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50" r:id="rId6"/>
  </p:sldMasterIdLst>
  <p:notesMasterIdLst>
    <p:notesMasterId r:id="rId107"/>
  </p:notesMasterIdLst>
  <p:handoutMasterIdLst>
    <p:handoutMasterId r:id="rId108"/>
  </p:handoutMasterIdLst>
  <p:sldIdLst>
    <p:sldId id="258" r:id="rId7"/>
    <p:sldId id="277" r:id="rId8"/>
    <p:sldId id="278" r:id="rId9"/>
    <p:sldId id="301" r:id="rId10"/>
    <p:sldId id="276" r:id="rId11"/>
    <p:sldId id="303" r:id="rId12"/>
    <p:sldId id="304" r:id="rId13"/>
    <p:sldId id="302" r:id="rId14"/>
    <p:sldId id="284" r:id="rId15"/>
    <p:sldId id="285" r:id="rId16"/>
    <p:sldId id="286" r:id="rId17"/>
    <p:sldId id="287" r:id="rId18"/>
    <p:sldId id="288" r:id="rId19"/>
    <p:sldId id="289" r:id="rId20"/>
    <p:sldId id="290" r:id="rId21"/>
    <p:sldId id="306" r:id="rId22"/>
    <p:sldId id="307" r:id="rId23"/>
    <p:sldId id="308" r:id="rId24"/>
    <p:sldId id="294" r:id="rId25"/>
    <p:sldId id="295" r:id="rId26"/>
    <p:sldId id="296" r:id="rId27"/>
    <p:sldId id="297" r:id="rId28"/>
    <p:sldId id="298" r:id="rId29"/>
    <p:sldId id="299" r:id="rId30"/>
    <p:sldId id="300" r:id="rId31"/>
    <p:sldId id="389" r:id="rId32"/>
    <p:sldId id="363" r:id="rId33"/>
    <p:sldId id="364" r:id="rId34"/>
    <p:sldId id="365" r:id="rId35"/>
    <p:sldId id="366" r:id="rId36"/>
    <p:sldId id="367" r:id="rId37"/>
    <p:sldId id="368" r:id="rId38"/>
    <p:sldId id="369" r:id="rId39"/>
    <p:sldId id="370" r:id="rId40"/>
    <p:sldId id="371" r:id="rId41"/>
    <p:sldId id="372" r:id="rId42"/>
    <p:sldId id="395" r:id="rId43"/>
    <p:sldId id="394" r:id="rId44"/>
    <p:sldId id="375" r:id="rId45"/>
    <p:sldId id="393" r:id="rId46"/>
    <p:sldId id="377" r:id="rId47"/>
    <p:sldId id="378" r:id="rId48"/>
    <p:sldId id="392" r:id="rId49"/>
    <p:sldId id="380" r:id="rId50"/>
    <p:sldId id="390" r:id="rId51"/>
    <p:sldId id="391" r:id="rId52"/>
    <p:sldId id="383" r:id="rId53"/>
    <p:sldId id="384" r:id="rId54"/>
    <p:sldId id="385" r:id="rId55"/>
    <p:sldId id="386" r:id="rId56"/>
    <p:sldId id="387" r:id="rId57"/>
    <p:sldId id="388" r:id="rId58"/>
    <p:sldId id="356" r:id="rId59"/>
    <p:sldId id="311" r:id="rId60"/>
    <p:sldId id="358" r:id="rId61"/>
    <p:sldId id="359" r:id="rId62"/>
    <p:sldId id="360" r:id="rId63"/>
    <p:sldId id="361" r:id="rId64"/>
    <p:sldId id="316" r:id="rId65"/>
    <p:sldId id="357" r:id="rId66"/>
    <p:sldId id="310"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62" r:id="rId106"/>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ultura" id="{CE8DA639-F587-418F-A60D-43D0A7E5C0AF}">
          <p14:sldIdLst>
            <p14:sldId id="258"/>
            <p14:sldId id="277"/>
            <p14:sldId id="278"/>
            <p14:sldId id="301"/>
            <p14:sldId id="276"/>
            <p14:sldId id="303"/>
            <p14:sldId id="304"/>
            <p14:sldId id="302"/>
            <p14:sldId id="284"/>
            <p14:sldId id="285"/>
            <p14:sldId id="286"/>
            <p14:sldId id="287"/>
            <p14:sldId id="288"/>
            <p14:sldId id="289"/>
            <p14:sldId id="290"/>
            <p14:sldId id="306"/>
            <p14:sldId id="307"/>
            <p14:sldId id="308"/>
            <p14:sldId id="294"/>
            <p14:sldId id="295"/>
            <p14:sldId id="296"/>
            <p14:sldId id="297"/>
            <p14:sldId id="298"/>
            <p14:sldId id="299"/>
            <p14:sldId id="300"/>
          </p14:sldIdLst>
        </p14:section>
        <p14:section name="Princípios" id="{AD35EFF1-6283-484D-A132-67398CC99F4D}">
          <p14:sldIdLst>
            <p14:sldId id="389"/>
            <p14:sldId id="363"/>
            <p14:sldId id="364"/>
            <p14:sldId id="365"/>
            <p14:sldId id="366"/>
            <p14:sldId id="367"/>
            <p14:sldId id="368"/>
            <p14:sldId id="369"/>
            <p14:sldId id="370"/>
            <p14:sldId id="371"/>
            <p14:sldId id="372"/>
            <p14:sldId id="395"/>
            <p14:sldId id="394"/>
            <p14:sldId id="375"/>
            <p14:sldId id="393"/>
            <p14:sldId id="377"/>
            <p14:sldId id="378"/>
            <p14:sldId id="392"/>
            <p14:sldId id="380"/>
            <p14:sldId id="390"/>
            <p14:sldId id="391"/>
            <p14:sldId id="383"/>
            <p14:sldId id="384"/>
            <p14:sldId id="385"/>
            <p14:sldId id="386"/>
            <p14:sldId id="387"/>
            <p14:sldId id="388"/>
          </p14:sldIdLst>
        </p14:section>
        <p14:section name="Kazien" id="{B8DE30F6-2504-4DAD-9776-5D828E4EF44D}">
          <p14:sldIdLst>
            <p14:sldId id="356"/>
            <p14:sldId id="311"/>
            <p14:sldId id="358"/>
            <p14:sldId id="359"/>
            <p14:sldId id="360"/>
            <p14:sldId id="361"/>
            <p14:sldId id="316"/>
          </p14:sldIdLst>
        </p14:section>
        <p14:section name="Kata" id="{5F006C20-4BCE-428A-98CA-D3B702707306}">
          <p14:sldIdLst>
            <p14:sldId id="357"/>
            <p14:sldId id="310"/>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6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279" autoAdjust="0"/>
  </p:normalViewPr>
  <p:slideViewPr>
    <p:cSldViewPr>
      <p:cViewPr varScale="1">
        <p:scale>
          <a:sx n="106" d="100"/>
          <a:sy n="106" d="100"/>
        </p:scale>
        <p:origin x="1158"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07" Type="http://schemas.openxmlformats.org/officeDocument/2006/relationships/notesMaster" Target="notesMasters/notes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110"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presProps" Target="presProps.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4E20F1-6105-44D0-A47A-5389A87F8A36}" type="datetimeFigureOut">
              <a:rPr lang="pt-BR" smtClean="0"/>
              <a:t>16/06/2015</a:t>
            </a:fld>
            <a:endParaRPr lang="pt-B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57EF152-9B74-4884-8459-FBC7E2C456DB}" type="slidenum">
              <a:rPr lang="pt-BR" smtClean="0"/>
              <a:t>‹#›</a:t>
            </a:fld>
            <a:endParaRPr lang="pt-BR"/>
          </a:p>
        </p:txBody>
      </p:sp>
    </p:spTree>
    <p:extLst>
      <p:ext uri="{BB962C8B-B14F-4D97-AF65-F5344CB8AC3E}">
        <p14:creationId xmlns:p14="http://schemas.microsoft.com/office/powerpoint/2010/main" val="25214939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6390E7-D859-40AA-B099-8ABA53C0C8BE}" type="datetimeFigureOut">
              <a:rPr lang="pt-BR" smtClean="0"/>
              <a:t>16/06/2015</a:t>
            </a:fld>
            <a:endParaRPr lang="pt-B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C90523-A501-4B55-9C9F-ADA945B39BC3}" type="slidenum">
              <a:rPr lang="pt-BR" smtClean="0"/>
              <a:t>‹#›</a:t>
            </a:fld>
            <a:endParaRPr lang="pt-BR"/>
          </a:p>
        </p:txBody>
      </p:sp>
    </p:spTree>
    <p:extLst>
      <p:ext uri="{BB962C8B-B14F-4D97-AF65-F5344CB8AC3E}">
        <p14:creationId xmlns:p14="http://schemas.microsoft.com/office/powerpoint/2010/main" val="307955387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 name="Shape 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187155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5" name="Shape 2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549355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52948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098666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64368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3" name="Shape 2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5331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0" name="Shape 2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486274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7" name="Shape 2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23030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8" name="Shape 6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extLst>
      <p:ext uri="{BB962C8B-B14F-4D97-AF65-F5344CB8AC3E}">
        <p14:creationId xmlns:p14="http://schemas.microsoft.com/office/powerpoint/2010/main" val="3959497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4" name="Shape 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491453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808260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39005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98" name="Shape 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612155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4290799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963127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16" name="Shape 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275417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2" name="Shape 1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696004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28" name="Shape 1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008182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9" name="Shape 14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extLst>
      <p:ext uri="{BB962C8B-B14F-4D97-AF65-F5344CB8AC3E}">
        <p14:creationId xmlns:p14="http://schemas.microsoft.com/office/powerpoint/2010/main" val="599307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973116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4075182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243" name="Shape 2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787235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6636321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5" name="Shape 2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19124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22" name="Shape 32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extLst>
      <p:ext uri="{BB962C8B-B14F-4D97-AF65-F5344CB8AC3E}">
        <p14:creationId xmlns:p14="http://schemas.microsoft.com/office/powerpoint/2010/main" val="2054105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extLst>
      <p:ext uri="{BB962C8B-B14F-4D97-AF65-F5344CB8AC3E}">
        <p14:creationId xmlns:p14="http://schemas.microsoft.com/office/powerpoint/2010/main" val="40568423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extLst>
      <p:ext uri="{BB962C8B-B14F-4D97-AF65-F5344CB8AC3E}">
        <p14:creationId xmlns:p14="http://schemas.microsoft.com/office/powerpoint/2010/main" val="3126191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2" name="Shape 34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extLst>
      <p:ext uri="{BB962C8B-B14F-4D97-AF65-F5344CB8AC3E}">
        <p14:creationId xmlns:p14="http://schemas.microsoft.com/office/powerpoint/2010/main" val="1687436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7" name="Shape 34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extLst>
      <p:ext uri="{BB962C8B-B14F-4D97-AF65-F5344CB8AC3E}">
        <p14:creationId xmlns:p14="http://schemas.microsoft.com/office/powerpoint/2010/main" val="13021440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1" name="Shape 3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525939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54605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930928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082420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26144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400295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378683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4016" y="2319015"/>
            <a:ext cx="5684168" cy="1470025"/>
          </a:xfrm>
          <a:prstGeom prst="rect">
            <a:avLst/>
          </a:prstGeom>
        </p:spPr>
        <p:txBody>
          <a:bodyPr/>
          <a:lstStyle>
            <a:lvl1pPr algn="l">
              <a:defRPr sz="2700" b="1" baseline="0">
                <a:solidFill>
                  <a:schemeClr val="bg1"/>
                </a:solidFill>
                <a:latin typeface="+mn-lt"/>
              </a:defRPr>
            </a:lvl1pPr>
          </a:lstStyle>
          <a:p>
            <a:r>
              <a:rPr lang="en-US" dirty="0" err="1" smtClean="0"/>
              <a:t>Título</a:t>
            </a:r>
            <a:r>
              <a:rPr lang="en-US" dirty="0" smtClean="0"/>
              <a:t> da </a:t>
            </a:r>
            <a:r>
              <a:rPr lang="en-US" dirty="0" err="1" smtClean="0"/>
              <a:t>apresentação</a:t>
            </a:r>
            <a:r>
              <a:rPr lang="en-US" dirty="0" smtClean="0"/>
              <a:t> de PowerPoint </a:t>
            </a:r>
            <a:br>
              <a:rPr lang="en-US" dirty="0" smtClean="0"/>
            </a:br>
            <a:r>
              <a:rPr lang="en-US" dirty="0" smtClean="0"/>
              <a:t>e </a:t>
            </a:r>
            <a:r>
              <a:rPr lang="en-US" dirty="0" err="1" smtClean="0"/>
              <a:t>sua</a:t>
            </a:r>
            <a:r>
              <a:rPr lang="en-US" dirty="0" smtClean="0"/>
              <a:t> </a:t>
            </a:r>
            <a:r>
              <a:rPr lang="en-US" dirty="0" err="1" smtClean="0"/>
              <a:t>continuação</a:t>
            </a:r>
            <a:r>
              <a:rPr lang="en-US" dirty="0" smtClean="0"/>
              <a:t> linear</a:t>
            </a:r>
            <a:endParaRPr lang="pt-BR" dirty="0"/>
          </a:p>
        </p:txBody>
      </p:sp>
      <p:sp>
        <p:nvSpPr>
          <p:cNvPr id="12" name="Text Placeholder 11"/>
          <p:cNvSpPr>
            <a:spLocks noGrp="1"/>
          </p:cNvSpPr>
          <p:nvPr>
            <p:ph type="body" sz="quarter" idx="10" hasCustomPrompt="1"/>
          </p:nvPr>
        </p:nvSpPr>
        <p:spPr>
          <a:xfrm>
            <a:off x="539552" y="5733256"/>
            <a:ext cx="2736850" cy="288032"/>
          </a:xfrm>
          <a:prstGeom prst="rect">
            <a:avLst/>
          </a:prstGeom>
        </p:spPr>
        <p:txBody>
          <a:bodyPr/>
          <a:lstStyle>
            <a:lvl1pPr marL="0" indent="0" algn="l">
              <a:buNone/>
              <a:defRPr sz="1400">
                <a:solidFill>
                  <a:schemeClr val="tx1"/>
                </a:solidFill>
                <a:latin typeface="Tahoma" pitchFamily="34" charset="0"/>
                <a:cs typeface="Tahoma" pitchFamily="34" charset="0"/>
              </a:defRPr>
            </a:lvl1pPr>
            <a:lvl2pPr>
              <a:defRPr sz="1600">
                <a:solidFill>
                  <a:schemeClr val="tx1">
                    <a:lumMod val="50000"/>
                    <a:lumOff val="50000"/>
                  </a:schemeClr>
                </a:solidFill>
              </a:defRPr>
            </a:lvl2pPr>
            <a:lvl3pPr>
              <a:defRPr sz="1600">
                <a:solidFill>
                  <a:schemeClr val="tx1">
                    <a:lumMod val="50000"/>
                    <a:lumOff val="50000"/>
                  </a:schemeClr>
                </a:solidFill>
              </a:defRPr>
            </a:lvl3pPr>
            <a:lvl4pPr>
              <a:defRPr sz="1600">
                <a:solidFill>
                  <a:schemeClr val="tx1">
                    <a:lumMod val="50000"/>
                    <a:lumOff val="50000"/>
                  </a:schemeClr>
                </a:solidFill>
              </a:defRPr>
            </a:lvl4pPr>
            <a:lvl5pPr>
              <a:defRPr sz="1600">
                <a:solidFill>
                  <a:schemeClr val="tx1">
                    <a:lumMod val="50000"/>
                    <a:lumOff val="50000"/>
                  </a:schemeClr>
                </a:solidFill>
              </a:defRPr>
            </a:lvl5pPr>
          </a:lstStyle>
          <a:p>
            <a:pPr lvl="0"/>
            <a:r>
              <a:rPr lang="en-US" dirty="0" smtClean="0"/>
              <a:t>Janeiro de 2013</a:t>
            </a:r>
            <a:endParaRPr lang="pt-BR" dirty="0"/>
          </a:p>
        </p:txBody>
      </p:sp>
      <p:sp>
        <p:nvSpPr>
          <p:cNvPr id="3" name="Subtitle 2"/>
          <p:cNvSpPr>
            <a:spLocks noGrp="1"/>
          </p:cNvSpPr>
          <p:nvPr>
            <p:ph type="subTitle" idx="1" hasCustomPrompt="1"/>
          </p:nvPr>
        </p:nvSpPr>
        <p:spPr>
          <a:xfrm>
            <a:off x="539552" y="5517232"/>
            <a:ext cx="3096344" cy="288032"/>
          </a:xfrm>
          <a:prstGeom prst="rect">
            <a:avLst/>
          </a:prstGeom>
        </p:spPr>
        <p:txBody>
          <a:bodyPr/>
          <a:lstStyle>
            <a:lvl1pPr marL="0" indent="0" algn="l">
              <a:buNone/>
              <a:defRPr sz="1400" b="1" baseline="0">
                <a:solidFill>
                  <a:schemeClr val="tx1"/>
                </a:solidFill>
                <a:latin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Diretoria</a:t>
            </a:r>
            <a:r>
              <a:rPr lang="en-US" dirty="0" smtClean="0"/>
              <a:t> de Marketing Online</a:t>
            </a:r>
          </a:p>
        </p:txBody>
      </p:sp>
    </p:spTree>
    <p:extLst>
      <p:ext uri="{BB962C8B-B14F-4D97-AF65-F5344CB8AC3E}">
        <p14:creationId xmlns:p14="http://schemas.microsoft.com/office/powerpoint/2010/main" val="2012176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Content Placeholder 1"/>
          <p:cNvSpPr>
            <a:spLocks noGrp="1"/>
          </p:cNvSpPr>
          <p:nvPr>
            <p:ph idx="1"/>
          </p:nvPr>
        </p:nvSpPr>
        <p:spPr>
          <a:xfrm>
            <a:off x="107504" y="919261"/>
            <a:ext cx="8856984" cy="5750099"/>
          </a:xfrm>
          <a:prstGeom prst="rect">
            <a:avLst/>
          </a:prstGeom>
        </p:spPr>
        <p:txBody>
          <a:bodyPr/>
          <a:lstStyle>
            <a:lvl1pPr>
              <a:defRPr sz="2700">
                <a:solidFill>
                  <a:schemeClr val="tx1">
                    <a:lumMod val="50000"/>
                    <a:lumOff val="50000"/>
                  </a:schemeClr>
                </a:solidFill>
              </a:defRPr>
            </a:lvl1pPr>
          </a:lstStyle>
          <a:p>
            <a:endParaRPr lang="pt-BR" dirty="0"/>
          </a:p>
        </p:txBody>
      </p:sp>
      <p:sp>
        <p:nvSpPr>
          <p:cNvPr id="10" name="Text Placeholder 4"/>
          <p:cNvSpPr>
            <a:spLocks noGrp="1"/>
          </p:cNvSpPr>
          <p:nvPr>
            <p:ph type="body" sz="quarter" idx="12"/>
          </p:nvPr>
        </p:nvSpPr>
        <p:spPr>
          <a:xfrm>
            <a:off x="107504" y="188640"/>
            <a:ext cx="8208912" cy="504384"/>
          </a:xfrm>
          <a:prstGeom prst="rect">
            <a:avLst/>
          </a:prstGeom>
        </p:spPr>
        <p:txBody>
          <a:bodyPr/>
          <a:lstStyle>
            <a:lvl1pPr marL="0" indent="0">
              <a:buNone/>
              <a:defRPr sz="2700" b="1">
                <a:solidFill>
                  <a:schemeClr val="tx1"/>
                </a:solidFill>
              </a:defRPr>
            </a:lvl1pPr>
          </a:lstStyle>
          <a:p>
            <a:endParaRPr lang="pt-BR" dirty="0"/>
          </a:p>
        </p:txBody>
      </p:sp>
      <p:sp>
        <p:nvSpPr>
          <p:cNvPr id="4" name="Slide Number Placeholder 5"/>
          <p:cNvSpPr>
            <a:spLocks noGrp="1"/>
          </p:cNvSpPr>
          <p:nvPr>
            <p:ph type="sldNum" sz="quarter" idx="4"/>
          </p:nvPr>
        </p:nvSpPr>
        <p:spPr>
          <a:xfrm>
            <a:off x="7046912" y="6520259"/>
            <a:ext cx="2133600" cy="365125"/>
          </a:xfrm>
          <a:prstGeom prst="rect">
            <a:avLst/>
          </a:prstGeom>
        </p:spPr>
        <p:txBody>
          <a:bodyPr vert="horz" lIns="91440" tIns="45720" rIns="91440" bIns="45720" rtlCol="0" anchor="ctr"/>
          <a:lstStyle>
            <a:lvl1pPr algn="r">
              <a:defRPr sz="1200">
                <a:solidFill>
                  <a:schemeClr val="tx1"/>
                </a:solidFill>
              </a:defRPr>
            </a:lvl1pPr>
          </a:lstStyle>
          <a:p>
            <a:fld id="{8ED82F00-FAFA-4713-A747-78477EF39A27}" type="slidenum">
              <a:rPr lang="pt-BR" smtClean="0"/>
              <a:pPr/>
              <a:t>‹#›</a:t>
            </a:fld>
            <a:endParaRPr lang="pt-BR"/>
          </a:p>
        </p:txBody>
      </p:sp>
    </p:spTree>
    <p:extLst>
      <p:ext uri="{BB962C8B-B14F-4D97-AF65-F5344CB8AC3E}">
        <p14:creationId xmlns:p14="http://schemas.microsoft.com/office/powerpoint/2010/main" val="888684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smtClean="0"/>
              <a:t>Click to edit Master title style</a:t>
            </a:r>
            <a:endParaRPr lang="pt-BR"/>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pt-B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smtClean="0"/>
              <a:t>By Mike Rother</a:t>
            </a:r>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1254D1E6-34D6-5C4C-A7E3-AB2F6F87675C}" type="slidenum">
              <a:rPr lang="pt-BR" smtClean="0"/>
              <a:pPr/>
              <a:t>‹#›</a:t>
            </a:fld>
            <a:endParaRPr lang="pt-BR"/>
          </a:p>
        </p:txBody>
      </p:sp>
    </p:spTree>
    <p:extLst>
      <p:ext uri="{BB962C8B-B14F-4D97-AF65-F5344CB8AC3E}">
        <p14:creationId xmlns:p14="http://schemas.microsoft.com/office/powerpoint/2010/main" val="1050331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smtClean="0"/>
              <a:t>Click to edit Master title style</a:t>
            </a:r>
            <a:endParaRPr lang="pt-BR"/>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smtClean="0"/>
              <a:t>By Mike Rother</a:t>
            </a:r>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1254D1E6-34D6-5C4C-A7E3-AB2F6F87675C}" type="slidenum">
              <a:rPr lang="pt-BR" smtClean="0"/>
              <a:pPr/>
              <a:t>‹#›</a:t>
            </a:fld>
            <a:endParaRPr lang="pt-BR"/>
          </a:p>
        </p:txBody>
      </p:sp>
    </p:spTree>
    <p:extLst>
      <p:ext uri="{BB962C8B-B14F-4D97-AF65-F5344CB8AC3E}">
        <p14:creationId xmlns:p14="http://schemas.microsoft.com/office/powerpoint/2010/main" val="2430415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4016" y="2319015"/>
            <a:ext cx="5684168" cy="1470025"/>
          </a:xfrm>
          <a:prstGeom prst="rect">
            <a:avLst/>
          </a:prstGeom>
        </p:spPr>
        <p:txBody>
          <a:bodyPr/>
          <a:lstStyle>
            <a:lvl1pPr algn="l">
              <a:defRPr sz="2700" b="1" baseline="0">
                <a:solidFill>
                  <a:schemeClr val="bg1"/>
                </a:solidFill>
                <a:latin typeface="+mn-lt"/>
              </a:defRPr>
            </a:lvl1pPr>
          </a:lstStyle>
          <a:p>
            <a:r>
              <a:rPr lang="en-US" dirty="0" err="1" smtClean="0"/>
              <a:t>Título</a:t>
            </a:r>
            <a:r>
              <a:rPr lang="en-US" dirty="0" smtClean="0"/>
              <a:t> da </a:t>
            </a:r>
            <a:r>
              <a:rPr lang="en-US" dirty="0" err="1" smtClean="0"/>
              <a:t>apresentação</a:t>
            </a:r>
            <a:r>
              <a:rPr lang="en-US" dirty="0" smtClean="0"/>
              <a:t> de PowerPoint </a:t>
            </a:r>
            <a:br>
              <a:rPr lang="en-US" dirty="0" smtClean="0"/>
            </a:br>
            <a:r>
              <a:rPr lang="en-US" dirty="0" smtClean="0"/>
              <a:t>e </a:t>
            </a:r>
            <a:r>
              <a:rPr lang="en-US" dirty="0" err="1" smtClean="0"/>
              <a:t>sua</a:t>
            </a:r>
            <a:r>
              <a:rPr lang="en-US" dirty="0" smtClean="0"/>
              <a:t> </a:t>
            </a:r>
            <a:r>
              <a:rPr lang="en-US" dirty="0" err="1" smtClean="0"/>
              <a:t>continuação</a:t>
            </a:r>
            <a:r>
              <a:rPr lang="en-US" dirty="0" smtClean="0"/>
              <a:t> linear</a:t>
            </a:r>
            <a:endParaRPr lang="pt-BR" dirty="0"/>
          </a:p>
        </p:txBody>
      </p:sp>
      <p:sp>
        <p:nvSpPr>
          <p:cNvPr id="12" name="Text Placeholder 11"/>
          <p:cNvSpPr>
            <a:spLocks noGrp="1"/>
          </p:cNvSpPr>
          <p:nvPr>
            <p:ph type="body" sz="quarter" idx="10" hasCustomPrompt="1"/>
          </p:nvPr>
        </p:nvSpPr>
        <p:spPr>
          <a:xfrm>
            <a:off x="539552" y="5733256"/>
            <a:ext cx="2736850" cy="288032"/>
          </a:xfrm>
          <a:prstGeom prst="rect">
            <a:avLst/>
          </a:prstGeom>
        </p:spPr>
        <p:txBody>
          <a:bodyPr/>
          <a:lstStyle>
            <a:lvl1pPr marL="0" indent="0" algn="l">
              <a:buNone/>
              <a:defRPr sz="1400">
                <a:solidFill>
                  <a:schemeClr val="tx1"/>
                </a:solidFill>
                <a:latin typeface="Tahoma" pitchFamily="34" charset="0"/>
                <a:cs typeface="Tahoma" pitchFamily="34" charset="0"/>
              </a:defRPr>
            </a:lvl1pPr>
            <a:lvl2pPr>
              <a:defRPr sz="1600">
                <a:solidFill>
                  <a:schemeClr val="tx1">
                    <a:lumMod val="50000"/>
                    <a:lumOff val="50000"/>
                  </a:schemeClr>
                </a:solidFill>
              </a:defRPr>
            </a:lvl2pPr>
            <a:lvl3pPr>
              <a:defRPr sz="1600">
                <a:solidFill>
                  <a:schemeClr val="tx1">
                    <a:lumMod val="50000"/>
                    <a:lumOff val="50000"/>
                  </a:schemeClr>
                </a:solidFill>
              </a:defRPr>
            </a:lvl3pPr>
            <a:lvl4pPr>
              <a:defRPr sz="1600">
                <a:solidFill>
                  <a:schemeClr val="tx1">
                    <a:lumMod val="50000"/>
                    <a:lumOff val="50000"/>
                  </a:schemeClr>
                </a:solidFill>
              </a:defRPr>
            </a:lvl4pPr>
            <a:lvl5pPr>
              <a:defRPr sz="1600">
                <a:solidFill>
                  <a:schemeClr val="tx1">
                    <a:lumMod val="50000"/>
                    <a:lumOff val="50000"/>
                  </a:schemeClr>
                </a:solidFill>
              </a:defRPr>
            </a:lvl5pPr>
          </a:lstStyle>
          <a:p>
            <a:pPr lvl="0"/>
            <a:r>
              <a:rPr lang="en-US" dirty="0" smtClean="0"/>
              <a:t>Janeiro de 2013</a:t>
            </a:r>
            <a:endParaRPr lang="pt-BR" dirty="0"/>
          </a:p>
        </p:txBody>
      </p:sp>
      <p:sp>
        <p:nvSpPr>
          <p:cNvPr id="3" name="Subtitle 2"/>
          <p:cNvSpPr>
            <a:spLocks noGrp="1"/>
          </p:cNvSpPr>
          <p:nvPr>
            <p:ph type="subTitle" idx="1" hasCustomPrompt="1"/>
          </p:nvPr>
        </p:nvSpPr>
        <p:spPr>
          <a:xfrm>
            <a:off x="539552" y="5517232"/>
            <a:ext cx="3096344" cy="288032"/>
          </a:xfrm>
          <a:prstGeom prst="rect">
            <a:avLst/>
          </a:prstGeom>
        </p:spPr>
        <p:txBody>
          <a:bodyPr/>
          <a:lstStyle>
            <a:lvl1pPr marL="0" indent="0" algn="l">
              <a:buNone/>
              <a:defRPr sz="1400" b="1" baseline="0">
                <a:solidFill>
                  <a:schemeClr val="tx1"/>
                </a:solidFill>
                <a:latin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Diretoria</a:t>
            </a:r>
            <a:r>
              <a:rPr lang="en-US" dirty="0" smtClean="0"/>
              <a:t> de Marketing Online</a:t>
            </a:r>
          </a:p>
        </p:txBody>
      </p:sp>
    </p:spTree>
    <p:extLst>
      <p:ext uri="{BB962C8B-B14F-4D97-AF65-F5344CB8AC3E}">
        <p14:creationId xmlns:p14="http://schemas.microsoft.com/office/powerpoint/2010/main" val="1399002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4016" y="2319015"/>
            <a:ext cx="5684168" cy="1470025"/>
          </a:xfrm>
          <a:prstGeom prst="rect">
            <a:avLst/>
          </a:prstGeom>
        </p:spPr>
        <p:txBody>
          <a:bodyPr/>
          <a:lstStyle>
            <a:lvl1pPr algn="l">
              <a:defRPr sz="2700" b="1" baseline="0">
                <a:solidFill>
                  <a:schemeClr val="bg1"/>
                </a:solidFill>
                <a:latin typeface="+mn-lt"/>
              </a:defRPr>
            </a:lvl1pPr>
          </a:lstStyle>
          <a:p>
            <a:r>
              <a:rPr lang="en-US" dirty="0" err="1" smtClean="0"/>
              <a:t>Título</a:t>
            </a:r>
            <a:r>
              <a:rPr lang="en-US" dirty="0" smtClean="0"/>
              <a:t> da </a:t>
            </a:r>
            <a:r>
              <a:rPr lang="en-US" dirty="0" err="1" smtClean="0"/>
              <a:t>apresentação</a:t>
            </a:r>
            <a:r>
              <a:rPr lang="en-US" dirty="0" smtClean="0"/>
              <a:t> de PowerPoint </a:t>
            </a:r>
            <a:br>
              <a:rPr lang="en-US" dirty="0" smtClean="0"/>
            </a:br>
            <a:r>
              <a:rPr lang="en-US" dirty="0" smtClean="0"/>
              <a:t>e </a:t>
            </a:r>
            <a:r>
              <a:rPr lang="en-US" dirty="0" err="1" smtClean="0"/>
              <a:t>sua</a:t>
            </a:r>
            <a:r>
              <a:rPr lang="en-US" dirty="0" smtClean="0"/>
              <a:t> </a:t>
            </a:r>
            <a:r>
              <a:rPr lang="en-US" dirty="0" err="1" smtClean="0"/>
              <a:t>continuação</a:t>
            </a:r>
            <a:r>
              <a:rPr lang="en-US" dirty="0" smtClean="0"/>
              <a:t> linear</a:t>
            </a:r>
            <a:endParaRPr lang="pt-BR" dirty="0"/>
          </a:p>
        </p:txBody>
      </p:sp>
      <p:sp>
        <p:nvSpPr>
          <p:cNvPr id="12" name="Text Placeholder 11"/>
          <p:cNvSpPr>
            <a:spLocks noGrp="1"/>
          </p:cNvSpPr>
          <p:nvPr>
            <p:ph type="body" sz="quarter" idx="10" hasCustomPrompt="1"/>
          </p:nvPr>
        </p:nvSpPr>
        <p:spPr>
          <a:xfrm>
            <a:off x="539552" y="5733256"/>
            <a:ext cx="2736850" cy="288032"/>
          </a:xfrm>
          <a:prstGeom prst="rect">
            <a:avLst/>
          </a:prstGeom>
        </p:spPr>
        <p:txBody>
          <a:bodyPr/>
          <a:lstStyle>
            <a:lvl1pPr marL="0" indent="0" algn="l">
              <a:buNone/>
              <a:defRPr sz="1400">
                <a:solidFill>
                  <a:schemeClr val="tx1"/>
                </a:solidFill>
                <a:latin typeface="Tahoma" pitchFamily="34" charset="0"/>
                <a:cs typeface="Tahoma" pitchFamily="34" charset="0"/>
              </a:defRPr>
            </a:lvl1pPr>
            <a:lvl2pPr>
              <a:defRPr sz="1600">
                <a:solidFill>
                  <a:schemeClr val="tx1">
                    <a:lumMod val="50000"/>
                    <a:lumOff val="50000"/>
                  </a:schemeClr>
                </a:solidFill>
              </a:defRPr>
            </a:lvl2pPr>
            <a:lvl3pPr>
              <a:defRPr sz="1600">
                <a:solidFill>
                  <a:schemeClr val="tx1">
                    <a:lumMod val="50000"/>
                    <a:lumOff val="50000"/>
                  </a:schemeClr>
                </a:solidFill>
              </a:defRPr>
            </a:lvl3pPr>
            <a:lvl4pPr>
              <a:defRPr sz="1600">
                <a:solidFill>
                  <a:schemeClr val="tx1">
                    <a:lumMod val="50000"/>
                    <a:lumOff val="50000"/>
                  </a:schemeClr>
                </a:solidFill>
              </a:defRPr>
            </a:lvl4pPr>
            <a:lvl5pPr>
              <a:defRPr sz="1600">
                <a:solidFill>
                  <a:schemeClr val="tx1">
                    <a:lumMod val="50000"/>
                    <a:lumOff val="50000"/>
                  </a:schemeClr>
                </a:solidFill>
              </a:defRPr>
            </a:lvl5pPr>
          </a:lstStyle>
          <a:p>
            <a:pPr lvl="0"/>
            <a:r>
              <a:rPr lang="en-US" dirty="0" smtClean="0"/>
              <a:t>Janeiro de 2013</a:t>
            </a:r>
            <a:endParaRPr lang="pt-BR" dirty="0"/>
          </a:p>
        </p:txBody>
      </p:sp>
      <p:sp>
        <p:nvSpPr>
          <p:cNvPr id="3" name="Subtitle 2"/>
          <p:cNvSpPr>
            <a:spLocks noGrp="1"/>
          </p:cNvSpPr>
          <p:nvPr>
            <p:ph type="subTitle" idx="1" hasCustomPrompt="1"/>
          </p:nvPr>
        </p:nvSpPr>
        <p:spPr>
          <a:xfrm>
            <a:off x="539552" y="5517232"/>
            <a:ext cx="3096344" cy="288032"/>
          </a:xfrm>
          <a:prstGeom prst="rect">
            <a:avLst/>
          </a:prstGeom>
        </p:spPr>
        <p:txBody>
          <a:bodyPr/>
          <a:lstStyle>
            <a:lvl1pPr marL="0" indent="0" algn="l">
              <a:buNone/>
              <a:defRPr sz="1400" b="1" baseline="0">
                <a:solidFill>
                  <a:schemeClr val="tx1"/>
                </a:solidFill>
                <a:latin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Diretoria</a:t>
            </a:r>
            <a:r>
              <a:rPr lang="en-US" dirty="0" smtClean="0"/>
              <a:t> de Marketing Online</a:t>
            </a:r>
          </a:p>
        </p:txBody>
      </p:sp>
    </p:spTree>
    <p:extLst>
      <p:ext uri="{BB962C8B-B14F-4D97-AF65-F5344CB8AC3E}">
        <p14:creationId xmlns:p14="http://schemas.microsoft.com/office/powerpoint/2010/main" val="581271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57200" y="274637"/>
            <a:ext cx="6879600" cy="11432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7" name="Shape 27"/>
          <p:cNvSpPr txBox="1">
            <a:spLocks noGrp="1"/>
          </p:cNvSpPr>
          <p:nvPr>
            <p:ph type="body" idx="1"/>
          </p:nvPr>
        </p:nvSpPr>
        <p:spPr>
          <a:xfrm>
            <a:off x="457200" y="1600200"/>
            <a:ext cx="8229600" cy="48404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951214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7"/>
        <p:cNvGrpSpPr/>
        <p:nvPr/>
      </p:nvGrpSpPr>
      <p:grpSpPr>
        <a:xfrm>
          <a:off x="0" y="0"/>
          <a:ext cx="0" cy="0"/>
          <a:chOff x="0" y="0"/>
          <a:chExt cx="0" cy="0"/>
        </a:xfrm>
      </p:grpSpPr>
    </p:spTree>
    <p:extLst>
      <p:ext uri="{BB962C8B-B14F-4D97-AF65-F5344CB8AC3E}">
        <p14:creationId xmlns:p14="http://schemas.microsoft.com/office/powerpoint/2010/main" val="1570455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4016" y="2319015"/>
            <a:ext cx="5684168" cy="1470025"/>
          </a:xfrm>
          <a:prstGeom prst="rect">
            <a:avLst/>
          </a:prstGeom>
        </p:spPr>
        <p:txBody>
          <a:bodyPr/>
          <a:lstStyle>
            <a:lvl1pPr algn="l">
              <a:defRPr sz="2700" b="1" baseline="0">
                <a:solidFill>
                  <a:schemeClr val="bg1"/>
                </a:solidFill>
                <a:latin typeface="+mn-lt"/>
              </a:defRPr>
            </a:lvl1pPr>
          </a:lstStyle>
          <a:p>
            <a:r>
              <a:rPr lang="en-US" dirty="0" err="1" smtClean="0"/>
              <a:t>Título</a:t>
            </a:r>
            <a:r>
              <a:rPr lang="en-US" dirty="0" smtClean="0"/>
              <a:t> da </a:t>
            </a:r>
            <a:r>
              <a:rPr lang="en-US" dirty="0" err="1" smtClean="0"/>
              <a:t>apresentação</a:t>
            </a:r>
            <a:r>
              <a:rPr lang="en-US" dirty="0" smtClean="0"/>
              <a:t> de PowerPoint </a:t>
            </a:r>
            <a:br>
              <a:rPr lang="en-US" dirty="0" smtClean="0"/>
            </a:br>
            <a:r>
              <a:rPr lang="en-US" dirty="0" smtClean="0"/>
              <a:t>e </a:t>
            </a:r>
            <a:r>
              <a:rPr lang="en-US" dirty="0" err="1" smtClean="0"/>
              <a:t>sua</a:t>
            </a:r>
            <a:r>
              <a:rPr lang="en-US" dirty="0" smtClean="0"/>
              <a:t> </a:t>
            </a:r>
            <a:r>
              <a:rPr lang="en-US" dirty="0" err="1" smtClean="0"/>
              <a:t>continuação</a:t>
            </a:r>
            <a:r>
              <a:rPr lang="en-US" dirty="0" smtClean="0"/>
              <a:t> linear</a:t>
            </a:r>
            <a:endParaRPr lang="pt-BR" dirty="0"/>
          </a:p>
        </p:txBody>
      </p:sp>
      <p:sp>
        <p:nvSpPr>
          <p:cNvPr id="12" name="Text Placeholder 11"/>
          <p:cNvSpPr>
            <a:spLocks noGrp="1"/>
          </p:cNvSpPr>
          <p:nvPr>
            <p:ph type="body" sz="quarter" idx="10" hasCustomPrompt="1"/>
          </p:nvPr>
        </p:nvSpPr>
        <p:spPr>
          <a:xfrm>
            <a:off x="539552" y="5733256"/>
            <a:ext cx="2736850" cy="288032"/>
          </a:xfrm>
          <a:prstGeom prst="rect">
            <a:avLst/>
          </a:prstGeom>
        </p:spPr>
        <p:txBody>
          <a:bodyPr/>
          <a:lstStyle>
            <a:lvl1pPr marL="0" indent="0" algn="l">
              <a:buNone/>
              <a:defRPr sz="1400">
                <a:solidFill>
                  <a:schemeClr val="tx1"/>
                </a:solidFill>
                <a:latin typeface="Tahoma" pitchFamily="34" charset="0"/>
                <a:cs typeface="Tahoma" pitchFamily="34" charset="0"/>
              </a:defRPr>
            </a:lvl1pPr>
            <a:lvl2pPr>
              <a:defRPr sz="1600">
                <a:solidFill>
                  <a:schemeClr val="tx1">
                    <a:lumMod val="50000"/>
                    <a:lumOff val="50000"/>
                  </a:schemeClr>
                </a:solidFill>
              </a:defRPr>
            </a:lvl2pPr>
            <a:lvl3pPr>
              <a:defRPr sz="1600">
                <a:solidFill>
                  <a:schemeClr val="tx1">
                    <a:lumMod val="50000"/>
                    <a:lumOff val="50000"/>
                  </a:schemeClr>
                </a:solidFill>
              </a:defRPr>
            </a:lvl3pPr>
            <a:lvl4pPr>
              <a:defRPr sz="1600">
                <a:solidFill>
                  <a:schemeClr val="tx1">
                    <a:lumMod val="50000"/>
                    <a:lumOff val="50000"/>
                  </a:schemeClr>
                </a:solidFill>
              </a:defRPr>
            </a:lvl4pPr>
            <a:lvl5pPr>
              <a:defRPr sz="1600">
                <a:solidFill>
                  <a:schemeClr val="tx1">
                    <a:lumMod val="50000"/>
                    <a:lumOff val="50000"/>
                  </a:schemeClr>
                </a:solidFill>
              </a:defRPr>
            </a:lvl5pPr>
          </a:lstStyle>
          <a:p>
            <a:pPr lvl="0"/>
            <a:r>
              <a:rPr lang="en-US" dirty="0" smtClean="0"/>
              <a:t>Janeiro de 2013</a:t>
            </a:r>
            <a:endParaRPr lang="pt-BR" dirty="0"/>
          </a:p>
        </p:txBody>
      </p:sp>
      <p:sp>
        <p:nvSpPr>
          <p:cNvPr id="3" name="Subtitle 2"/>
          <p:cNvSpPr>
            <a:spLocks noGrp="1"/>
          </p:cNvSpPr>
          <p:nvPr>
            <p:ph type="subTitle" idx="1" hasCustomPrompt="1"/>
          </p:nvPr>
        </p:nvSpPr>
        <p:spPr>
          <a:xfrm>
            <a:off x="539552" y="5517232"/>
            <a:ext cx="3096344" cy="288032"/>
          </a:xfrm>
          <a:prstGeom prst="rect">
            <a:avLst/>
          </a:prstGeom>
        </p:spPr>
        <p:txBody>
          <a:bodyPr/>
          <a:lstStyle>
            <a:lvl1pPr marL="0" indent="0" algn="l">
              <a:buNone/>
              <a:defRPr sz="1400" b="1" baseline="0">
                <a:solidFill>
                  <a:schemeClr val="tx1"/>
                </a:solidFill>
                <a:latin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smtClean="0"/>
              <a:t>Diretoria</a:t>
            </a:r>
            <a:r>
              <a:rPr lang="en-US" dirty="0" smtClean="0"/>
              <a:t> de Marketing Online</a:t>
            </a:r>
          </a:p>
        </p:txBody>
      </p:sp>
    </p:spTree>
    <p:extLst>
      <p:ext uri="{BB962C8B-B14F-4D97-AF65-F5344CB8AC3E}">
        <p14:creationId xmlns:p14="http://schemas.microsoft.com/office/powerpoint/2010/main" val="24239932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openxmlformats.org/officeDocument/2006/relationships/image" Target="../media/image2.jpeg"/><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C:\Users\jgambirazio\Documents\Clientes\UOL\PPT Template\capa03_03.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3245"/>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013555"/>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 descr="C:\Users\jgambirazio\Documents\Clientes\UOL\PPT Template\interna02.jp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073568"/>
      </p:ext>
    </p:extLst>
  </p:cSld>
  <p:clrMap bg1="lt1" tx1="dk1" bg2="lt2" tx2="dk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56" r:id="rId5"/>
    <p:sldLayoutId id="2147483657" r:id="rId6"/>
    <p:sldLayoutId id="2147483658" r:id="rId7"/>
    <p:sldLayoutId id="2147483659" r:id="rId8"/>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youtube.com/v/wfsRAZUnonI"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jpe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image" Target="../media/image55.jpeg"/><Relationship Id="rId4" Type="http://schemas.openxmlformats.org/officeDocument/2006/relationships/hyperlink" Target="https://www.youtube.com/watch?v=COKqiFaHm1s"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watch?v=cfAQ8oJIGoA" TargetMode="External"/><Relationship Id="rId2" Type="http://schemas.openxmlformats.org/officeDocument/2006/relationships/image" Target="../media/image55.jpeg"/><Relationship Id="rId1" Type="http://schemas.openxmlformats.org/officeDocument/2006/relationships/slideLayout" Target="../slideLayouts/slideLayout4.xml"/><Relationship Id="rId5" Type="http://schemas.openxmlformats.org/officeDocument/2006/relationships/image" Target="../media/image60.jp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2.jpg"/><Relationship Id="rId7" Type="http://schemas.openxmlformats.org/officeDocument/2006/relationships/image" Target="../media/image65.jpg"/><Relationship Id="rId2" Type="http://schemas.openxmlformats.org/officeDocument/2006/relationships/image" Target="../media/image61.jpg"/><Relationship Id="rId1" Type="http://schemas.openxmlformats.org/officeDocument/2006/relationships/slideLayout" Target="../slideLayouts/slideLayout4.xml"/><Relationship Id="rId6" Type="http://schemas.openxmlformats.org/officeDocument/2006/relationships/hyperlink" Target="http://www-personal.umich.edu/~mrother/The_Improvement_Kata.html" TargetMode="External"/><Relationship Id="rId5" Type="http://schemas.openxmlformats.org/officeDocument/2006/relationships/image" Target="../media/image64.png"/><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1.jpeg"/><Relationship Id="rId2"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70.jpg"/><Relationship Id="rId5" Type="http://schemas.openxmlformats.org/officeDocument/2006/relationships/image" Target="../media/image69.png"/><Relationship Id="rId4" Type="http://schemas.microsoft.com/office/2007/relationships/hdphoto" Target="../media/hdphoto2.wdp"/></Relationships>
</file>

<file path=ppt/slides/_rels/slide65.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8.png"/><Relationship Id="rId7" Type="http://schemas.openxmlformats.org/officeDocument/2006/relationships/image" Target="../media/image70.jpg"/><Relationship Id="rId2" Type="http://schemas.openxmlformats.org/officeDocument/2006/relationships/image" Target="../media/image72.jpg"/><Relationship Id="rId1" Type="http://schemas.openxmlformats.org/officeDocument/2006/relationships/slideLayout" Target="../slideLayouts/slideLayout3.xml"/><Relationship Id="rId6" Type="http://schemas.openxmlformats.org/officeDocument/2006/relationships/image" Target="../media/image69.png"/><Relationship Id="rId5" Type="http://schemas.microsoft.com/office/2007/relationships/hdphoto" Target="../media/hdphoto2.wdp"/><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3.png"/><Relationship Id="rId1" Type="http://schemas.openxmlformats.org/officeDocument/2006/relationships/slideLayout" Target="../slideLayouts/slideLayout4.xml"/><Relationship Id="rId5" Type="http://schemas.microsoft.com/office/2007/relationships/hdphoto" Target="../media/hdphoto4.wdp"/><Relationship Id="rId4" Type="http://schemas.openxmlformats.org/officeDocument/2006/relationships/image" Target="../media/image74.png"/></Relationships>
</file>

<file path=ppt/slides/_rels/slide67.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image" Target="../media/image75.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image" Target="../media/image81.jpg"/><Relationship Id="rId4" Type="http://schemas.openxmlformats.org/officeDocument/2006/relationships/image" Target="../media/image80.jpe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4.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image" Target="../media/image55.jpeg"/><Relationship Id="rId4" Type="http://schemas.openxmlformats.org/officeDocument/2006/relationships/hyperlink" Target="https://www.youtube.com/watch?v=ELpfYCZa87g"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emf"/><Relationship Id="rId2" Type="http://schemas.openxmlformats.org/officeDocument/2006/relationships/image" Target="../media/image91.png"/><Relationship Id="rId1" Type="http://schemas.openxmlformats.org/officeDocument/2006/relationships/slideLayout" Target="../slideLayouts/slideLayout3.xml"/><Relationship Id="rId6" Type="http://schemas.openxmlformats.org/officeDocument/2006/relationships/image" Target="../media/image95.jpeg"/><Relationship Id="rId5" Type="http://schemas.openxmlformats.org/officeDocument/2006/relationships/image" Target="../media/image94.png"/><Relationship Id="rId4" Type="http://schemas.openxmlformats.org/officeDocument/2006/relationships/image" Target="../media/image9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jpg"/><Relationship Id="rId4" Type="http://schemas.openxmlformats.org/officeDocument/2006/relationships/image" Target="../media/image100.jpeg"/></Relationships>
</file>

<file path=ppt/slides/_rels/slide7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3.xml"/><Relationship Id="rId4" Type="http://schemas.openxmlformats.org/officeDocument/2006/relationships/image" Target="../media/image110.jpeg"/></Relationships>
</file>

<file path=ppt/slides/_rels/slide8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3.xml"/><Relationship Id="rId4" Type="http://schemas.openxmlformats.org/officeDocument/2006/relationships/image" Target="../media/image110.jpeg"/></Relationships>
</file>

<file path=ppt/slides/_rels/slide8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3.xml"/><Relationship Id="rId4" Type="http://schemas.openxmlformats.org/officeDocument/2006/relationships/image" Target="../media/image110.jpeg"/></Relationships>
</file>

<file path=ppt/slides/_rels/slide8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08.jpeg"/><Relationship Id="rId1" Type="http://schemas.openxmlformats.org/officeDocument/2006/relationships/slideLayout" Target="../slideLayouts/slideLayout3.xml"/><Relationship Id="rId4" Type="http://schemas.openxmlformats.org/officeDocument/2006/relationships/image" Target="../media/image110.jpeg"/></Relationships>
</file>

<file path=ppt/slides/_rels/slide8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8.jpe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3.xml"/><Relationship Id="rId6" Type="http://schemas.openxmlformats.org/officeDocument/2006/relationships/image" Target="../media/image113.jpeg"/><Relationship Id="rId5" Type="http://schemas.openxmlformats.org/officeDocument/2006/relationships/image" Target="../media/image109.jpeg"/><Relationship Id="rId4" Type="http://schemas.microsoft.com/office/2007/relationships/hdphoto" Target="../media/hdphoto5.wdp"/></Relationships>
</file>

<file path=ppt/slides/_rels/slide88.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slideLayout" Target="../slideLayouts/slideLayout3.xml"/><Relationship Id="rId6" Type="http://schemas.openxmlformats.org/officeDocument/2006/relationships/image" Target="../media/image125.jpg"/><Relationship Id="rId5" Type="http://schemas.openxmlformats.org/officeDocument/2006/relationships/image" Target="../media/image120.png"/><Relationship Id="rId4" Type="http://schemas.openxmlformats.org/officeDocument/2006/relationships/image" Target="../media/image124.png"/></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6.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t-BR" sz="8000" dirty="0" smtClean="0"/>
              <a:t>LEAN</a:t>
            </a:r>
            <a:r>
              <a:rPr lang="pt-BR" sz="1600" dirty="0" smtClean="0"/>
              <a:t/>
            </a:r>
            <a:br>
              <a:rPr lang="pt-BR" sz="1600" dirty="0" smtClean="0"/>
            </a:br>
            <a:r>
              <a:rPr lang="pt-BR" sz="2800" dirty="0" smtClean="0"/>
              <a:t>Cultura e seus princípios </a:t>
            </a:r>
            <a:endParaRPr lang="pt-BR" sz="2800" dirty="0"/>
          </a:p>
        </p:txBody>
      </p:sp>
      <p:sp>
        <p:nvSpPr>
          <p:cNvPr id="3" name="Subtitle 2"/>
          <p:cNvSpPr>
            <a:spLocks noGrp="1"/>
          </p:cNvSpPr>
          <p:nvPr>
            <p:ph type="subTitle" idx="1"/>
          </p:nvPr>
        </p:nvSpPr>
        <p:spPr/>
        <p:txBody>
          <a:bodyPr/>
          <a:lstStyle/>
          <a:p>
            <a:r>
              <a:rPr lang="pt-BR" dirty="0" smtClean="0"/>
              <a:t>Diego Paris e Eduardo Cerejo</a:t>
            </a:r>
            <a:endParaRPr lang="pt-BR" dirty="0"/>
          </a:p>
        </p:txBody>
      </p:sp>
      <p:sp>
        <p:nvSpPr>
          <p:cNvPr id="4" name="Text Placeholder 3"/>
          <p:cNvSpPr>
            <a:spLocks noGrp="1"/>
          </p:cNvSpPr>
          <p:nvPr>
            <p:ph type="body" sz="quarter" idx="10"/>
          </p:nvPr>
        </p:nvSpPr>
        <p:spPr/>
        <p:txBody>
          <a:bodyPr/>
          <a:lstStyle/>
          <a:p>
            <a:r>
              <a:rPr lang="pt-BR" dirty="0" smtClean="0"/>
              <a:t>Julho de 2015</a:t>
            </a:r>
            <a:endParaRPr lang="pt-BR" dirty="0"/>
          </a:p>
        </p:txBody>
      </p:sp>
    </p:spTree>
    <p:extLst>
      <p:ext uri="{BB962C8B-B14F-4D97-AF65-F5344CB8AC3E}">
        <p14:creationId xmlns:p14="http://schemas.microsoft.com/office/powerpoint/2010/main" val="28468186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 name="Content Placeholder 1"/>
          <p:cNvSpPr>
            <a:spLocks noGrp="1"/>
          </p:cNvSpPr>
          <p:nvPr>
            <p:ph idx="1"/>
          </p:nvPr>
        </p:nvSpPr>
        <p:spPr/>
        <p:txBody>
          <a:bodyPr/>
          <a:lstStyle/>
          <a:p>
            <a:endParaRPr lang="pt-BR"/>
          </a:p>
        </p:txBody>
      </p:sp>
      <p:sp>
        <p:nvSpPr>
          <p:cNvPr id="3" name="Text Placeholder 2"/>
          <p:cNvSpPr>
            <a:spLocks noGrp="1"/>
          </p:cNvSpPr>
          <p:nvPr>
            <p:ph type="body" sz="quarter" idx="12"/>
          </p:nvPr>
        </p:nvSpPr>
        <p:spPr/>
        <p:txBody>
          <a:bodyPr/>
          <a:lstStyle/>
          <a:p>
            <a:r>
              <a:rPr lang="pt-BR" dirty="0" err="1" smtClean="0"/>
              <a:t>Water-scrum-fall</a:t>
            </a:r>
            <a:endParaRPr lang="pt-BR" dirty="0"/>
          </a:p>
        </p:txBody>
      </p:sp>
      <p:pic>
        <p:nvPicPr>
          <p:cNvPr id="123" name="Shape 123"/>
          <p:cNvPicPr preferRelativeResize="0"/>
          <p:nvPr/>
        </p:nvPicPr>
        <p:blipFill>
          <a:blip r:embed="rId3">
            <a:alphaModFix/>
          </a:blip>
          <a:stretch>
            <a:fillRect/>
          </a:stretch>
        </p:blipFill>
        <p:spPr>
          <a:xfrm>
            <a:off x="1009126" y="2316275"/>
            <a:ext cx="7165849" cy="3412900"/>
          </a:xfrm>
          <a:prstGeom prst="rect">
            <a:avLst/>
          </a:prstGeom>
          <a:noFill/>
          <a:ln>
            <a:noFill/>
          </a:ln>
        </p:spPr>
      </p:pic>
    </p:spTree>
    <p:extLst>
      <p:ext uri="{BB962C8B-B14F-4D97-AF65-F5344CB8AC3E}">
        <p14:creationId xmlns:p14="http://schemas.microsoft.com/office/powerpoint/2010/main" val="1301977014"/>
      </p:ext>
    </p:extLst>
  </p:cSld>
  <p:clrMapOvr>
    <a:masterClrMapping/>
  </p:clrMapOvr>
  <p:transition spd="slow">
    <p:cu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a:xfrm>
            <a:off x="628650" y="2506662"/>
            <a:ext cx="7886700" cy="4351338"/>
          </a:xfrm>
        </p:spPr>
        <p:txBody>
          <a:bodyPr/>
          <a:lstStyle/>
          <a:p>
            <a:pPr marL="0" indent="0">
              <a:buNone/>
            </a:pPr>
            <a:r>
              <a:rPr lang="pt-BR" sz="9600" dirty="0"/>
              <a:t> </a:t>
            </a:r>
            <a:r>
              <a:rPr lang="pt-BR" sz="9600" dirty="0" smtClean="0"/>
              <a:t>   Obrigado!</a:t>
            </a:r>
            <a:endParaRPr lang="pt-BR" sz="9600" dirty="0"/>
          </a:p>
        </p:txBody>
      </p:sp>
      <p:sp>
        <p:nvSpPr>
          <p:cNvPr id="4" name="Slide Number Placeholder 3"/>
          <p:cNvSpPr>
            <a:spLocks noGrp="1"/>
          </p:cNvSpPr>
          <p:nvPr>
            <p:ph type="sldNum" sz="quarter" idx="12"/>
          </p:nvPr>
        </p:nvSpPr>
        <p:spPr/>
        <p:txBody>
          <a:bodyPr/>
          <a:lstStyle/>
          <a:p>
            <a:fld id="{1254D1E6-34D6-5C4C-A7E3-AB2F6F87675C}" type="slidenum">
              <a:rPr lang="pt-BR" smtClean="0"/>
              <a:pPr/>
              <a:t>100</a:t>
            </a:fld>
            <a:endParaRPr lang="pt-BR"/>
          </a:p>
        </p:txBody>
      </p:sp>
    </p:spTree>
    <p:extLst>
      <p:ext uri="{BB962C8B-B14F-4D97-AF65-F5344CB8AC3E}">
        <p14:creationId xmlns:p14="http://schemas.microsoft.com/office/powerpoint/2010/main" val="3125952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2" name="Content Placeholder 1"/>
          <p:cNvSpPr>
            <a:spLocks noGrp="1"/>
          </p:cNvSpPr>
          <p:nvPr>
            <p:ph idx="1"/>
          </p:nvPr>
        </p:nvSpPr>
        <p:spPr/>
        <p:txBody>
          <a:bodyPr/>
          <a:lstStyle/>
          <a:p>
            <a:endParaRPr lang="pt-BR"/>
          </a:p>
        </p:txBody>
      </p:sp>
      <p:sp>
        <p:nvSpPr>
          <p:cNvPr id="3" name="Text Placeholder 2"/>
          <p:cNvSpPr>
            <a:spLocks noGrp="1"/>
          </p:cNvSpPr>
          <p:nvPr>
            <p:ph type="body" sz="quarter" idx="12"/>
          </p:nvPr>
        </p:nvSpPr>
        <p:spPr/>
        <p:txBody>
          <a:bodyPr/>
          <a:lstStyle/>
          <a:p>
            <a:r>
              <a:rPr lang="pt-BR" dirty="0" smtClean="0"/>
              <a:t>Tecnologia </a:t>
            </a:r>
            <a:r>
              <a:rPr lang="en" dirty="0"/>
              <a:t>Disruptiva</a:t>
            </a:r>
            <a:endParaRPr lang="pt-BR" dirty="0"/>
          </a:p>
        </p:txBody>
      </p:sp>
      <p:pic>
        <p:nvPicPr>
          <p:cNvPr id="129" name="Shape 129"/>
          <p:cNvPicPr preferRelativeResize="0"/>
          <p:nvPr/>
        </p:nvPicPr>
        <p:blipFill>
          <a:blip r:embed="rId3">
            <a:alphaModFix/>
          </a:blip>
          <a:stretch>
            <a:fillRect/>
          </a:stretch>
        </p:blipFill>
        <p:spPr>
          <a:xfrm>
            <a:off x="922112" y="2709575"/>
            <a:ext cx="1232650" cy="1232650"/>
          </a:xfrm>
          <a:prstGeom prst="rect">
            <a:avLst/>
          </a:prstGeom>
          <a:noFill/>
          <a:ln>
            <a:noFill/>
          </a:ln>
        </p:spPr>
      </p:pic>
      <p:pic>
        <p:nvPicPr>
          <p:cNvPr id="130" name="Shape 130"/>
          <p:cNvPicPr preferRelativeResize="0"/>
          <p:nvPr/>
        </p:nvPicPr>
        <p:blipFill>
          <a:blip r:embed="rId4">
            <a:alphaModFix/>
          </a:blip>
          <a:stretch>
            <a:fillRect/>
          </a:stretch>
        </p:blipFill>
        <p:spPr>
          <a:xfrm>
            <a:off x="5295926" y="3175926"/>
            <a:ext cx="989025" cy="989025"/>
          </a:xfrm>
          <a:prstGeom prst="rect">
            <a:avLst/>
          </a:prstGeom>
          <a:noFill/>
          <a:ln>
            <a:noFill/>
          </a:ln>
        </p:spPr>
      </p:pic>
      <p:pic>
        <p:nvPicPr>
          <p:cNvPr id="131" name="Shape 131"/>
          <p:cNvPicPr preferRelativeResize="0"/>
          <p:nvPr/>
        </p:nvPicPr>
        <p:blipFill>
          <a:blip r:embed="rId5">
            <a:alphaModFix/>
          </a:blip>
          <a:stretch>
            <a:fillRect/>
          </a:stretch>
        </p:blipFill>
        <p:spPr>
          <a:xfrm>
            <a:off x="6987150" y="3615100"/>
            <a:ext cx="1294574" cy="1294574"/>
          </a:xfrm>
          <a:prstGeom prst="rect">
            <a:avLst/>
          </a:prstGeom>
          <a:noFill/>
          <a:ln>
            <a:noFill/>
          </a:ln>
        </p:spPr>
      </p:pic>
      <p:pic>
        <p:nvPicPr>
          <p:cNvPr id="132" name="Shape 132"/>
          <p:cNvPicPr preferRelativeResize="0"/>
          <p:nvPr/>
        </p:nvPicPr>
        <p:blipFill>
          <a:blip r:embed="rId6">
            <a:alphaModFix/>
          </a:blip>
          <a:stretch>
            <a:fillRect/>
          </a:stretch>
        </p:blipFill>
        <p:spPr>
          <a:xfrm>
            <a:off x="3938700" y="4818925"/>
            <a:ext cx="724574" cy="724574"/>
          </a:xfrm>
          <a:prstGeom prst="rect">
            <a:avLst/>
          </a:prstGeom>
          <a:noFill/>
          <a:ln>
            <a:noFill/>
          </a:ln>
        </p:spPr>
      </p:pic>
      <p:pic>
        <p:nvPicPr>
          <p:cNvPr id="133" name="Shape 133"/>
          <p:cNvPicPr preferRelativeResize="0"/>
          <p:nvPr/>
        </p:nvPicPr>
        <p:blipFill>
          <a:blip r:embed="rId7">
            <a:alphaModFix/>
          </a:blip>
          <a:stretch>
            <a:fillRect/>
          </a:stretch>
        </p:blipFill>
        <p:spPr>
          <a:xfrm>
            <a:off x="6653850" y="2521676"/>
            <a:ext cx="1627874" cy="626375"/>
          </a:xfrm>
          <a:prstGeom prst="rect">
            <a:avLst/>
          </a:prstGeom>
          <a:noFill/>
          <a:ln>
            <a:noFill/>
          </a:ln>
        </p:spPr>
      </p:pic>
      <p:pic>
        <p:nvPicPr>
          <p:cNvPr id="134" name="Shape 134"/>
          <p:cNvPicPr preferRelativeResize="0"/>
          <p:nvPr/>
        </p:nvPicPr>
        <p:blipFill>
          <a:blip r:embed="rId8">
            <a:alphaModFix/>
          </a:blip>
          <a:stretch>
            <a:fillRect/>
          </a:stretch>
        </p:blipFill>
        <p:spPr>
          <a:xfrm>
            <a:off x="922126" y="4127625"/>
            <a:ext cx="2034331" cy="1294574"/>
          </a:xfrm>
          <a:prstGeom prst="rect">
            <a:avLst/>
          </a:prstGeom>
          <a:noFill/>
          <a:ln>
            <a:noFill/>
          </a:ln>
        </p:spPr>
      </p:pic>
      <p:pic>
        <p:nvPicPr>
          <p:cNvPr id="135" name="Shape 135"/>
          <p:cNvPicPr preferRelativeResize="0"/>
          <p:nvPr/>
        </p:nvPicPr>
        <p:blipFill>
          <a:blip r:embed="rId9">
            <a:alphaModFix/>
          </a:blip>
          <a:stretch>
            <a:fillRect/>
          </a:stretch>
        </p:blipFill>
        <p:spPr>
          <a:xfrm>
            <a:off x="5595176" y="4665346"/>
            <a:ext cx="989025" cy="799079"/>
          </a:xfrm>
          <a:prstGeom prst="rect">
            <a:avLst/>
          </a:prstGeom>
          <a:noFill/>
          <a:ln>
            <a:noFill/>
          </a:ln>
        </p:spPr>
      </p:pic>
      <p:pic>
        <p:nvPicPr>
          <p:cNvPr id="136" name="Shape 136"/>
          <p:cNvPicPr preferRelativeResize="0"/>
          <p:nvPr/>
        </p:nvPicPr>
        <p:blipFill>
          <a:blip r:embed="rId10">
            <a:alphaModFix/>
          </a:blip>
          <a:stretch>
            <a:fillRect/>
          </a:stretch>
        </p:blipFill>
        <p:spPr>
          <a:xfrm>
            <a:off x="2555600" y="2270887"/>
            <a:ext cx="877162" cy="877162"/>
          </a:xfrm>
          <a:prstGeom prst="rect">
            <a:avLst/>
          </a:prstGeom>
          <a:noFill/>
          <a:ln>
            <a:noFill/>
          </a:ln>
        </p:spPr>
      </p:pic>
      <p:pic>
        <p:nvPicPr>
          <p:cNvPr id="137" name="Shape 137"/>
          <p:cNvPicPr preferRelativeResize="0"/>
          <p:nvPr/>
        </p:nvPicPr>
        <p:blipFill>
          <a:blip r:embed="rId11">
            <a:alphaModFix/>
          </a:blip>
          <a:stretch>
            <a:fillRect/>
          </a:stretch>
        </p:blipFill>
        <p:spPr>
          <a:xfrm>
            <a:off x="3577049" y="3615101"/>
            <a:ext cx="760175" cy="760199"/>
          </a:xfrm>
          <a:prstGeom prst="rect">
            <a:avLst/>
          </a:prstGeom>
          <a:noFill/>
          <a:ln>
            <a:noFill/>
          </a:ln>
        </p:spPr>
      </p:pic>
      <p:pic>
        <p:nvPicPr>
          <p:cNvPr id="138" name="Shape 138"/>
          <p:cNvPicPr preferRelativeResize="0"/>
          <p:nvPr/>
        </p:nvPicPr>
        <p:blipFill>
          <a:blip r:embed="rId12">
            <a:alphaModFix/>
          </a:blip>
          <a:stretch>
            <a:fillRect/>
          </a:stretch>
        </p:blipFill>
        <p:spPr>
          <a:xfrm>
            <a:off x="4189226" y="2246301"/>
            <a:ext cx="989025" cy="989025"/>
          </a:xfrm>
          <a:prstGeom prst="rect">
            <a:avLst/>
          </a:prstGeom>
          <a:noFill/>
          <a:ln>
            <a:noFill/>
          </a:ln>
        </p:spPr>
      </p:pic>
    </p:spTree>
    <p:extLst>
      <p:ext uri="{BB962C8B-B14F-4D97-AF65-F5344CB8AC3E}">
        <p14:creationId xmlns:p14="http://schemas.microsoft.com/office/powerpoint/2010/main" val="2985388938"/>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2" name="Content Placeholder 1"/>
          <p:cNvSpPr>
            <a:spLocks noGrp="1"/>
          </p:cNvSpPr>
          <p:nvPr>
            <p:ph idx="1"/>
          </p:nvPr>
        </p:nvSpPr>
        <p:spPr/>
        <p:txBody>
          <a:bodyPr/>
          <a:lstStyle/>
          <a:p>
            <a:endParaRPr lang="pt-BR" dirty="0"/>
          </a:p>
        </p:txBody>
      </p:sp>
      <p:sp>
        <p:nvSpPr>
          <p:cNvPr id="3" name="Text Placeholder 2"/>
          <p:cNvSpPr>
            <a:spLocks noGrp="1"/>
          </p:cNvSpPr>
          <p:nvPr>
            <p:ph type="body" sz="quarter" idx="12"/>
          </p:nvPr>
        </p:nvSpPr>
        <p:spPr/>
        <p:txBody>
          <a:bodyPr/>
          <a:lstStyle/>
          <a:p>
            <a:r>
              <a:rPr lang="pt-BR" dirty="0" smtClean="0"/>
              <a:t>Modelo Toyota</a:t>
            </a:r>
            <a:endParaRPr lang="pt-BR" dirty="0"/>
          </a:p>
        </p:txBody>
      </p:sp>
      <p:grpSp>
        <p:nvGrpSpPr>
          <p:cNvPr id="144" name="Shape 144"/>
          <p:cNvGrpSpPr/>
          <p:nvPr/>
        </p:nvGrpSpPr>
        <p:grpSpPr>
          <a:xfrm>
            <a:off x="5239976" y="2304601"/>
            <a:ext cx="3028625" cy="2575549"/>
            <a:chOff x="5239975" y="1447350"/>
            <a:chExt cx="3028625" cy="2575549"/>
          </a:xfrm>
        </p:grpSpPr>
        <p:pic>
          <p:nvPicPr>
            <p:cNvPr id="145" name="Shape 145"/>
            <p:cNvPicPr preferRelativeResize="0"/>
            <p:nvPr/>
          </p:nvPicPr>
          <p:blipFill>
            <a:blip r:embed="rId3">
              <a:alphaModFix/>
            </a:blip>
            <a:stretch>
              <a:fillRect/>
            </a:stretch>
          </p:blipFill>
          <p:spPr>
            <a:xfrm>
              <a:off x="5329825" y="1447350"/>
              <a:ext cx="2938775" cy="2138949"/>
            </a:xfrm>
            <a:prstGeom prst="rect">
              <a:avLst/>
            </a:prstGeom>
            <a:noFill/>
            <a:ln>
              <a:noFill/>
            </a:ln>
          </p:spPr>
        </p:pic>
        <p:sp>
          <p:nvSpPr>
            <p:cNvPr id="146" name="Shape 146"/>
            <p:cNvSpPr txBox="1"/>
            <p:nvPr/>
          </p:nvSpPr>
          <p:spPr>
            <a:xfrm>
              <a:off x="5239975" y="3518900"/>
              <a:ext cx="2966099" cy="503999"/>
            </a:xfrm>
            <a:prstGeom prst="rect">
              <a:avLst/>
            </a:prstGeom>
            <a:noFill/>
            <a:ln>
              <a:noFill/>
            </a:ln>
          </p:spPr>
          <p:txBody>
            <a:bodyPr lIns="91425" tIns="91425" rIns="91425" bIns="91425" anchor="t" anchorCtr="0">
              <a:noAutofit/>
            </a:bodyPr>
            <a:lstStyle/>
            <a:p>
              <a:pPr>
                <a:spcBef>
                  <a:spcPts val="600"/>
                </a:spcBef>
                <a:buClr>
                  <a:schemeClr val="dk1"/>
                </a:buClr>
                <a:buSzPct val="78571"/>
              </a:pPr>
              <a:r>
                <a:rPr lang="en" b="1">
                  <a:solidFill>
                    <a:schemeClr val="dk1"/>
                  </a:solidFill>
                </a:rPr>
                <a:t>Taiichi Ohno 1912 - 1990</a:t>
              </a:r>
            </a:p>
            <a:p>
              <a:pPr>
                <a:spcBef>
                  <a:spcPts val="600"/>
                </a:spcBef>
                <a:buClr>
                  <a:schemeClr val="dk1"/>
                </a:buClr>
              </a:pPr>
              <a:endParaRPr b="1">
                <a:solidFill>
                  <a:schemeClr val="dk1"/>
                </a:solidFill>
              </a:endParaRPr>
            </a:p>
          </p:txBody>
        </p:sp>
      </p:grpSp>
      <p:grpSp>
        <p:nvGrpSpPr>
          <p:cNvPr id="147" name="Shape 147"/>
          <p:cNvGrpSpPr/>
          <p:nvPr/>
        </p:nvGrpSpPr>
        <p:grpSpPr>
          <a:xfrm>
            <a:off x="754984" y="2085134"/>
            <a:ext cx="3728756" cy="3562372"/>
            <a:chOff x="1743957" y="350061"/>
            <a:chExt cx="5355099" cy="4758713"/>
          </a:xfrm>
        </p:grpSpPr>
        <p:pic>
          <p:nvPicPr>
            <p:cNvPr id="148" name="Shape 148"/>
            <p:cNvPicPr preferRelativeResize="0"/>
            <p:nvPr/>
          </p:nvPicPr>
          <p:blipFill>
            <a:blip r:embed="rId4">
              <a:alphaModFix/>
            </a:blip>
            <a:stretch>
              <a:fillRect/>
            </a:stretch>
          </p:blipFill>
          <p:spPr>
            <a:xfrm>
              <a:off x="1743957" y="494150"/>
              <a:ext cx="5355099" cy="4614624"/>
            </a:xfrm>
            <a:prstGeom prst="rect">
              <a:avLst/>
            </a:prstGeom>
            <a:noFill/>
            <a:ln>
              <a:noFill/>
            </a:ln>
          </p:spPr>
        </p:pic>
        <p:sp>
          <p:nvSpPr>
            <p:cNvPr id="149" name="Shape 149"/>
            <p:cNvSpPr txBox="1"/>
            <p:nvPr/>
          </p:nvSpPr>
          <p:spPr>
            <a:xfrm>
              <a:off x="3951469" y="350061"/>
              <a:ext cx="1468800" cy="393900"/>
            </a:xfrm>
            <a:prstGeom prst="rect">
              <a:avLst/>
            </a:prstGeom>
            <a:noFill/>
            <a:ln>
              <a:noFill/>
            </a:ln>
          </p:spPr>
          <p:txBody>
            <a:bodyPr lIns="91425" tIns="91425" rIns="91425" bIns="91425" anchor="t" anchorCtr="0">
              <a:noAutofit/>
            </a:bodyPr>
            <a:lstStyle/>
            <a:p>
              <a:r>
                <a:rPr lang="en"/>
                <a:t>       </a:t>
              </a:r>
              <a:r>
                <a:rPr lang="en" sz="2400" b="1">
                  <a:solidFill>
                    <a:srgbClr val="3A80BF"/>
                  </a:solidFill>
                  <a:latin typeface="Calibri"/>
                  <a:ea typeface="Calibri"/>
                  <a:cs typeface="Calibri"/>
                  <a:sym typeface="Calibri"/>
                </a:rPr>
                <a:t>Lean</a:t>
              </a:r>
            </a:p>
          </p:txBody>
        </p:sp>
      </p:grpSp>
    </p:spTree>
    <p:extLst>
      <p:ext uri="{BB962C8B-B14F-4D97-AF65-F5344CB8AC3E}">
        <p14:creationId xmlns:p14="http://schemas.microsoft.com/office/powerpoint/2010/main" val="1147393008"/>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2" name="Content Placeholder 1"/>
          <p:cNvSpPr>
            <a:spLocks noGrp="1"/>
          </p:cNvSpPr>
          <p:nvPr>
            <p:ph idx="1"/>
          </p:nvPr>
        </p:nvSpPr>
        <p:spPr/>
        <p:txBody>
          <a:bodyPr/>
          <a:lstStyle/>
          <a:p>
            <a:endParaRPr lang="pt-BR" dirty="0"/>
          </a:p>
        </p:txBody>
      </p:sp>
      <p:sp>
        <p:nvSpPr>
          <p:cNvPr id="3" name="Text Placeholder 2"/>
          <p:cNvSpPr>
            <a:spLocks noGrp="1"/>
          </p:cNvSpPr>
          <p:nvPr>
            <p:ph type="body" sz="quarter" idx="12"/>
          </p:nvPr>
        </p:nvSpPr>
        <p:spPr/>
        <p:txBody>
          <a:bodyPr/>
          <a:lstStyle/>
          <a:p>
            <a:r>
              <a:rPr lang="en" dirty="0"/>
              <a:t>Os 7 Desperdícios</a:t>
            </a:r>
            <a:endParaRPr lang="pt-BR" dirty="0"/>
          </a:p>
        </p:txBody>
      </p:sp>
      <p:pic>
        <p:nvPicPr>
          <p:cNvPr id="155" name="Shape 155"/>
          <p:cNvPicPr preferRelativeResize="0"/>
          <p:nvPr/>
        </p:nvPicPr>
        <p:blipFill>
          <a:blip r:embed="rId3">
            <a:alphaModFix/>
          </a:blip>
          <a:stretch>
            <a:fillRect/>
          </a:stretch>
        </p:blipFill>
        <p:spPr>
          <a:xfrm>
            <a:off x="683568" y="980728"/>
            <a:ext cx="7632848" cy="5616624"/>
          </a:xfrm>
          <a:prstGeom prst="rect">
            <a:avLst/>
          </a:prstGeom>
          <a:noFill/>
          <a:ln>
            <a:noFill/>
          </a:ln>
        </p:spPr>
      </p:pic>
    </p:spTree>
    <p:extLst>
      <p:ext uri="{BB962C8B-B14F-4D97-AF65-F5344CB8AC3E}">
        <p14:creationId xmlns:p14="http://schemas.microsoft.com/office/powerpoint/2010/main" val="3833985536"/>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Content Placeholder 1"/>
          <p:cNvSpPr>
            <a:spLocks noGrp="1"/>
          </p:cNvSpPr>
          <p:nvPr>
            <p:ph idx="1"/>
          </p:nvPr>
        </p:nvSpPr>
        <p:spPr/>
        <p:txBody>
          <a:bodyPr/>
          <a:lstStyle/>
          <a:p>
            <a:endParaRPr lang="pt-BR"/>
          </a:p>
        </p:txBody>
      </p:sp>
      <p:sp>
        <p:nvSpPr>
          <p:cNvPr id="3" name="Text Placeholder 2"/>
          <p:cNvSpPr>
            <a:spLocks noGrp="1"/>
          </p:cNvSpPr>
          <p:nvPr>
            <p:ph type="body" sz="quarter" idx="12"/>
          </p:nvPr>
        </p:nvSpPr>
        <p:spPr/>
        <p:txBody>
          <a:bodyPr/>
          <a:lstStyle/>
          <a:p>
            <a:endParaRPr lang="pt-BR"/>
          </a:p>
        </p:txBody>
      </p:sp>
      <p:sp>
        <p:nvSpPr>
          <p:cNvPr id="162" name="Shape 162">
            <a:hlinkClick r:id="rId3"/>
          </p:cNvPr>
          <p:cNvSpPr/>
          <p:nvPr/>
        </p:nvSpPr>
        <p:spPr>
          <a:xfrm>
            <a:off x="0" y="857250"/>
            <a:ext cx="9144000" cy="5143500"/>
          </a:xfrm>
          <a:prstGeom prst="rect">
            <a:avLst/>
          </a:prstGeom>
          <a:blipFill>
            <a:blip r:embed="rId4">
              <a:alphaModFix/>
            </a:blip>
            <a:stretch>
              <a:fillRect/>
            </a:stretch>
          </a:blipFill>
          <a:ln>
            <a:noFill/>
          </a:ln>
        </p:spPr>
      </p:sp>
    </p:spTree>
    <p:extLst>
      <p:ext uri="{BB962C8B-B14F-4D97-AF65-F5344CB8AC3E}">
        <p14:creationId xmlns:p14="http://schemas.microsoft.com/office/powerpoint/2010/main" val="635994099"/>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2" name="Content Placeholder 1"/>
          <p:cNvSpPr>
            <a:spLocks noGrp="1"/>
          </p:cNvSpPr>
          <p:nvPr>
            <p:ph idx="1"/>
          </p:nvPr>
        </p:nvSpPr>
        <p:spPr/>
        <p:txBody>
          <a:bodyPr/>
          <a:lstStyle/>
          <a:p>
            <a:endParaRPr lang="pt-BR" dirty="0"/>
          </a:p>
        </p:txBody>
      </p:sp>
      <p:sp>
        <p:nvSpPr>
          <p:cNvPr id="3" name="Text Placeholder 2"/>
          <p:cNvSpPr>
            <a:spLocks noGrp="1"/>
          </p:cNvSpPr>
          <p:nvPr>
            <p:ph type="body" sz="quarter" idx="12"/>
          </p:nvPr>
        </p:nvSpPr>
        <p:spPr/>
        <p:txBody>
          <a:bodyPr/>
          <a:lstStyle/>
          <a:p>
            <a:r>
              <a:rPr lang="en" dirty="0"/>
              <a:t>Exemplo de um kanban</a:t>
            </a:r>
            <a:endParaRPr lang="pt-BR" dirty="0"/>
          </a:p>
        </p:txBody>
      </p:sp>
      <p:pic>
        <p:nvPicPr>
          <p:cNvPr id="168" name="Shape 168"/>
          <p:cNvPicPr preferRelativeResize="0"/>
          <p:nvPr/>
        </p:nvPicPr>
        <p:blipFill>
          <a:blip r:embed="rId3">
            <a:alphaModFix/>
          </a:blip>
          <a:stretch>
            <a:fillRect/>
          </a:stretch>
        </p:blipFill>
        <p:spPr>
          <a:xfrm>
            <a:off x="467544" y="1196752"/>
            <a:ext cx="8302652" cy="4320480"/>
          </a:xfrm>
          <a:prstGeom prst="rect">
            <a:avLst/>
          </a:prstGeom>
          <a:noFill/>
          <a:ln>
            <a:noFill/>
          </a:ln>
        </p:spPr>
      </p:pic>
    </p:spTree>
    <p:extLst>
      <p:ext uri="{BB962C8B-B14F-4D97-AF65-F5344CB8AC3E}">
        <p14:creationId xmlns:p14="http://schemas.microsoft.com/office/powerpoint/2010/main" val="2671928986"/>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pt-BR" dirty="0" smtClean="0"/>
              <a:t>Princípios de Deming</a:t>
            </a:r>
            <a:endParaRPr lang="pt-BR" dirty="0"/>
          </a:p>
        </p:txBody>
      </p:sp>
      <p:sp>
        <p:nvSpPr>
          <p:cNvPr id="4" name="Slide Number Placeholder 3"/>
          <p:cNvSpPr>
            <a:spLocks noGrp="1"/>
          </p:cNvSpPr>
          <p:nvPr>
            <p:ph type="sldNum" sz="quarter" idx="4"/>
          </p:nvPr>
        </p:nvSpPr>
        <p:spPr/>
        <p:txBody>
          <a:bodyPr/>
          <a:lstStyle/>
          <a:p>
            <a:fld id="{8ED82F00-FAFA-4713-A747-78477EF39A27}" type="slidenum">
              <a:rPr lang="pt-BR" smtClean="0"/>
              <a:pPr/>
              <a:t>16</a:t>
            </a:fld>
            <a:endParaRPr lang="pt-BR"/>
          </a:p>
        </p:txBody>
      </p:sp>
      <p:sp>
        <p:nvSpPr>
          <p:cNvPr id="7" name="Content Placeholder 1"/>
          <p:cNvSpPr>
            <a:spLocks noGrp="1"/>
          </p:cNvSpPr>
          <p:nvPr>
            <p:ph idx="1"/>
          </p:nvPr>
        </p:nvSpPr>
        <p:spPr>
          <a:xfrm>
            <a:off x="107504" y="919261"/>
            <a:ext cx="8856984" cy="5750099"/>
          </a:xfrm>
        </p:spPr>
        <p:txBody>
          <a:bodyPr/>
          <a:lstStyle/>
          <a:p>
            <a:pPr marL="0" indent="0">
              <a:buNone/>
            </a:pPr>
            <a:r>
              <a:rPr lang="pt-BR" sz="2400" b="1" dirty="0">
                <a:solidFill>
                  <a:schemeClr val="tx1">
                    <a:lumMod val="65000"/>
                    <a:lumOff val="35000"/>
                  </a:schemeClr>
                </a:solidFill>
              </a:rPr>
              <a:t>Estrutura de empresa:</a:t>
            </a:r>
          </a:p>
          <a:p>
            <a:pPr marL="457200"/>
            <a:r>
              <a:rPr lang="pt-BR" sz="2000" dirty="0" smtClean="0">
                <a:solidFill>
                  <a:schemeClr val="tx1">
                    <a:lumMod val="65000"/>
                    <a:lumOff val="35000"/>
                  </a:schemeClr>
                </a:solidFill>
              </a:rPr>
              <a:t>Eliminar barreiras entre departamentos</a:t>
            </a:r>
          </a:p>
          <a:p>
            <a:pPr marL="457200"/>
            <a:r>
              <a:rPr lang="pt-BR" sz="2000" dirty="0" smtClean="0">
                <a:solidFill>
                  <a:schemeClr val="tx1">
                    <a:lumMod val="65000"/>
                    <a:lumOff val="35000"/>
                  </a:schemeClr>
                </a:solidFill>
              </a:rPr>
              <a:t>Foco na qualidade</a:t>
            </a:r>
          </a:p>
          <a:p>
            <a:pPr marL="457200"/>
            <a:r>
              <a:rPr lang="pt-BR" sz="2000" dirty="0" smtClean="0">
                <a:solidFill>
                  <a:schemeClr val="tx1">
                    <a:lumMod val="65000"/>
                    <a:lumOff val="35000"/>
                  </a:schemeClr>
                </a:solidFill>
              </a:rPr>
              <a:t>Orientado a objetivo e visão do produto</a:t>
            </a:r>
          </a:p>
          <a:p>
            <a:pPr marL="457200"/>
            <a:r>
              <a:rPr lang="pt-BR" sz="2000" dirty="0" smtClean="0">
                <a:solidFill>
                  <a:schemeClr val="tx1">
                    <a:lumMod val="65000"/>
                    <a:lumOff val="35000"/>
                  </a:schemeClr>
                </a:solidFill>
              </a:rPr>
              <a:t>Ambiente colaborativo</a:t>
            </a:r>
          </a:p>
          <a:p>
            <a:pPr marL="457200"/>
            <a:r>
              <a:rPr lang="pt-BR" sz="2000" dirty="0" smtClean="0">
                <a:solidFill>
                  <a:schemeClr val="tx1">
                    <a:lumMod val="65000"/>
                    <a:lumOff val="35000"/>
                  </a:schemeClr>
                </a:solidFill>
              </a:rPr>
              <a:t>Educação e </a:t>
            </a:r>
            <a:r>
              <a:rPr lang="en" sz="2000" dirty="0" smtClean="0"/>
              <a:t>auto-aprimoramento</a:t>
            </a:r>
            <a:endParaRPr lang="pt-BR" sz="2000" dirty="0" smtClean="0">
              <a:solidFill>
                <a:schemeClr val="tx1">
                  <a:lumMod val="65000"/>
                  <a:lumOff val="35000"/>
                </a:schemeClr>
              </a:solidFill>
            </a:endParaRPr>
          </a:p>
        </p:txBody>
      </p:sp>
      <p:pic>
        <p:nvPicPr>
          <p:cNvPr id="8" name="Shape 191"/>
          <p:cNvPicPr preferRelativeResize="0"/>
          <p:nvPr/>
        </p:nvPicPr>
        <p:blipFill>
          <a:blip r:embed="rId2">
            <a:alphaModFix/>
          </a:blip>
          <a:stretch>
            <a:fillRect/>
          </a:stretch>
        </p:blipFill>
        <p:spPr>
          <a:xfrm>
            <a:off x="6372200" y="1367512"/>
            <a:ext cx="1828800" cy="2895600"/>
          </a:xfrm>
          <a:prstGeom prst="rect">
            <a:avLst/>
          </a:prstGeom>
          <a:noFill/>
          <a:ln>
            <a:noFill/>
          </a:ln>
        </p:spPr>
      </p:pic>
      <p:sp>
        <p:nvSpPr>
          <p:cNvPr id="9" name="Shape 192"/>
          <p:cNvSpPr txBox="1"/>
          <p:nvPr/>
        </p:nvSpPr>
        <p:spPr>
          <a:xfrm>
            <a:off x="6318851" y="4293763"/>
            <a:ext cx="1759499" cy="451499"/>
          </a:xfrm>
          <a:prstGeom prst="rect">
            <a:avLst/>
          </a:prstGeom>
          <a:noFill/>
          <a:ln>
            <a:noFill/>
          </a:ln>
        </p:spPr>
        <p:txBody>
          <a:bodyPr lIns="91425" tIns="91425" rIns="91425" bIns="91425" anchor="t" anchorCtr="0">
            <a:noAutofit/>
          </a:bodyPr>
          <a:lstStyle/>
          <a:p>
            <a:r>
              <a:rPr lang="en" sz="1200" b="1">
                <a:solidFill>
                  <a:schemeClr val="dk1"/>
                </a:solidFill>
              </a:rPr>
              <a:t>W. Edwards Deming</a:t>
            </a:r>
          </a:p>
        </p:txBody>
      </p:sp>
    </p:spTree>
    <p:extLst>
      <p:ext uri="{BB962C8B-B14F-4D97-AF65-F5344CB8AC3E}">
        <p14:creationId xmlns:p14="http://schemas.microsoft.com/office/powerpoint/2010/main" val="12657050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pt-BR" dirty="0" smtClean="0"/>
              <a:t>Princípios de Deming</a:t>
            </a:r>
            <a:endParaRPr lang="pt-BR" dirty="0"/>
          </a:p>
        </p:txBody>
      </p:sp>
      <p:sp>
        <p:nvSpPr>
          <p:cNvPr id="4" name="Slide Number Placeholder 3"/>
          <p:cNvSpPr>
            <a:spLocks noGrp="1"/>
          </p:cNvSpPr>
          <p:nvPr>
            <p:ph type="sldNum" sz="quarter" idx="4"/>
          </p:nvPr>
        </p:nvSpPr>
        <p:spPr/>
        <p:txBody>
          <a:bodyPr/>
          <a:lstStyle/>
          <a:p>
            <a:fld id="{8ED82F00-FAFA-4713-A747-78477EF39A27}" type="slidenum">
              <a:rPr lang="pt-BR" smtClean="0"/>
              <a:pPr/>
              <a:t>17</a:t>
            </a:fld>
            <a:endParaRPr lang="pt-BR"/>
          </a:p>
        </p:txBody>
      </p:sp>
      <p:sp>
        <p:nvSpPr>
          <p:cNvPr id="7" name="Content Placeholder 1"/>
          <p:cNvSpPr>
            <a:spLocks noGrp="1"/>
          </p:cNvSpPr>
          <p:nvPr>
            <p:ph idx="1"/>
          </p:nvPr>
        </p:nvSpPr>
        <p:spPr>
          <a:xfrm>
            <a:off x="107504" y="919261"/>
            <a:ext cx="8856984" cy="5750099"/>
          </a:xfrm>
        </p:spPr>
        <p:txBody>
          <a:bodyPr/>
          <a:lstStyle/>
          <a:p>
            <a:pPr marL="0" indent="0">
              <a:buNone/>
            </a:pPr>
            <a:r>
              <a:rPr lang="pt-BR" sz="2400" b="1" dirty="0">
                <a:solidFill>
                  <a:schemeClr val="tx1">
                    <a:lumMod val="65000"/>
                    <a:lumOff val="35000"/>
                  </a:schemeClr>
                </a:solidFill>
              </a:rPr>
              <a:t>Estrutura de empresa:</a:t>
            </a:r>
          </a:p>
          <a:p>
            <a:pPr marL="457200"/>
            <a:r>
              <a:rPr lang="pt-BR" sz="2000" dirty="0" smtClean="0">
                <a:solidFill>
                  <a:schemeClr val="tx1">
                    <a:lumMod val="65000"/>
                    <a:lumOff val="35000"/>
                  </a:schemeClr>
                </a:solidFill>
              </a:rPr>
              <a:t>Eliminar barreiras entre departamentos</a:t>
            </a:r>
          </a:p>
          <a:p>
            <a:pPr marL="457200"/>
            <a:r>
              <a:rPr lang="pt-BR" sz="2000" dirty="0" smtClean="0">
                <a:solidFill>
                  <a:schemeClr val="tx1">
                    <a:lumMod val="65000"/>
                    <a:lumOff val="35000"/>
                  </a:schemeClr>
                </a:solidFill>
              </a:rPr>
              <a:t>Foco na qualidade</a:t>
            </a:r>
          </a:p>
          <a:p>
            <a:pPr marL="457200"/>
            <a:r>
              <a:rPr lang="pt-BR" sz="2000" dirty="0" smtClean="0">
                <a:solidFill>
                  <a:schemeClr val="tx1">
                    <a:lumMod val="65000"/>
                    <a:lumOff val="35000"/>
                  </a:schemeClr>
                </a:solidFill>
              </a:rPr>
              <a:t>Orientado a objetivo e visão do produto</a:t>
            </a:r>
          </a:p>
          <a:p>
            <a:pPr marL="457200"/>
            <a:r>
              <a:rPr lang="pt-BR" sz="2000" dirty="0" smtClean="0">
                <a:solidFill>
                  <a:schemeClr val="tx1">
                    <a:lumMod val="65000"/>
                    <a:lumOff val="35000"/>
                  </a:schemeClr>
                </a:solidFill>
              </a:rPr>
              <a:t>Ambiente colaborativo</a:t>
            </a:r>
          </a:p>
          <a:p>
            <a:pPr marL="457200"/>
            <a:r>
              <a:rPr lang="pt-BR" sz="2000" dirty="0" smtClean="0">
                <a:solidFill>
                  <a:schemeClr val="tx1">
                    <a:lumMod val="65000"/>
                    <a:lumOff val="35000"/>
                  </a:schemeClr>
                </a:solidFill>
              </a:rPr>
              <a:t>Educação e </a:t>
            </a:r>
            <a:r>
              <a:rPr lang="en" sz="2000" dirty="0"/>
              <a:t>auto-aprimoramento</a:t>
            </a:r>
            <a:endParaRPr lang="pt-BR" sz="2000" dirty="0" smtClean="0">
              <a:solidFill>
                <a:schemeClr val="tx1">
                  <a:lumMod val="65000"/>
                  <a:lumOff val="35000"/>
                </a:schemeClr>
              </a:solidFill>
            </a:endParaRPr>
          </a:p>
          <a:p>
            <a:pPr marL="0" indent="0">
              <a:buNone/>
            </a:pPr>
            <a:r>
              <a:rPr lang="pt-BR" sz="2400" b="1" dirty="0">
                <a:solidFill>
                  <a:schemeClr val="tx1">
                    <a:lumMod val="65000"/>
                    <a:lumOff val="35000"/>
                  </a:schemeClr>
                </a:solidFill>
              </a:rPr>
              <a:t>Papel </a:t>
            </a:r>
            <a:r>
              <a:rPr lang="pt-BR" sz="2400" b="1" dirty="0">
                <a:solidFill>
                  <a:schemeClr val="tx1">
                    <a:lumMod val="65000"/>
                    <a:lumOff val="35000"/>
                  </a:schemeClr>
                </a:solidFill>
              </a:rPr>
              <a:t>da gerência</a:t>
            </a:r>
            <a:r>
              <a:rPr lang="pt-BR" sz="2400" b="1" dirty="0">
                <a:solidFill>
                  <a:schemeClr val="tx1">
                    <a:lumMod val="65000"/>
                    <a:lumOff val="35000"/>
                  </a:schemeClr>
                </a:solidFill>
              </a:rPr>
              <a:t>:</a:t>
            </a:r>
          </a:p>
          <a:p>
            <a:pPr marL="457200"/>
            <a:r>
              <a:rPr lang="pt-BR" sz="2000" dirty="0" smtClean="0">
                <a:solidFill>
                  <a:schemeClr val="tx1">
                    <a:lumMod val="65000"/>
                    <a:lumOff val="35000"/>
                  </a:schemeClr>
                </a:solidFill>
              </a:rPr>
              <a:t>Liderança </a:t>
            </a:r>
            <a:r>
              <a:rPr lang="pt-BR" sz="2000" dirty="0">
                <a:solidFill>
                  <a:schemeClr val="tx1">
                    <a:lumMod val="65000"/>
                    <a:lumOff val="35000"/>
                  </a:schemeClr>
                </a:solidFill>
              </a:rPr>
              <a:t>e Coaching</a:t>
            </a:r>
          </a:p>
          <a:p>
            <a:pPr marL="457200"/>
            <a:r>
              <a:rPr lang="pt-BR" sz="2000" dirty="0">
                <a:solidFill>
                  <a:schemeClr val="tx1">
                    <a:lumMod val="65000"/>
                    <a:lumOff val="35000"/>
                  </a:schemeClr>
                </a:solidFill>
              </a:rPr>
              <a:t>Incentivar melhorias contínuas</a:t>
            </a:r>
          </a:p>
          <a:p>
            <a:pPr marL="457200"/>
            <a:r>
              <a:rPr lang="pt-BR" sz="2000" dirty="0">
                <a:solidFill>
                  <a:schemeClr val="tx1">
                    <a:lumMod val="65000"/>
                    <a:lumOff val="35000"/>
                  </a:schemeClr>
                </a:solidFill>
              </a:rPr>
              <a:t>Eliminar o </a:t>
            </a:r>
            <a:r>
              <a:rPr lang="pt-BR" sz="2000" dirty="0" smtClean="0">
                <a:solidFill>
                  <a:schemeClr val="tx1">
                    <a:lumMod val="65000"/>
                    <a:lumOff val="35000"/>
                  </a:schemeClr>
                </a:solidFill>
              </a:rPr>
              <a:t>medo</a:t>
            </a:r>
            <a:endParaRPr lang="pt-BR" sz="2000" dirty="0">
              <a:solidFill>
                <a:schemeClr val="tx1">
                  <a:lumMod val="65000"/>
                  <a:lumOff val="35000"/>
                </a:schemeClr>
              </a:solidFill>
            </a:endParaRPr>
          </a:p>
        </p:txBody>
      </p:sp>
      <p:pic>
        <p:nvPicPr>
          <p:cNvPr id="8" name="Shape 191"/>
          <p:cNvPicPr preferRelativeResize="0"/>
          <p:nvPr/>
        </p:nvPicPr>
        <p:blipFill>
          <a:blip r:embed="rId2">
            <a:alphaModFix/>
          </a:blip>
          <a:stretch>
            <a:fillRect/>
          </a:stretch>
        </p:blipFill>
        <p:spPr>
          <a:xfrm>
            <a:off x="6372200" y="1367512"/>
            <a:ext cx="1828800" cy="2895600"/>
          </a:xfrm>
          <a:prstGeom prst="rect">
            <a:avLst/>
          </a:prstGeom>
          <a:noFill/>
          <a:ln>
            <a:noFill/>
          </a:ln>
        </p:spPr>
      </p:pic>
      <p:sp>
        <p:nvSpPr>
          <p:cNvPr id="9" name="Shape 192"/>
          <p:cNvSpPr txBox="1"/>
          <p:nvPr/>
        </p:nvSpPr>
        <p:spPr>
          <a:xfrm>
            <a:off x="6318851" y="4293763"/>
            <a:ext cx="1759499" cy="451499"/>
          </a:xfrm>
          <a:prstGeom prst="rect">
            <a:avLst/>
          </a:prstGeom>
          <a:noFill/>
          <a:ln>
            <a:noFill/>
          </a:ln>
        </p:spPr>
        <p:txBody>
          <a:bodyPr lIns="91425" tIns="91425" rIns="91425" bIns="91425" anchor="t" anchorCtr="0">
            <a:noAutofit/>
          </a:bodyPr>
          <a:lstStyle/>
          <a:p>
            <a:r>
              <a:rPr lang="en" sz="1200" b="1">
                <a:solidFill>
                  <a:schemeClr val="dk1"/>
                </a:solidFill>
              </a:rPr>
              <a:t>W. Edwards Deming</a:t>
            </a:r>
          </a:p>
        </p:txBody>
      </p:sp>
    </p:spTree>
    <p:extLst>
      <p:ext uri="{BB962C8B-B14F-4D97-AF65-F5344CB8AC3E}">
        <p14:creationId xmlns:p14="http://schemas.microsoft.com/office/powerpoint/2010/main" val="17802407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pt-BR" dirty="0" smtClean="0"/>
              <a:t>Princípios de Deming</a:t>
            </a:r>
            <a:endParaRPr lang="pt-BR" dirty="0"/>
          </a:p>
        </p:txBody>
      </p:sp>
      <p:sp>
        <p:nvSpPr>
          <p:cNvPr id="4" name="Slide Number Placeholder 3"/>
          <p:cNvSpPr>
            <a:spLocks noGrp="1"/>
          </p:cNvSpPr>
          <p:nvPr>
            <p:ph type="sldNum" sz="quarter" idx="4"/>
          </p:nvPr>
        </p:nvSpPr>
        <p:spPr/>
        <p:txBody>
          <a:bodyPr/>
          <a:lstStyle/>
          <a:p>
            <a:fld id="{8ED82F00-FAFA-4713-A747-78477EF39A27}" type="slidenum">
              <a:rPr lang="pt-BR" smtClean="0"/>
              <a:pPr/>
              <a:t>18</a:t>
            </a:fld>
            <a:endParaRPr lang="pt-BR"/>
          </a:p>
        </p:txBody>
      </p:sp>
      <p:sp>
        <p:nvSpPr>
          <p:cNvPr id="7" name="Content Placeholder 1"/>
          <p:cNvSpPr>
            <a:spLocks noGrp="1"/>
          </p:cNvSpPr>
          <p:nvPr>
            <p:ph idx="1"/>
          </p:nvPr>
        </p:nvSpPr>
        <p:spPr>
          <a:xfrm>
            <a:off x="107504" y="919261"/>
            <a:ext cx="8856984" cy="5750099"/>
          </a:xfrm>
        </p:spPr>
        <p:txBody>
          <a:bodyPr/>
          <a:lstStyle/>
          <a:p>
            <a:pPr marL="0" indent="0">
              <a:buNone/>
            </a:pPr>
            <a:r>
              <a:rPr lang="pt-BR" sz="2400" b="1" dirty="0">
                <a:solidFill>
                  <a:schemeClr val="tx1">
                    <a:lumMod val="65000"/>
                    <a:lumOff val="35000"/>
                  </a:schemeClr>
                </a:solidFill>
              </a:rPr>
              <a:t>Estrutura de empresa:</a:t>
            </a:r>
          </a:p>
          <a:p>
            <a:pPr marL="457200"/>
            <a:r>
              <a:rPr lang="pt-BR" sz="2000" dirty="0" smtClean="0">
                <a:solidFill>
                  <a:schemeClr val="tx1">
                    <a:lumMod val="65000"/>
                    <a:lumOff val="35000"/>
                  </a:schemeClr>
                </a:solidFill>
              </a:rPr>
              <a:t>Eliminar barreiras entre departamentos</a:t>
            </a:r>
          </a:p>
          <a:p>
            <a:pPr marL="457200"/>
            <a:r>
              <a:rPr lang="pt-BR" sz="2000" dirty="0" smtClean="0">
                <a:solidFill>
                  <a:schemeClr val="tx1">
                    <a:lumMod val="65000"/>
                    <a:lumOff val="35000"/>
                  </a:schemeClr>
                </a:solidFill>
              </a:rPr>
              <a:t>Foco na qualidade</a:t>
            </a:r>
          </a:p>
          <a:p>
            <a:pPr marL="457200"/>
            <a:r>
              <a:rPr lang="pt-BR" sz="2000" dirty="0" smtClean="0">
                <a:solidFill>
                  <a:schemeClr val="tx1">
                    <a:lumMod val="65000"/>
                    <a:lumOff val="35000"/>
                  </a:schemeClr>
                </a:solidFill>
              </a:rPr>
              <a:t>Orientado a objetivo e visão do produto</a:t>
            </a:r>
          </a:p>
          <a:p>
            <a:pPr marL="457200"/>
            <a:r>
              <a:rPr lang="pt-BR" sz="2000" dirty="0" smtClean="0">
                <a:solidFill>
                  <a:schemeClr val="tx1">
                    <a:lumMod val="65000"/>
                    <a:lumOff val="35000"/>
                  </a:schemeClr>
                </a:solidFill>
              </a:rPr>
              <a:t>Ambiente colaborativo</a:t>
            </a:r>
          </a:p>
          <a:p>
            <a:pPr marL="457200"/>
            <a:r>
              <a:rPr lang="pt-BR" sz="2000" dirty="0" smtClean="0">
                <a:solidFill>
                  <a:schemeClr val="tx1">
                    <a:lumMod val="65000"/>
                    <a:lumOff val="35000"/>
                  </a:schemeClr>
                </a:solidFill>
              </a:rPr>
              <a:t>Educação e </a:t>
            </a:r>
            <a:r>
              <a:rPr lang="en" sz="2000" dirty="0" smtClean="0"/>
              <a:t>auto-aprimoramento</a:t>
            </a:r>
          </a:p>
          <a:p>
            <a:pPr marL="0" indent="0">
              <a:buNone/>
            </a:pPr>
            <a:r>
              <a:rPr lang="pt-BR" sz="2400" b="1" dirty="0" smtClean="0">
                <a:solidFill>
                  <a:schemeClr val="tx1">
                    <a:lumMod val="65000"/>
                    <a:lumOff val="35000"/>
                  </a:schemeClr>
                </a:solidFill>
              </a:rPr>
              <a:t>Papel da gerência:</a:t>
            </a:r>
          </a:p>
          <a:p>
            <a:pPr marL="457200"/>
            <a:r>
              <a:rPr lang="pt-BR" sz="2000" dirty="0" smtClean="0">
                <a:solidFill>
                  <a:schemeClr val="tx1">
                    <a:lumMod val="65000"/>
                    <a:lumOff val="35000"/>
                  </a:schemeClr>
                </a:solidFill>
              </a:rPr>
              <a:t>Liderança e Coaching</a:t>
            </a:r>
          </a:p>
          <a:p>
            <a:pPr marL="457200"/>
            <a:r>
              <a:rPr lang="pt-BR" sz="2000" dirty="0" smtClean="0">
                <a:solidFill>
                  <a:schemeClr val="tx1">
                    <a:lumMod val="65000"/>
                    <a:lumOff val="35000"/>
                  </a:schemeClr>
                </a:solidFill>
              </a:rPr>
              <a:t>Incentivar melhorias contínuas</a:t>
            </a:r>
          </a:p>
          <a:p>
            <a:pPr marL="457200"/>
            <a:r>
              <a:rPr lang="pt-BR" sz="2000" dirty="0" smtClean="0">
                <a:solidFill>
                  <a:schemeClr val="tx1">
                    <a:lumMod val="65000"/>
                    <a:lumOff val="35000"/>
                  </a:schemeClr>
                </a:solidFill>
              </a:rPr>
              <a:t>Eliminar o medo</a:t>
            </a:r>
          </a:p>
          <a:p>
            <a:pPr marL="0" indent="0">
              <a:buNone/>
            </a:pPr>
            <a:r>
              <a:rPr lang="pt-BR" sz="2400" b="1" dirty="0" smtClean="0">
                <a:solidFill>
                  <a:schemeClr val="tx1">
                    <a:lumMod val="65000"/>
                    <a:lumOff val="35000"/>
                  </a:schemeClr>
                </a:solidFill>
              </a:rPr>
              <a:t>Papel do executor</a:t>
            </a:r>
          </a:p>
          <a:p>
            <a:pPr marL="457200"/>
            <a:r>
              <a:rPr lang="pt-BR" sz="2000" dirty="0" smtClean="0">
                <a:solidFill>
                  <a:schemeClr val="tx1">
                    <a:lumMod val="65000"/>
                    <a:lumOff val="35000"/>
                  </a:schemeClr>
                </a:solidFill>
              </a:rPr>
              <a:t>Multifuncional </a:t>
            </a:r>
          </a:p>
          <a:p>
            <a:pPr marL="457200"/>
            <a:r>
              <a:rPr lang="pt-BR" sz="2000" dirty="0" smtClean="0">
                <a:solidFill>
                  <a:schemeClr val="tx1">
                    <a:lumMod val="65000"/>
                    <a:lumOff val="35000"/>
                  </a:schemeClr>
                </a:solidFill>
              </a:rPr>
              <a:t>Visão de toda cadeia de produção</a:t>
            </a:r>
          </a:p>
          <a:p>
            <a:pPr marL="457200"/>
            <a:r>
              <a:rPr lang="pt-BR" sz="2000" dirty="0" smtClean="0">
                <a:solidFill>
                  <a:schemeClr val="tx1">
                    <a:lumMod val="65000"/>
                    <a:lumOff val="35000"/>
                  </a:schemeClr>
                </a:solidFill>
              </a:rPr>
              <a:t>Responsável pelas melhorias de processo</a:t>
            </a:r>
            <a:endParaRPr lang="pt-BR" sz="2000" dirty="0">
              <a:solidFill>
                <a:schemeClr val="tx1">
                  <a:lumMod val="65000"/>
                  <a:lumOff val="35000"/>
                </a:schemeClr>
              </a:solidFill>
            </a:endParaRPr>
          </a:p>
        </p:txBody>
      </p:sp>
      <p:pic>
        <p:nvPicPr>
          <p:cNvPr id="8" name="Shape 191"/>
          <p:cNvPicPr preferRelativeResize="0"/>
          <p:nvPr/>
        </p:nvPicPr>
        <p:blipFill>
          <a:blip r:embed="rId2">
            <a:alphaModFix/>
          </a:blip>
          <a:stretch>
            <a:fillRect/>
          </a:stretch>
        </p:blipFill>
        <p:spPr>
          <a:xfrm>
            <a:off x="6372200" y="1367512"/>
            <a:ext cx="1828800" cy="2895600"/>
          </a:xfrm>
          <a:prstGeom prst="rect">
            <a:avLst/>
          </a:prstGeom>
          <a:noFill/>
          <a:ln>
            <a:noFill/>
          </a:ln>
        </p:spPr>
      </p:pic>
      <p:sp>
        <p:nvSpPr>
          <p:cNvPr id="9" name="Shape 192"/>
          <p:cNvSpPr txBox="1"/>
          <p:nvPr/>
        </p:nvSpPr>
        <p:spPr>
          <a:xfrm>
            <a:off x="6318851" y="4293763"/>
            <a:ext cx="1759499" cy="451499"/>
          </a:xfrm>
          <a:prstGeom prst="rect">
            <a:avLst/>
          </a:prstGeom>
          <a:noFill/>
          <a:ln>
            <a:noFill/>
          </a:ln>
        </p:spPr>
        <p:txBody>
          <a:bodyPr lIns="91425" tIns="91425" rIns="91425" bIns="91425" anchor="t" anchorCtr="0">
            <a:noAutofit/>
          </a:bodyPr>
          <a:lstStyle/>
          <a:p>
            <a:r>
              <a:rPr lang="en" sz="1200" b="1">
                <a:solidFill>
                  <a:schemeClr val="dk1"/>
                </a:solidFill>
              </a:rPr>
              <a:t>W. Edwards Deming</a:t>
            </a:r>
          </a:p>
        </p:txBody>
      </p:sp>
    </p:spTree>
    <p:extLst>
      <p:ext uri="{BB962C8B-B14F-4D97-AF65-F5344CB8AC3E}">
        <p14:creationId xmlns:p14="http://schemas.microsoft.com/office/powerpoint/2010/main" val="7147656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2" name="Content Placeholder 1"/>
          <p:cNvSpPr>
            <a:spLocks noGrp="1"/>
          </p:cNvSpPr>
          <p:nvPr>
            <p:ph idx="1"/>
          </p:nvPr>
        </p:nvSpPr>
        <p:spPr/>
        <p:txBody>
          <a:bodyPr/>
          <a:lstStyle/>
          <a:p>
            <a:endParaRPr lang="pt-BR" dirty="0"/>
          </a:p>
        </p:txBody>
      </p:sp>
      <p:sp>
        <p:nvSpPr>
          <p:cNvPr id="3" name="Text Placeholder 2"/>
          <p:cNvSpPr>
            <a:spLocks noGrp="1"/>
          </p:cNvSpPr>
          <p:nvPr>
            <p:ph type="body" sz="quarter" idx="12"/>
          </p:nvPr>
        </p:nvSpPr>
        <p:spPr/>
        <p:txBody>
          <a:bodyPr/>
          <a:lstStyle/>
          <a:p>
            <a:r>
              <a:rPr lang="en" dirty="0"/>
              <a:t>Liderança</a:t>
            </a:r>
            <a:endParaRPr lang="pt-BR" dirty="0"/>
          </a:p>
        </p:txBody>
      </p:sp>
      <p:sp>
        <p:nvSpPr>
          <p:cNvPr id="199" name="Shape 199"/>
          <p:cNvSpPr/>
          <p:nvPr/>
        </p:nvSpPr>
        <p:spPr>
          <a:xfrm>
            <a:off x="2541426" y="2171776"/>
            <a:ext cx="4887299" cy="15437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200" name="Shape 200"/>
          <p:cNvSpPr/>
          <p:nvPr/>
        </p:nvSpPr>
        <p:spPr>
          <a:xfrm>
            <a:off x="4779450" y="2252651"/>
            <a:ext cx="2480700" cy="31952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201" name="Shape 201"/>
          <p:cNvSpPr/>
          <p:nvPr/>
        </p:nvSpPr>
        <p:spPr>
          <a:xfrm>
            <a:off x="6397350" y="4733425"/>
            <a:ext cx="687600" cy="7551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202" name="Shape 202"/>
          <p:cNvSpPr/>
          <p:nvPr/>
        </p:nvSpPr>
        <p:spPr>
          <a:xfrm>
            <a:off x="2521201" y="2434675"/>
            <a:ext cx="188699" cy="3438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pic>
        <p:nvPicPr>
          <p:cNvPr id="10" name="Shape 223"/>
          <p:cNvPicPr preferRelativeResize="0"/>
          <p:nvPr/>
        </p:nvPicPr>
        <p:blipFill>
          <a:blip r:embed="rId3">
            <a:alphaModFix/>
          </a:blip>
          <a:stretch>
            <a:fillRect/>
          </a:stretch>
        </p:blipFill>
        <p:spPr>
          <a:xfrm>
            <a:off x="251520" y="1700808"/>
            <a:ext cx="7524166" cy="4536504"/>
          </a:xfrm>
          <a:prstGeom prst="rect">
            <a:avLst/>
          </a:prstGeom>
          <a:noFill/>
          <a:ln>
            <a:noFill/>
          </a:ln>
        </p:spPr>
      </p:pic>
      <p:sp>
        <p:nvSpPr>
          <p:cNvPr id="11" name="Rectangle 10"/>
          <p:cNvSpPr/>
          <p:nvPr/>
        </p:nvSpPr>
        <p:spPr>
          <a:xfrm>
            <a:off x="4572000" y="1556792"/>
            <a:ext cx="3348232" cy="2088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ctangle 11"/>
          <p:cNvSpPr/>
          <p:nvPr/>
        </p:nvSpPr>
        <p:spPr>
          <a:xfrm>
            <a:off x="4542321" y="1321837"/>
            <a:ext cx="864096" cy="864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ctangle 12"/>
          <p:cNvSpPr/>
          <p:nvPr/>
        </p:nvSpPr>
        <p:spPr>
          <a:xfrm>
            <a:off x="4567896" y="3617201"/>
            <a:ext cx="3028439" cy="2057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ctangle 13"/>
          <p:cNvSpPr/>
          <p:nvPr/>
        </p:nvSpPr>
        <p:spPr>
          <a:xfrm>
            <a:off x="7020272" y="5301347"/>
            <a:ext cx="407970" cy="416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ctangle 3"/>
          <p:cNvSpPr/>
          <p:nvPr/>
        </p:nvSpPr>
        <p:spPr>
          <a:xfrm>
            <a:off x="1763688" y="1580397"/>
            <a:ext cx="2804208" cy="20162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ctangle 15"/>
          <p:cNvSpPr/>
          <p:nvPr/>
        </p:nvSpPr>
        <p:spPr>
          <a:xfrm>
            <a:off x="1696610" y="2065737"/>
            <a:ext cx="706746" cy="3738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46178012"/>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2" name="Content Placeholder 1"/>
          <p:cNvSpPr>
            <a:spLocks noGrp="1"/>
          </p:cNvSpPr>
          <p:nvPr>
            <p:ph idx="1"/>
          </p:nvPr>
        </p:nvSpPr>
        <p:spPr/>
        <p:txBody>
          <a:bodyPr/>
          <a:lstStyle/>
          <a:p>
            <a:endParaRPr lang="pt-BR" dirty="0"/>
          </a:p>
        </p:txBody>
      </p:sp>
      <p:sp>
        <p:nvSpPr>
          <p:cNvPr id="3" name="Text Placeholder 2"/>
          <p:cNvSpPr>
            <a:spLocks noGrp="1"/>
          </p:cNvSpPr>
          <p:nvPr>
            <p:ph type="body" sz="quarter" idx="12"/>
          </p:nvPr>
        </p:nvSpPr>
        <p:spPr/>
        <p:txBody>
          <a:bodyPr/>
          <a:lstStyle/>
          <a:p>
            <a:r>
              <a:rPr lang="pt-BR" dirty="0" smtClean="0"/>
              <a:t>Quem somos?</a:t>
            </a:r>
            <a:endParaRPr lang="pt-BR" dirty="0"/>
          </a:p>
        </p:txBody>
      </p:sp>
      <p:pic>
        <p:nvPicPr>
          <p:cNvPr id="47" name="Shape 47"/>
          <p:cNvPicPr preferRelativeResize="0"/>
          <p:nvPr/>
        </p:nvPicPr>
        <p:blipFill>
          <a:blip r:embed="rId3">
            <a:alphaModFix/>
          </a:blip>
          <a:stretch>
            <a:fillRect/>
          </a:stretch>
        </p:blipFill>
        <p:spPr>
          <a:xfrm>
            <a:off x="1028750" y="2317425"/>
            <a:ext cx="1905000" cy="1905000"/>
          </a:xfrm>
          <a:prstGeom prst="rect">
            <a:avLst/>
          </a:prstGeom>
          <a:noFill/>
          <a:ln>
            <a:noFill/>
          </a:ln>
        </p:spPr>
      </p:pic>
      <p:sp>
        <p:nvSpPr>
          <p:cNvPr id="48" name="Shape 48"/>
          <p:cNvSpPr txBox="1"/>
          <p:nvPr/>
        </p:nvSpPr>
        <p:spPr>
          <a:xfrm>
            <a:off x="937026" y="4222425"/>
            <a:ext cx="2837999" cy="755100"/>
          </a:xfrm>
          <a:prstGeom prst="rect">
            <a:avLst/>
          </a:prstGeom>
          <a:noFill/>
          <a:ln>
            <a:noFill/>
          </a:ln>
        </p:spPr>
        <p:txBody>
          <a:bodyPr lIns="91425" tIns="91425" rIns="91425" bIns="91425" anchor="t" anchorCtr="0">
            <a:noAutofit/>
          </a:bodyPr>
          <a:lstStyle/>
          <a:p>
            <a:r>
              <a:rPr lang="en" dirty="0"/>
              <a:t>Diego Paris</a:t>
            </a:r>
          </a:p>
          <a:p>
            <a:r>
              <a:rPr lang="en" dirty="0"/>
              <a:t>Coordenador de Projetos - UOL</a:t>
            </a:r>
          </a:p>
        </p:txBody>
      </p:sp>
      <p:pic>
        <p:nvPicPr>
          <p:cNvPr id="49" name="Shape 49"/>
          <p:cNvPicPr preferRelativeResize="0"/>
          <p:nvPr/>
        </p:nvPicPr>
        <p:blipFill>
          <a:blip r:embed="rId4">
            <a:alphaModFix/>
          </a:blip>
          <a:stretch>
            <a:fillRect/>
          </a:stretch>
        </p:blipFill>
        <p:spPr>
          <a:xfrm>
            <a:off x="5386150" y="2111250"/>
            <a:ext cx="2479100" cy="2479100"/>
          </a:xfrm>
          <a:prstGeom prst="rect">
            <a:avLst/>
          </a:prstGeom>
          <a:noFill/>
          <a:ln>
            <a:noFill/>
          </a:ln>
        </p:spPr>
      </p:pic>
      <p:sp>
        <p:nvSpPr>
          <p:cNvPr id="50" name="Shape 50"/>
          <p:cNvSpPr txBox="1"/>
          <p:nvPr/>
        </p:nvSpPr>
        <p:spPr>
          <a:xfrm>
            <a:off x="5483001" y="4630975"/>
            <a:ext cx="2479199" cy="755100"/>
          </a:xfrm>
          <a:prstGeom prst="rect">
            <a:avLst/>
          </a:prstGeom>
          <a:noFill/>
          <a:ln>
            <a:noFill/>
          </a:ln>
        </p:spPr>
        <p:txBody>
          <a:bodyPr lIns="91425" tIns="91425" rIns="91425" bIns="91425" anchor="t" anchorCtr="0">
            <a:noAutofit/>
          </a:bodyPr>
          <a:lstStyle/>
          <a:p>
            <a:r>
              <a:rPr lang="en"/>
              <a:t>Eduardo Cerejo</a:t>
            </a:r>
          </a:p>
          <a:p>
            <a:r>
              <a:rPr lang="en"/>
              <a:t>Gerente de Projetos - UOL</a:t>
            </a:r>
          </a:p>
        </p:txBody>
      </p:sp>
    </p:spTree>
    <p:extLst>
      <p:ext uri="{BB962C8B-B14F-4D97-AF65-F5344CB8AC3E}">
        <p14:creationId xmlns:p14="http://schemas.microsoft.com/office/powerpoint/2010/main" val="3500463248"/>
      </p:ext>
    </p:extLst>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 name="Content Placeholder 1"/>
          <p:cNvSpPr>
            <a:spLocks noGrp="1"/>
          </p:cNvSpPr>
          <p:nvPr>
            <p:ph idx="1"/>
          </p:nvPr>
        </p:nvSpPr>
        <p:spPr/>
        <p:txBody>
          <a:bodyPr/>
          <a:lstStyle/>
          <a:p>
            <a:endParaRPr lang="pt-BR" dirty="0"/>
          </a:p>
        </p:txBody>
      </p:sp>
      <p:sp>
        <p:nvSpPr>
          <p:cNvPr id="3" name="Text Placeholder 2"/>
          <p:cNvSpPr>
            <a:spLocks noGrp="1"/>
          </p:cNvSpPr>
          <p:nvPr>
            <p:ph type="body" sz="quarter" idx="12"/>
          </p:nvPr>
        </p:nvSpPr>
        <p:spPr/>
        <p:txBody>
          <a:bodyPr/>
          <a:lstStyle/>
          <a:p>
            <a:r>
              <a:rPr lang="en" dirty="0"/>
              <a:t>Liderança</a:t>
            </a:r>
            <a:endParaRPr lang="pt-BR" dirty="0"/>
          </a:p>
        </p:txBody>
      </p:sp>
      <p:sp>
        <p:nvSpPr>
          <p:cNvPr id="209" name="Shape 209"/>
          <p:cNvSpPr/>
          <p:nvPr/>
        </p:nvSpPr>
        <p:spPr>
          <a:xfrm>
            <a:off x="4779450" y="2117500"/>
            <a:ext cx="2480700" cy="33306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210" name="Shape 210"/>
          <p:cNvSpPr/>
          <p:nvPr/>
        </p:nvSpPr>
        <p:spPr>
          <a:xfrm>
            <a:off x="6397350" y="4733425"/>
            <a:ext cx="687600" cy="7551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pic>
        <p:nvPicPr>
          <p:cNvPr id="8" name="Shape 223"/>
          <p:cNvPicPr preferRelativeResize="0"/>
          <p:nvPr/>
        </p:nvPicPr>
        <p:blipFill>
          <a:blip r:embed="rId3">
            <a:alphaModFix/>
          </a:blip>
          <a:stretch>
            <a:fillRect/>
          </a:stretch>
        </p:blipFill>
        <p:spPr>
          <a:xfrm>
            <a:off x="251520" y="1700808"/>
            <a:ext cx="7524166" cy="4536504"/>
          </a:xfrm>
          <a:prstGeom prst="rect">
            <a:avLst/>
          </a:prstGeom>
          <a:noFill/>
          <a:ln>
            <a:noFill/>
          </a:ln>
        </p:spPr>
      </p:pic>
      <p:sp>
        <p:nvSpPr>
          <p:cNvPr id="9" name="Rectangle 8"/>
          <p:cNvSpPr/>
          <p:nvPr/>
        </p:nvSpPr>
        <p:spPr>
          <a:xfrm>
            <a:off x="4572000" y="1556792"/>
            <a:ext cx="3348232" cy="2088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ctangle 9"/>
          <p:cNvSpPr/>
          <p:nvPr/>
        </p:nvSpPr>
        <p:spPr>
          <a:xfrm>
            <a:off x="4542321" y="1321837"/>
            <a:ext cx="864096" cy="864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ctangle 10"/>
          <p:cNvSpPr/>
          <p:nvPr/>
        </p:nvSpPr>
        <p:spPr>
          <a:xfrm>
            <a:off x="4567896" y="3617201"/>
            <a:ext cx="3028439" cy="2057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ctangle 11"/>
          <p:cNvSpPr/>
          <p:nvPr/>
        </p:nvSpPr>
        <p:spPr>
          <a:xfrm>
            <a:off x="7020272" y="5301347"/>
            <a:ext cx="407970" cy="416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44157788"/>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 name="Content Placeholder 1"/>
          <p:cNvSpPr>
            <a:spLocks noGrp="1"/>
          </p:cNvSpPr>
          <p:nvPr>
            <p:ph idx="1"/>
          </p:nvPr>
        </p:nvSpPr>
        <p:spPr/>
        <p:txBody>
          <a:bodyPr/>
          <a:lstStyle/>
          <a:p>
            <a:endParaRPr lang="pt-BR" dirty="0"/>
          </a:p>
        </p:txBody>
      </p:sp>
      <p:sp>
        <p:nvSpPr>
          <p:cNvPr id="3" name="Text Placeholder 2"/>
          <p:cNvSpPr>
            <a:spLocks noGrp="1"/>
          </p:cNvSpPr>
          <p:nvPr>
            <p:ph type="body" sz="quarter" idx="12"/>
          </p:nvPr>
        </p:nvSpPr>
        <p:spPr/>
        <p:txBody>
          <a:bodyPr/>
          <a:lstStyle/>
          <a:p>
            <a:r>
              <a:rPr lang="en" dirty="0"/>
              <a:t>Liderança</a:t>
            </a:r>
            <a:endParaRPr lang="pt-BR" dirty="0"/>
          </a:p>
        </p:txBody>
      </p:sp>
      <p:sp>
        <p:nvSpPr>
          <p:cNvPr id="217" name="Shape 217"/>
          <p:cNvSpPr/>
          <p:nvPr/>
        </p:nvSpPr>
        <p:spPr>
          <a:xfrm>
            <a:off x="3635896" y="4293096"/>
            <a:ext cx="2480700" cy="1591199"/>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pic>
        <p:nvPicPr>
          <p:cNvPr id="8" name="Shape 223"/>
          <p:cNvPicPr preferRelativeResize="0"/>
          <p:nvPr/>
        </p:nvPicPr>
        <p:blipFill>
          <a:blip r:embed="rId3">
            <a:alphaModFix/>
          </a:blip>
          <a:stretch>
            <a:fillRect/>
          </a:stretch>
        </p:blipFill>
        <p:spPr>
          <a:xfrm>
            <a:off x="251520" y="1700808"/>
            <a:ext cx="7524166" cy="4536504"/>
          </a:xfrm>
          <a:prstGeom prst="rect">
            <a:avLst/>
          </a:prstGeom>
          <a:noFill/>
          <a:ln>
            <a:noFill/>
          </a:ln>
        </p:spPr>
      </p:pic>
      <p:sp>
        <p:nvSpPr>
          <p:cNvPr id="4" name="Rectangle 3"/>
          <p:cNvSpPr/>
          <p:nvPr/>
        </p:nvSpPr>
        <p:spPr>
          <a:xfrm>
            <a:off x="4572000" y="1556792"/>
            <a:ext cx="3348232" cy="2088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4"/>
          <p:cNvSpPr/>
          <p:nvPr/>
        </p:nvSpPr>
        <p:spPr>
          <a:xfrm>
            <a:off x="4542321" y="1321837"/>
            <a:ext cx="864096" cy="8640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97656053"/>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 name="Content Placeholder 1"/>
          <p:cNvSpPr>
            <a:spLocks noGrp="1"/>
          </p:cNvSpPr>
          <p:nvPr>
            <p:ph idx="1"/>
          </p:nvPr>
        </p:nvSpPr>
        <p:spPr/>
        <p:txBody>
          <a:bodyPr/>
          <a:lstStyle/>
          <a:p>
            <a:endParaRPr lang="pt-BR"/>
          </a:p>
        </p:txBody>
      </p:sp>
      <p:sp>
        <p:nvSpPr>
          <p:cNvPr id="3" name="Text Placeholder 2"/>
          <p:cNvSpPr>
            <a:spLocks noGrp="1"/>
          </p:cNvSpPr>
          <p:nvPr>
            <p:ph type="body" sz="quarter" idx="12"/>
          </p:nvPr>
        </p:nvSpPr>
        <p:spPr/>
        <p:txBody>
          <a:bodyPr/>
          <a:lstStyle/>
          <a:p>
            <a:r>
              <a:rPr lang="en" dirty="0"/>
              <a:t>Liderança</a:t>
            </a:r>
            <a:endParaRPr lang="pt-BR" dirty="0"/>
          </a:p>
        </p:txBody>
      </p:sp>
      <p:pic>
        <p:nvPicPr>
          <p:cNvPr id="223" name="Shape 223"/>
          <p:cNvPicPr preferRelativeResize="0"/>
          <p:nvPr/>
        </p:nvPicPr>
        <p:blipFill>
          <a:blip r:embed="rId3">
            <a:alphaModFix/>
          </a:blip>
          <a:stretch>
            <a:fillRect/>
          </a:stretch>
        </p:blipFill>
        <p:spPr>
          <a:xfrm>
            <a:off x="251520" y="1700808"/>
            <a:ext cx="7524166" cy="4536504"/>
          </a:xfrm>
          <a:prstGeom prst="rect">
            <a:avLst/>
          </a:prstGeom>
          <a:noFill/>
          <a:ln>
            <a:noFill/>
          </a:ln>
        </p:spPr>
      </p:pic>
    </p:spTree>
    <p:extLst>
      <p:ext uri="{BB962C8B-B14F-4D97-AF65-F5344CB8AC3E}">
        <p14:creationId xmlns:p14="http://schemas.microsoft.com/office/powerpoint/2010/main" val="1590110306"/>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 name="Content Placeholder 1"/>
          <p:cNvSpPr>
            <a:spLocks noGrp="1"/>
          </p:cNvSpPr>
          <p:nvPr>
            <p:ph idx="1"/>
          </p:nvPr>
        </p:nvSpPr>
        <p:spPr/>
        <p:txBody>
          <a:bodyPr/>
          <a:lstStyle/>
          <a:p>
            <a:endParaRPr lang="pt-BR"/>
          </a:p>
        </p:txBody>
      </p:sp>
      <p:sp>
        <p:nvSpPr>
          <p:cNvPr id="3" name="Text Placeholder 2"/>
          <p:cNvSpPr>
            <a:spLocks noGrp="1"/>
          </p:cNvSpPr>
          <p:nvPr>
            <p:ph type="body" sz="quarter" idx="12"/>
          </p:nvPr>
        </p:nvSpPr>
        <p:spPr/>
        <p:txBody>
          <a:bodyPr/>
          <a:lstStyle/>
          <a:p>
            <a:r>
              <a:rPr lang="pt-BR" dirty="0" smtClean="0"/>
              <a:t>PDCA de Deming</a:t>
            </a:r>
            <a:endParaRPr lang="pt-BR" dirty="0"/>
          </a:p>
        </p:txBody>
      </p:sp>
      <p:pic>
        <p:nvPicPr>
          <p:cNvPr id="230" name="Shape 230"/>
          <p:cNvPicPr preferRelativeResize="0"/>
          <p:nvPr/>
        </p:nvPicPr>
        <p:blipFill>
          <a:blip r:embed="rId3">
            <a:alphaModFix/>
          </a:blip>
          <a:stretch>
            <a:fillRect/>
          </a:stretch>
        </p:blipFill>
        <p:spPr>
          <a:xfrm>
            <a:off x="2047787" y="2245950"/>
            <a:ext cx="5048424" cy="3437973"/>
          </a:xfrm>
          <a:prstGeom prst="rect">
            <a:avLst/>
          </a:prstGeom>
          <a:noFill/>
          <a:ln>
            <a:noFill/>
          </a:ln>
        </p:spPr>
      </p:pic>
    </p:spTree>
    <p:extLst>
      <p:ext uri="{BB962C8B-B14F-4D97-AF65-F5344CB8AC3E}">
        <p14:creationId xmlns:p14="http://schemas.microsoft.com/office/powerpoint/2010/main" val="3354935224"/>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 name="Content Placeholder 1"/>
          <p:cNvSpPr>
            <a:spLocks noGrp="1"/>
          </p:cNvSpPr>
          <p:nvPr>
            <p:ph idx="1"/>
          </p:nvPr>
        </p:nvSpPr>
        <p:spPr/>
        <p:txBody>
          <a:bodyPr/>
          <a:lstStyle/>
          <a:p>
            <a:endParaRPr lang="pt-BR" dirty="0"/>
          </a:p>
        </p:txBody>
      </p:sp>
      <p:sp>
        <p:nvSpPr>
          <p:cNvPr id="3" name="Text Placeholder 2"/>
          <p:cNvSpPr>
            <a:spLocks noGrp="1"/>
          </p:cNvSpPr>
          <p:nvPr>
            <p:ph type="body" sz="quarter" idx="12"/>
          </p:nvPr>
        </p:nvSpPr>
        <p:spPr/>
        <p:txBody>
          <a:bodyPr/>
          <a:lstStyle/>
          <a:p>
            <a:r>
              <a:rPr lang="en" dirty="0"/>
              <a:t>Improvement Kata</a:t>
            </a:r>
            <a:endParaRPr lang="pt-BR" dirty="0"/>
          </a:p>
        </p:txBody>
      </p:sp>
      <p:pic>
        <p:nvPicPr>
          <p:cNvPr id="237" name="Shape 237"/>
          <p:cNvPicPr preferRelativeResize="0"/>
          <p:nvPr/>
        </p:nvPicPr>
        <p:blipFill>
          <a:blip r:embed="rId3">
            <a:alphaModFix/>
          </a:blip>
          <a:stretch>
            <a:fillRect/>
          </a:stretch>
        </p:blipFill>
        <p:spPr>
          <a:xfrm>
            <a:off x="368202" y="1484784"/>
            <a:ext cx="8335588" cy="3868800"/>
          </a:xfrm>
          <a:prstGeom prst="rect">
            <a:avLst/>
          </a:prstGeom>
          <a:noFill/>
          <a:ln>
            <a:noFill/>
          </a:ln>
        </p:spPr>
      </p:pic>
    </p:spTree>
    <p:extLst>
      <p:ext uri="{BB962C8B-B14F-4D97-AF65-F5344CB8AC3E}">
        <p14:creationId xmlns:p14="http://schemas.microsoft.com/office/powerpoint/2010/main" val="2019548959"/>
      </p:ext>
    </p:extLst>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 name="Content Placeholder 1"/>
          <p:cNvSpPr>
            <a:spLocks noGrp="1"/>
          </p:cNvSpPr>
          <p:nvPr>
            <p:ph idx="1"/>
          </p:nvPr>
        </p:nvSpPr>
        <p:spPr/>
        <p:txBody>
          <a:bodyPr/>
          <a:lstStyle/>
          <a:p>
            <a:endParaRPr lang="pt-BR"/>
          </a:p>
        </p:txBody>
      </p:sp>
      <p:sp>
        <p:nvSpPr>
          <p:cNvPr id="3" name="Text Placeholder 2"/>
          <p:cNvSpPr>
            <a:spLocks noGrp="1"/>
          </p:cNvSpPr>
          <p:nvPr>
            <p:ph type="body" sz="quarter" idx="12"/>
          </p:nvPr>
        </p:nvSpPr>
        <p:spPr/>
        <p:txBody>
          <a:bodyPr/>
          <a:lstStyle/>
          <a:p>
            <a:endParaRPr lang="pt-BR" dirty="0"/>
          </a:p>
        </p:txBody>
      </p:sp>
      <p:sp>
        <p:nvSpPr>
          <p:cNvPr id="242" name="Shape 242"/>
          <p:cNvSpPr txBox="1">
            <a:spLocks noGrp="1"/>
          </p:cNvSpPr>
          <p:nvPr>
            <p:ph type="title" idx="4294967295"/>
          </p:nvPr>
        </p:nvSpPr>
        <p:spPr>
          <a:xfrm>
            <a:off x="0" y="1063625"/>
            <a:ext cx="8229600" cy="857250"/>
          </a:xfrm>
          <a:prstGeom prst="rect">
            <a:avLst/>
          </a:prstGeom>
        </p:spPr>
        <p:txBody>
          <a:bodyPr lIns="91425" tIns="91425" rIns="91425" bIns="91425" anchor="b" anchorCtr="0">
            <a:noAutofit/>
          </a:bodyPr>
          <a:lstStyle/>
          <a:p>
            <a:r>
              <a:rPr lang="en"/>
              <a:t>Kanban</a:t>
            </a:r>
          </a:p>
        </p:txBody>
      </p:sp>
      <p:pic>
        <p:nvPicPr>
          <p:cNvPr id="244" name="Shape 244"/>
          <p:cNvPicPr preferRelativeResize="0"/>
          <p:nvPr/>
        </p:nvPicPr>
        <p:blipFill>
          <a:blip r:embed="rId3">
            <a:alphaModFix/>
          </a:blip>
          <a:stretch>
            <a:fillRect/>
          </a:stretch>
        </p:blipFill>
        <p:spPr>
          <a:xfrm>
            <a:off x="144713" y="2057400"/>
            <a:ext cx="9191625" cy="4533900"/>
          </a:xfrm>
          <a:prstGeom prst="rect">
            <a:avLst/>
          </a:prstGeom>
          <a:noFill/>
          <a:ln>
            <a:noFill/>
          </a:ln>
        </p:spPr>
      </p:pic>
    </p:spTree>
    <p:extLst>
      <p:ext uri="{BB962C8B-B14F-4D97-AF65-F5344CB8AC3E}">
        <p14:creationId xmlns:p14="http://schemas.microsoft.com/office/powerpoint/2010/main" val="4167847208"/>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t-BR" sz="8000" dirty="0" err="1" smtClean="0"/>
              <a:t>Kanban</a:t>
            </a:r>
            <a:r>
              <a:rPr lang="pt-BR" sz="1600" dirty="0" smtClean="0"/>
              <a:t/>
            </a:r>
            <a:br>
              <a:rPr lang="pt-BR" sz="1600" dirty="0" smtClean="0"/>
            </a:br>
            <a:r>
              <a:rPr lang="pt-BR" sz="2800" dirty="0" smtClean="0"/>
              <a:t>Princípios e métricas</a:t>
            </a:r>
            <a:endParaRPr lang="pt-BR" sz="2800" dirty="0"/>
          </a:p>
        </p:txBody>
      </p:sp>
    </p:spTree>
    <p:extLst>
      <p:ext uri="{BB962C8B-B14F-4D97-AF65-F5344CB8AC3E}">
        <p14:creationId xmlns:p14="http://schemas.microsoft.com/office/powerpoint/2010/main" val="31919322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200" y="1063228"/>
            <a:ext cx="6879600" cy="857400"/>
          </a:xfrm>
          <a:prstGeom prst="rect">
            <a:avLst/>
          </a:prstGeom>
          <a:noFill/>
          <a:ln>
            <a:noFill/>
          </a:ln>
        </p:spPr>
        <p:txBody>
          <a:bodyPr lIns="91425" tIns="91425" rIns="91425" bIns="91425" anchor="b" anchorCtr="0">
            <a:noAutofit/>
          </a:bodyPr>
          <a:lstStyle/>
          <a:p>
            <a:pPr>
              <a:buClr>
                <a:schemeClr val="dk1"/>
              </a:buClr>
              <a:buSzPct val="25000"/>
            </a:pPr>
            <a:r>
              <a:rPr lang="en" dirty="0">
                <a:solidFill>
                  <a:schemeClr val="dk1"/>
                </a:solidFill>
                <a:latin typeface="Calibri"/>
                <a:ea typeface="Calibri"/>
                <a:cs typeface="Calibri"/>
                <a:sym typeface="Calibri"/>
              </a:rPr>
              <a:t>Dinâmica</a:t>
            </a:r>
          </a:p>
        </p:txBody>
      </p:sp>
      <p:sp>
        <p:nvSpPr>
          <p:cNvPr id="62" name="Shape 62"/>
          <p:cNvSpPr txBox="1">
            <a:spLocks noGrp="1"/>
          </p:cNvSpPr>
          <p:nvPr>
            <p:ph type="body" idx="1"/>
          </p:nvPr>
        </p:nvSpPr>
        <p:spPr>
          <a:xfrm>
            <a:off x="457200" y="2057400"/>
            <a:ext cx="8229600" cy="3630300"/>
          </a:xfrm>
          <a:prstGeom prst="rect">
            <a:avLst/>
          </a:prstGeom>
          <a:noFill/>
          <a:ln>
            <a:noFill/>
          </a:ln>
        </p:spPr>
        <p:txBody>
          <a:bodyPr lIns="91425" tIns="91425" rIns="91425" bIns="91425" anchor="t" anchorCtr="0">
            <a:noAutofit/>
          </a:bodyPr>
          <a:lstStyle/>
          <a:p>
            <a:pPr>
              <a:buClr>
                <a:schemeClr val="dk1"/>
              </a:buClr>
              <a:buSzPct val="25000"/>
              <a:buNone/>
            </a:pPr>
            <a:r>
              <a:rPr lang="en">
                <a:solidFill>
                  <a:schemeClr val="dk1"/>
                </a:solidFill>
                <a:latin typeface="Calibri"/>
                <a:ea typeface="Calibri"/>
                <a:cs typeface="Calibri"/>
                <a:sym typeface="Calibri"/>
              </a:rPr>
              <a:t>Quanto tempo leva para escrever um nome?</a:t>
            </a:r>
          </a:p>
          <a:p>
            <a:pPr>
              <a:buClr>
                <a:schemeClr val="dk1"/>
              </a:buClr>
              <a:buNone/>
            </a:pPr>
            <a:endParaRPr>
              <a:solidFill>
                <a:schemeClr val="dk1"/>
              </a:solidFill>
              <a:latin typeface="Calibri"/>
              <a:ea typeface="Calibri"/>
              <a:cs typeface="Calibri"/>
              <a:sym typeface="Calibri"/>
            </a:endParaRPr>
          </a:p>
          <a:p>
            <a:pPr>
              <a:buClr>
                <a:schemeClr val="dk1"/>
              </a:buClr>
              <a:buSzPct val="25000"/>
              <a:buNone/>
            </a:pPr>
            <a:r>
              <a:rPr lang="en">
                <a:solidFill>
                  <a:schemeClr val="dk1"/>
                </a:solidFill>
                <a:latin typeface="Calibri"/>
                <a:ea typeface="Calibri"/>
                <a:cs typeface="Calibri"/>
                <a:sym typeface="Calibri"/>
              </a:rPr>
              <a:t>                       </a:t>
            </a:r>
          </a:p>
        </p:txBody>
      </p:sp>
      <p:grpSp>
        <p:nvGrpSpPr>
          <p:cNvPr id="63" name="Shape 63"/>
          <p:cNvGrpSpPr/>
          <p:nvPr/>
        </p:nvGrpSpPr>
        <p:grpSpPr>
          <a:xfrm>
            <a:off x="2379865" y="3069005"/>
            <a:ext cx="3754982" cy="2332778"/>
            <a:chOff x="1619671" y="1781175"/>
            <a:chExt cx="5591100" cy="3419492"/>
          </a:xfrm>
        </p:grpSpPr>
        <p:pic>
          <p:nvPicPr>
            <p:cNvPr id="64" name="Shape 64"/>
            <p:cNvPicPr preferRelativeResize="0"/>
            <p:nvPr/>
          </p:nvPicPr>
          <p:blipFill rotWithShape="1">
            <a:blip r:embed="rId3">
              <a:alphaModFix/>
            </a:blip>
            <a:srcRect/>
            <a:stretch/>
          </p:blipFill>
          <p:spPr>
            <a:xfrm>
              <a:off x="1619671" y="1781175"/>
              <a:ext cx="5591100" cy="3419399"/>
            </a:xfrm>
            <a:prstGeom prst="rect">
              <a:avLst/>
            </a:prstGeom>
            <a:noFill/>
            <a:ln>
              <a:noFill/>
            </a:ln>
          </p:spPr>
        </p:pic>
        <p:sp>
          <p:nvSpPr>
            <p:cNvPr id="65" name="Shape 65"/>
            <p:cNvSpPr/>
            <p:nvPr/>
          </p:nvSpPr>
          <p:spPr>
            <a:xfrm>
              <a:off x="1763688" y="4941167"/>
              <a:ext cx="936000" cy="259499"/>
            </a:xfrm>
            <a:prstGeom prst="rect">
              <a:avLst/>
            </a:prstGeom>
            <a:solidFill>
              <a:schemeClr val="lt1"/>
            </a:solidFill>
            <a:ln w="9525" cap="flat">
              <a:solidFill>
                <a:schemeClr val="lt1"/>
              </a:solidFill>
              <a:prstDash val="solid"/>
              <a:round/>
              <a:headEnd type="none" w="med" len="med"/>
              <a:tailEnd type="none" w="med" len="med"/>
            </a:ln>
          </p:spPr>
          <p:txBody>
            <a:bodyPr lIns="91425" tIns="45700" rIns="91425" bIns="45700" anchor="ctr" anchorCtr="0">
              <a:noAutofit/>
            </a:bodyPr>
            <a:lstStyle/>
            <a:p>
              <a:pPr algn="ctr">
                <a:buClr>
                  <a:srgbClr val="000000"/>
                </a:buClr>
              </a:pPr>
              <a:endParaRPr sz="1400">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1067800682"/>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1" name="Shape 71"/>
          <p:cNvSpPr txBox="1">
            <a:spLocks noGrp="1"/>
          </p:cNvSpPr>
          <p:nvPr>
            <p:ph type="body" idx="1"/>
          </p:nvPr>
        </p:nvSpPr>
        <p:spPr>
          <a:xfrm>
            <a:off x="457200" y="2057400"/>
            <a:ext cx="8229600" cy="3630300"/>
          </a:xfrm>
          <a:prstGeom prst="rect">
            <a:avLst/>
          </a:prstGeom>
          <a:noFill/>
          <a:ln>
            <a:noFill/>
          </a:ln>
        </p:spPr>
        <p:txBody>
          <a:bodyPr lIns="91425" tIns="91425" rIns="91425" bIns="91425" anchor="t" anchorCtr="0">
            <a:noAutofit/>
          </a:bodyPr>
          <a:lstStyle/>
          <a:p>
            <a:pPr marL="0" indent="0">
              <a:buClr>
                <a:schemeClr val="dk1"/>
              </a:buClr>
              <a:buNone/>
            </a:pPr>
            <a:endParaRPr sz="4000">
              <a:solidFill>
                <a:schemeClr val="dk1"/>
              </a:solidFill>
              <a:latin typeface="Calibri"/>
              <a:ea typeface="Calibri"/>
              <a:cs typeface="Calibri"/>
              <a:sym typeface="Calibri"/>
            </a:endParaRPr>
          </a:p>
          <a:p>
            <a:pPr marL="0" indent="0">
              <a:buClr>
                <a:schemeClr val="dk1"/>
              </a:buClr>
              <a:buSzPct val="25000"/>
              <a:buNone/>
            </a:pPr>
            <a:r>
              <a:rPr lang="en" sz="4000">
                <a:solidFill>
                  <a:schemeClr val="dk1"/>
                </a:solidFill>
                <a:latin typeface="Calibri"/>
                <a:ea typeface="Calibri"/>
                <a:cs typeface="Calibri"/>
                <a:sym typeface="Calibri"/>
              </a:rPr>
              <a:t>  O que poderia afetar a estimativa?</a:t>
            </a:r>
          </a:p>
        </p:txBody>
      </p:sp>
      <p:sp>
        <p:nvSpPr>
          <p:cNvPr id="2" name="Title 1"/>
          <p:cNvSpPr>
            <a:spLocks noGrp="1"/>
          </p:cNvSpPr>
          <p:nvPr>
            <p:ph type="title"/>
          </p:nvPr>
        </p:nvSpPr>
        <p:spPr/>
        <p:txBody>
          <a:bodyPr/>
          <a:lstStyle/>
          <a:p>
            <a:endParaRPr lang="pt-BR"/>
          </a:p>
        </p:txBody>
      </p:sp>
    </p:spTree>
    <p:extLst>
      <p:ext uri="{BB962C8B-B14F-4D97-AF65-F5344CB8AC3E}">
        <p14:creationId xmlns:p14="http://schemas.microsoft.com/office/powerpoint/2010/main" val="2309679823"/>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200" y="1063228"/>
            <a:ext cx="6879600" cy="857400"/>
          </a:xfrm>
          <a:prstGeom prst="rect">
            <a:avLst/>
          </a:prstGeom>
          <a:noFill/>
          <a:ln>
            <a:noFill/>
          </a:ln>
        </p:spPr>
        <p:txBody>
          <a:bodyPr lIns="91425" tIns="91425" rIns="91425" bIns="91425" anchor="b" anchorCtr="0">
            <a:noAutofit/>
          </a:bodyPr>
          <a:lstStyle/>
          <a:p>
            <a:pPr>
              <a:buClr>
                <a:schemeClr val="dk1"/>
              </a:buClr>
              <a:buSzPct val="25000"/>
            </a:pPr>
            <a:r>
              <a:rPr lang="en">
                <a:solidFill>
                  <a:schemeClr val="dk1"/>
                </a:solidFill>
                <a:latin typeface="Calibri"/>
                <a:ea typeface="Calibri"/>
                <a:cs typeface="Calibri"/>
                <a:sym typeface="Calibri"/>
              </a:rPr>
              <a:t>Papéis</a:t>
            </a:r>
          </a:p>
        </p:txBody>
      </p:sp>
      <p:pic>
        <p:nvPicPr>
          <p:cNvPr id="77" name="Shape 77"/>
          <p:cNvPicPr preferRelativeResize="0"/>
          <p:nvPr/>
        </p:nvPicPr>
        <p:blipFill rotWithShape="1">
          <a:blip r:embed="rId3">
            <a:alphaModFix/>
          </a:blip>
          <a:srcRect/>
          <a:stretch/>
        </p:blipFill>
        <p:spPr>
          <a:xfrm flipH="1">
            <a:off x="2123581" y="3101686"/>
            <a:ext cx="1368299" cy="1026000"/>
          </a:xfrm>
          <a:prstGeom prst="rect">
            <a:avLst/>
          </a:prstGeom>
          <a:noFill/>
          <a:ln>
            <a:noFill/>
          </a:ln>
        </p:spPr>
      </p:pic>
      <p:pic>
        <p:nvPicPr>
          <p:cNvPr id="78" name="Shape 78"/>
          <p:cNvPicPr preferRelativeResize="0"/>
          <p:nvPr/>
        </p:nvPicPr>
        <p:blipFill rotWithShape="1">
          <a:blip r:embed="rId4">
            <a:alphaModFix/>
          </a:blip>
          <a:srcRect/>
          <a:stretch/>
        </p:blipFill>
        <p:spPr>
          <a:xfrm>
            <a:off x="5364087" y="2262591"/>
            <a:ext cx="1118700" cy="839100"/>
          </a:xfrm>
          <a:prstGeom prst="rect">
            <a:avLst/>
          </a:prstGeom>
          <a:noFill/>
          <a:ln>
            <a:noFill/>
          </a:ln>
        </p:spPr>
      </p:pic>
      <p:pic>
        <p:nvPicPr>
          <p:cNvPr id="79" name="Shape 79"/>
          <p:cNvPicPr preferRelativeResize="0"/>
          <p:nvPr/>
        </p:nvPicPr>
        <p:blipFill rotWithShape="1">
          <a:blip r:embed="rId4">
            <a:alphaModFix/>
          </a:blip>
          <a:srcRect/>
          <a:stretch/>
        </p:blipFill>
        <p:spPr>
          <a:xfrm>
            <a:off x="5355737" y="2682138"/>
            <a:ext cx="1118700" cy="839100"/>
          </a:xfrm>
          <a:prstGeom prst="rect">
            <a:avLst/>
          </a:prstGeom>
          <a:noFill/>
          <a:ln>
            <a:noFill/>
          </a:ln>
        </p:spPr>
      </p:pic>
      <p:pic>
        <p:nvPicPr>
          <p:cNvPr id="80" name="Shape 80"/>
          <p:cNvPicPr preferRelativeResize="0"/>
          <p:nvPr/>
        </p:nvPicPr>
        <p:blipFill rotWithShape="1">
          <a:blip r:embed="rId4">
            <a:alphaModFix/>
          </a:blip>
          <a:srcRect/>
          <a:stretch/>
        </p:blipFill>
        <p:spPr>
          <a:xfrm>
            <a:off x="5355737" y="3050442"/>
            <a:ext cx="1118700" cy="839100"/>
          </a:xfrm>
          <a:prstGeom prst="rect">
            <a:avLst/>
          </a:prstGeom>
          <a:noFill/>
          <a:ln>
            <a:noFill/>
          </a:ln>
        </p:spPr>
      </p:pic>
      <p:pic>
        <p:nvPicPr>
          <p:cNvPr id="81" name="Shape 81"/>
          <p:cNvPicPr preferRelativeResize="0"/>
          <p:nvPr/>
        </p:nvPicPr>
        <p:blipFill rotWithShape="1">
          <a:blip r:embed="rId4">
            <a:alphaModFix/>
          </a:blip>
          <a:srcRect/>
          <a:stretch/>
        </p:blipFill>
        <p:spPr>
          <a:xfrm>
            <a:off x="5364087" y="3469990"/>
            <a:ext cx="1118700" cy="839100"/>
          </a:xfrm>
          <a:prstGeom prst="rect">
            <a:avLst/>
          </a:prstGeom>
          <a:noFill/>
          <a:ln>
            <a:noFill/>
          </a:ln>
        </p:spPr>
      </p:pic>
      <p:pic>
        <p:nvPicPr>
          <p:cNvPr id="82" name="Shape 82"/>
          <p:cNvPicPr preferRelativeResize="0"/>
          <p:nvPr/>
        </p:nvPicPr>
        <p:blipFill rotWithShape="1">
          <a:blip r:embed="rId4">
            <a:alphaModFix/>
          </a:blip>
          <a:srcRect/>
          <a:stretch/>
        </p:blipFill>
        <p:spPr>
          <a:xfrm>
            <a:off x="5364087" y="3842099"/>
            <a:ext cx="1118700" cy="839100"/>
          </a:xfrm>
          <a:prstGeom prst="rect">
            <a:avLst/>
          </a:prstGeom>
          <a:noFill/>
          <a:ln>
            <a:noFill/>
          </a:ln>
        </p:spPr>
      </p:pic>
      <p:pic>
        <p:nvPicPr>
          <p:cNvPr id="83" name="Shape 83"/>
          <p:cNvPicPr preferRelativeResize="0"/>
          <p:nvPr/>
        </p:nvPicPr>
        <p:blipFill rotWithShape="1">
          <a:blip r:embed="rId4">
            <a:alphaModFix/>
          </a:blip>
          <a:srcRect/>
          <a:stretch/>
        </p:blipFill>
        <p:spPr>
          <a:xfrm>
            <a:off x="5364087" y="4221103"/>
            <a:ext cx="1118700" cy="839100"/>
          </a:xfrm>
          <a:prstGeom prst="rect">
            <a:avLst/>
          </a:prstGeom>
          <a:noFill/>
          <a:ln>
            <a:noFill/>
          </a:ln>
        </p:spPr>
      </p:pic>
      <p:sp>
        <p:nvSpPr>
          <p:cNvPr id="84" name="Shape 84"/>
          <p:cNvSpPr txBox="1"/>
          <p:nvPr/>
        </p:nvSpPr>
        <p:spPr>
          <a:xfrm>
            <a:off x="2246593" y="4158456"/>
            <a:ext cx="1616099" cy="307800"/>
          </a:xfrm>
          <a:prstGeom prst="rect">
            <a:avLst/>
          </a:prstGeom>
          <a:noFill/>
          <a:ln>
            <a:noFill/>
          </a:ln>
        </p:spPr>
        <p:txBody>
          <a:bodyPr lIns="91425" tIns="45700" rIns="91425" bIns="45700" anchor="t" anchorCtr="0">
            <a:noAutofit/>
          </a:bodyPr>
          <a:lstStyle/>
          <a:p>
            <a:pPr>
              <a:buClr>
                <a:schemeClr val="dk2"/>
              </a:buClr>
              <a:buSzPct val="25000"/>
            </a:pPr>
            <a:r>
              <a:rPr lang="en" sz="1400" b="1">
                <a:solidFill>
                  <a:schemeClr val="dk2"/>
                </a:solidFill>
                <a:latin typeface="Arial"/>
                <a:ea typeface="Arial"/>
                <a:cs typeface="Arial"/>
                <a:sym typeface="Arial"/>
              </a:rPr>
              <a:t>Desenvolvedor</a:t>
            </a:r>
          </a:p>
        </p:txBody>
      </p:sp>
      <p:sp>
        <p:nvSpPr>
          <p:cNvPr id="85" name="Shape 85"/>
          <p:cNvSpPr txBox="1"/>
          <p:nvPr/>
        </p:nvSpPr>
        <p:spPr>
          <a:xfrm>
            <a:off x="5307126" y="5038005"/>
            <a:ext cx="1029300" cy="307800"/>
          </a:xfrm>
          <a:prstGeom prst="rect">
            <a:avLst/>
          </a:prstGeom>
          <a:noFill/>
          <a:ln>
            <a:noFill/>
          </a:ln>
        </p:spPr>
        <p:txBody>
          <a:bodyPr lIns="91425" tIns="45700" rIns="91425" bIns="45700" anchor="t" anchorCtr="0">
            <a:noAutofit/>
          </a:bodyPr>
          <a:lstStyle/>
          <a:p>
            <a:pPr>
              <a:buClr>
                <a:schemeClr val="dk2"/>
              </a:buClr>
              <a:buSzPct val="25000"/>
            </a:pPr>
            <a:r>
              <a:rPr lang="en" sz="1400" b="1">
                <a:solidFill>
                  <a:schemeClr val="dk2"/>
                </a:solidFill>
                <a:latin typeface="Arial"/>
                <a:ea typeface="Arial"/>
                <a:cs typeface="Arial"/>
                <a:sym typeface="Arial"/>
              </a:rPr>
              <a:t>  Clientes</a:t>
            </a:r>
          </a:p>
        </p:txBody>
      </p:sp>
      <p:sp>
        <p:nvSpPr>
          <p:cNvPr id="86" name="Shape 86"/>
          <p:cNvSpPr/>
          <p:nvPr/>
        </p:nvSpPr>
        <p:spPr>
          <a:xfrm>
            <a:off x="783050" y="2693776"/>
            <a:ext cx="1775100" cy="691499"/>
          </a:xfrm>
          <a:prstGeom prst="foldedCorner">
            <a:avLst>
              <a:gd name="adj" fmla="val 16667"/>
            </a:avLst>
          </a:prstGeom>
          <a:solidFill>
            <a:srgbClr val="F1C232"/>
          </a:solidFill>
          <a:ln w="25400" cap="flat">
            <a:solidFill>
              <a:srgbClr val="7F6000"/>
            </a:solidFill>
            <a:prstDash val="solid"/>
            <a:round/>
            <a:headEnd type="none" w="med" len="med"/>
            <a:tailEnd type="none" w="med" len="med"/>
          </a:ln>
        </p:spPr>
        <p:txBody>
          <a:bodyPr lIns="91425" tIns="45700" rIns="91425" bIns="45700" anchor="ctr" anchorCtr="0">
            <a:noAutofit/>
          </a:bodyPr>
          <a:lstStyle/>
          <a:p>
            <a:pPr algn="ctr">
              <a:buClr>
                <a:schemeClr val="lt1"/>
              </a:buClr>
              <a:buSzPct val="25000"/>
            </a:pPr>
            <a:r>
              <a:rPr lang="en" sz="1400" b="1">
                <a:solidFill>
                  <a:srgbClr val="783F04"/>
                </a:solidFill>
                <a:latin typeface="Arial"/>
                <a:ea typeface="Arial"/>
                <a:cs typeface="Arial"/>
                <a:sym typeface="Arial"/>
              </a:rPr>
              <a:t>Escrever o nome</a:t>
            </a:r>
          </a:p>
          <a:p>
            <a:pPr algn="ctr">
              <a:buClr>
                <a:schemeClr val="lt1"/>
              </a:buClr>
              <a:buSzPct val="25000"/>
            </a:pPr>
            <a:r>
              <a:rPr lang="en" sz="1400" b="1">
                <a:solidFill>
                  <a:srgbClr val="783F04"/>
                </a:solidFill>
                <a:latin typeface="Arial"/>
                <a:ea typeface="Arial"/>
                <a:cs typeface="Arial"/>
                <a:sym typeface="Arial"/>
              </a:rPr>
              <a:t>dos Clientes</a:t>
            </a:r>
          </a:p>
        </p:txBody>
      </p:sp>
      <p:sp>
        <p:nvSpPr>
          <p:cNvPr id="87" name="Shape 87"/>
          <p:cNvSpPr/>
          <p:nvPr/>
        </p:nvSpPr>
        <p:spPr>
          <a:xfrm>
            <a:off x="2995374" y="1961358"/>
            <a:ext cx="2016300" cy="691499"/>
          </a:xfrm>
          <a:prstGeom prst="wedgeRectCallout">
            <a:avLst>
              <a:gd name="adj1" fmla="val 74472"/>
              <a:gd name="adj2" fmla="val 36623"/>
            </a:avLst>
          </a:prstGeom>
          <a:solidFill>
            <a:schemeClr val="accen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algn="ctr">
              <a:buClr>
                <a:schemeClr val="lt1"/>
              </a:buClr>
              <a:buSzPct val="25000"/>
            </a:pPr>
            <a:r>
              <a:rPr lang="en" sz="1400">
                <a:solidFill>
                  <a:schemeClr val="lt1"/>
                </a:solidFill>
                <a:latin typeface="Arial"/>
                <a:ea typeface="Arial"/>
                <a:cs typeface="Arial"/>
                <a:sym typeface="Arial"/>
              </a:rPr>
              <a:t>Meu nome é...</a:t>
            </a:r>
          </a:p>
        </p:txBody>
      </p:sp>
    </p:spTree>
    <p:extLst>
      <p:ext uri="{BB962C8B-B14F-4D97-AF65-F5344CB8AC3E}">
        <p14:creationId xmlns:p14="http://schemas.microsoft.com/office/powerpoint/2010/main" val="422560298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2" name="Content Placeholder 1"/>
          <p:cNvSpPr>
            <a:spLocks noGrp="1"/>
          </p:cNvSpPr>
          <p:nvPr>
            <p:ph idx="1"/>
          </p:nvPr>
        </p:nvSpPr>
        <p:spPr/>
        <p:txBody>
          <a:bodyPr/>
          <a:lstStyle/>
          <a:p>
            <a:endParaRPr lang="pt-BR"/>
          </a:p>
        </p:txBody>
      </p:sp>
      <p:sp>
        <p:nvSpPr>
          <p:cNvPr id="3" name="Text Placeholder 2"/>
          <p:cNvSpPr>
            <a:spLocks noGrp="1"/>
          </p:cNvSpPr>
          <p:nvPr>
            <p:ph type="body" sz="quarter" idx="12"/>
          </p:nvPr>
        </p:nvSpPr>
        <p:spPr/>
        <p:txBody>
          <a:bodyPr/>
          <a:lstStyle/>
          <a:p>
            <a:r>
              <a:rPr lang="pt-BR" dirty="0" smtClean="0"/>
              <a:t>Histórico</a:t>
            </a:r>
            <a:endParaRPr lang="pt-BR" dirty="0"/>
          </a:p>
        </p:txBody>
      </p:sp>
      <p:cxnSp>
        <p:nvCxnSpPr>
          <p:cNvPr id="56" name="Shape 56"/>
          <p:cNvCxnSpPr/>
          <p:nvPr/>
        </p:nvCxnSpPr>
        <p:spPr>
          <a:xfrm>
            <a:off x="667376" y="3439101"/>
            <a:ext cx="7523099" cy="13499"/>
          </a:xfrm>
          <a:prstGeom prst="straightConnector1">
            <a:avLst/>
          </a:prstGeom>
          <a:noFill/>
          <a:ln w="114300" cap="flat" cmpd="sng">
            <a:solidFill>
              <a:schemeClr val="dk2"/>
            </a:solidFill>
            <a:prstDash val="solid"/>
            <a:round/>
            <a:headEnd type="none" w="lg" len="lg"/>
            <a:tailEnd type="triangle" w="lg" len="lg"/>
          </a:ln>
        </p:spPr>
      </p:cxnSp>
      <p:grpSp>
        <p:nvGrpSpPr>
          <p:cNvPr id="57" name="Shape 57"/>
          <p:cNvGrpSpPr/>
          <p:nvPr/>
        </p:nvGrpSpPr>
        <p:grpSpPr>
          <a:xfrm>
            <a:off x="3729326" y="3182951"/>
            <a:ext cx="624359" cy="544949"/>
            <a:chOff x="3729325" y="2325700"/>
            <a:chExt cx="624359" cy="544949"/>
          </a:xfrm>
        </p:grpSpPr>
        <p:sp>
          <p:nvSpPr>
            <p:cNvPr id="58" name="Shape 58"/>
            <p:cNvSpPr/>
            <p:nvPr/>
          </p:nvSpPr>
          <p:spPr>
            <a:xfrm>
              <a:off x="3729325" y="2325700"/>
              <a:ext cx="539400" cy="5394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sz="700" b="1"/>
            </a:p>
          </p:txBody>
        </p:sp>
        <p:sp>
          <p:nvSpPr>
            <p:cNvPr id="59" name="Shape 59"/>
            <p:cNvSpPr txBox="1"/>
            <p:nvPr/>
          </p:nvSpPr>
          <p:spPr>
            <a:xfrm>
              <a:off x="3741084" y="2402949"/>
              <a:ext cx="612599" cy="467700"/>
            </a:xfrm>
            <a:prstGeom prst="rect">
              <a:avLst/>
            </a:prstGeom>
            <a:noFill/>
            <a:ln>
              <a:noFill/>
            </a:ln>
          </p:spPr>
          <p:txBody>
            <a:bodyPr lIns="91425" tIns="91425" rIns="91425" bIns="91425" anchor="t" anchorCtr="0">
              <a:noAutofit/>
            </a:bodyPr>
            <a:lstStyle/>
            <a:p>
              <a:r>
                <a:rPr lang="en" sz="1200" b="1"/>
                <a:t>2011</a:t>
              </a:r>
            </a:p>
          </p:txBody>
        </p:sp>
      </p:grpSp>
      <p:grpSp>
        <p:nvGrpSpPr>
          <p:cNvPr id="60" name="Shape 60"/>
          <p:cNvGrpSpPr/>
          <p:nvPr/>
        </p:nvGrpSpPr>
        <p:grpSpPr>
          <a:xfrm>
            <a:off x="1925926" y="3156526"/>
            <a:ext cx="624359" cy="544949"/>
            <a:chOff x="3729325" y="2325700"/>
            <a:chExt cx="624359" cy="544949"/>
          </a:xfrm>
        </p:grpSpPr>
        <p:sp>
          <p:nvSpPr>
            <p:cNvPr id="61" name="Shape 61"/>
            <p:cNvSpPr/>
            <p:nvPr/>
          </p:nvSpPr>
          <p:spPr>
            <a:xfrm>
              <a:off x="3729325" y="2325700"/>
              <a:ext cx="539400" cy="5394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sz="700" b="1"/>
            </a:p>
          </p:txBody>
        </p:sp>
        <p:sp>
          <p:nvSpPr>
            <p:cNvPr id="62" name="Shape 62"/>
            <p:cNvSpPr txBox="1"/>
            <p:nvPr/>
          </p:nvSpPr>
          <p:spPr>
            <a:xfrm>
              <a:off x="3741084" y="2402949"/>
              <a:ext cx="612599" cy="467700"/>
            </a:xfrm>
            <a:prstGeom prst="rect">
              <a:avLst/>
            </a:prstGeom>
            <a:noFill/>
            <a:ln>
              <a:noFill/>
            </a:ln>
          </p:spPr>
          <p:txBody>
            <a:bodyPr lIns="91425" tIns="91425" rIns="91425" bIns="91425" anchor="t" anchorCtr="0">
              <a:noAutofit/>
            </a:bodyPr>
            <a:lstStyle/>
            <a:p>
              <a:r>
                <a:rPr lang="en" sz="1200" b="1"/>
                <a:t>2008</a:t>
              </a:r>
            </a:p>
          </p:txBody>
        </p:sp>
      </p:grpSp>
      <p:grpSp>
        <p:nvGrpSpPr>
          <p:cNvPr id="63" name="Shape 63"/>
          <p:cNvGrpSpPr/>
          <p:nvPr/>
        </p:nvGrpSpPr>
        <p:grpSpPr>
          <a:xfrm>
            <a:off x="5878551" y="3156526"/>
            <a:ext cx="624359" cy="544949"/>
            <a:chOff x="3729325" y="2325700"/>
            <a:chExt cx="624359" cy="544949"/>
          </a:xfrm>
        </p:grpSpPr>
        <p:sp>
          <p:nvSpPr>
            <p:cNvPr id="64" name="Shape 64"/>
            <p:cNvSpPr/>
            <p:nvPr/>
          </p:nvSpPr>
          <p:spPr>
            <a:xfrm>
              <a:off x="3729325" y="2325700"/>
              <a:ext cx="539400" cy="5394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endParaRPr sz="700" b="1"/>
            </a:p>
          </p:txBody>
        </p:sp>
        <p:sp>
          <p:nvSpPr>
            <p:cNvPr id="65" name="Shape 65"/>
            <p:cNvSpPr txBox="1"/>
            <p:nvPr/>
          </p:nvSpPr>
          <p:spPr>
            <a:xfrm>
              <a:off x="3741084" y="2402949"/>
              <a:ext cx="612599" cy="467700"/>
            </a:xfrm>
            <a:prstGeom prst="rect">
              <a:avLst/>
            </a:prstGeom>
            <a:noFill/>
            <a:ln>
              <a:noFill/>
            </a:ln>
          </p:spPr>
          <p:txBody>
            <a:bodyPr lIns="91425" tIns="91425" rIns="91425" bIns="91425" anchor="t" anchorCtr="0">
              <a:noAutofit/>
            </a:bodyPr>
            <a:lstStyle/>
            <a:p>
              <a:r>
                <a:rPr lang="en" sz="1200" b="1"/>
                <a:t>2014</a:t>
              </a:r>
            </a:p>
            <a:p>
              <a:endParaRPr sz="1200"/>
            </a:p>
          </p:txBody>
        </p:sp>
      </p:grpSp>
      <p:sp>
        <p:nvSpPr>
          <p:cNvPr id="66" name="Shape 66"/>
          <p:cNvSpPr txBox="1"/>
          <p:nvPr/>
        </p:nvSpPr>
        <p:spPr>
          <a:xfrm rot="1939331">
            <a:off x="827478" y="3543239"/>
            <a:ext cx="690132" cy="467751"/>
          </a:xfrm>
          <a:prstGeom prst="rect">
            <a:avLst/>
          </a:prstGeom>
          <a:noFill/>
          <a:ln>
            <a:noFill/>
          </a:ln>
        </p:spPr>
        <p:txBody>
          <a:bodyPr lIns="91425" tIns="91425" rIns="91425" bIns="91425" anchor="t" anchorCtr="0">
            <a:noAutofit/>
          </a:bodyPr>
          <a:lstStyle/>
          <a:p>
            <a:r>
              <a:rPr lang="en" b="1">
                <a:solidFill>
                  <a:srgbClr val="FF0000"/>
                </a:solidFill>
              </a:rPr>
              <a:t>RUP</a:t>
            </a:r>
          </a:p>
        </p:txBody>
      </p:sp>
      <p:sp>
        <p:nvSpPr>
          <p:cNvPr id="67" name="Shape 67"/>
          <p:cNvSpPr txBox="1"/>
          <p:nvPr/>
        </p:nvSpPr>
        <p:spPr>
          <a:xfrm rot="1939128">
            <a:off x="2723077" y="3649777"/>
            <a:ext cx="1098704" cy="467751"/>
          </a:xfrm>
          <a:prstGeom prst="rect">
            <a:avLst/>
          </a:prstGeom>
          <a:noFill/>
          <a:ln>
            <a:noFill/>
          </a:ln>
        </p:spPr>
        <p:txBody>
          <a:bodyPr lIns="91425" tIns="91425" rIns="91425" bIns="91425" anchor="t" anchorCtr="0">
            <a:noAutofit/>
          </a:bodyPr>
          <a:lstStyle/>
          <a:p>
            <a:r>
              <a:rPr lang="en" b="1">
                <a:solidFill>
                  <a:srgbClr val="F1C232"/>
                </a:solidFill>
              </a:rPr>
              <a:t>SCRUM</a:t>
            </a:r>
          </a:p>
        </p:txBody>
      </p:sp>
      <p:sp>
        <p:nvSpPr>
          <p:cNvPr id="68" name="Shape 68"/>
          <p:cNvSpPr txBox="1"/>
          <p:nvPr/>
        </p:nvSpPr>
        <p:spPr>
          <a:xfrm rot="1939128">
            <a:off x="4740002" y="3649777"/>
            <a:ext cx="1098704" cy="467751"/>
          </a:xfrm>
          <a:prstGeom prst="rect">
            <a:avLst/>
          </a:prstGeom>
          <a:noFill/>
          <a:ln>
            <a:noFill/>
          </a:ln>
        </p:spPr>
        <p:txBody>
          <a:bodyPr lIns="91425" tIns="91425" rIns="91425" bIns="91425" anchor="t" anchorCtr="0">
            <a:noAutofit/>
          </a:bodyPr>
          <a:lstStyle/>
          <a:p>
            <a:r>
              <a:rPr lang="en" b="1">
                <a:solidFill>
                  <a:srgbClr val="6AA84F"/>
                </a:solidFill>
              </a:rPr>
              <a:t>Kanban</a:t>
            </a:r>
          </a:p>
        </p:txBody>
      </p:sp>
      <p:sp>
        <p:nvSpPr>
          <p:cNvPr id="69" name="Shape 69"/>
          <p:cNvSpPr txBox="1"/>
          <p:nvPr/>
        </p:nvSpPr>
        <p:spPr>
          <a:xfrm rot="1939308">
            <a:off x="6462160" y="3754774"/>
            <a:ext cx="1491376" cy="467751"/>
          </a:xfrm>
          <a:prstGeom prst="rect">
            <a:avLst/>
          </a:prstGeom>
          <a:noFill/>
          <a:ln>
            <a:noFill/>
          </a:ln>
        </p:spPr>
        <p:txBody>
          <a:bodyPr lIns="91425" tIns="91425" rIns="91425" bIns="91425" anchor="t" anchorCtr="0">
            <a:noAutofit/>
          </a:bodyPr>
          <a:lstStyle/>
          <a:p>
            <a:r>
              <a:rPr lang="en" b="1">
                <a:solidFill>
                  <a:srgbClr val="6AA84F"/>
                </a:solidFill>
              </a:rPr>
              <a:t>Agile Coaching</a:t>
            </a:r>
          </a:p>
        </p:txBody>
      </p:sp>
    </p:spTree>
    <p:extLst>
      <p:ext uri="{BB962C8B-B14F-4D97-AF65-F5344CB8AC3E}">
        <p14:creationId xmlns:p14="http://schemas.microsoft.com/office/powerpoint/2010/main" val="2251940088"/>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57201" y="1063225"/>
            <a:ext cx="8107199" cy="857400"/>
          </a:xfrm>
          <a:prstGeom prst="rect">
            <a:avLst/>
          </a:prstGeom>
          <a:noFill/>
          <a:ln>
            <a:noFill/>
          </a:ln>
        </p:spPr>
        <p:txBody>
          <a:bodyPr lIns="91425" tIns="91425" rIns="91425" bIns="91425" anchor="b" anchorCtr="0">
            <a:noAutofit/>
          </a:bodyPr>
          <a:lstStyle/>
          <a:p>
            <a:pPr>
              <a:buClr>
                <a:schemeClr val="dk1"/>
              </a:buClr>
              <a:buSzPct val="25000"/>
            </a:pPr>
            <a:r>
              <a:rPr lang="en">
                <a:solidFill>
                  <a:schemeClr val="dk1"/>
                </a:solidFill>
                <a:latin typeface="Calibri"/>
                <a:ea typeface="Calibri"/>
                <a:cs typeface="Calibri"/>
                <a:sym typeface="Calibri"/>
              </a:rPr>
              <a:t>Processo</a:t>
            </a:r>
          </a:p>
        </p:txBody>
      </p:sp>
      <p:grpSp>
        <p:nvGrpSpPr>
          <p:cNvPr id="93" name="Shape 93"/>
          <p:cNvGrpSpPr/>
          <p:nvPr/>
        </p:nvGrpSpPr>
        <p:grpSpPr>
          <a:xfrm>
            <a:off x="1132200" y="2064791"/>
            <a:ext cx="6879600" cy="3279809"/>
            <a:chOff x="1132200" y="1207540"/>
            <a:chExt cx="6879600" cy="3279809"/>
          </a:xfrm>
        </p:grpSpPr>
        <p:pic>
          <p:nvPicPr>
            <p:cNvPr id="94" name="Shape 94"/>
            <p:cNvPicPr preferRelativeResize="0"/>
            <p:nvPr/>
          </p:nvPicPr>
          <p:blipFill>
            <a:blip r:embed="rId3">
              <a:alphaModFix/>
            </a:blip>
            <a:stretch>
              <a:fillRect/>
            </a:stretch>
          </p:blipFill>
          <p:spPr>
            <a:xfrm>
              <a:off x="1132200" y="1207540"/>
              <a:ext cx="6879600" cy="3279809"/>
            </a:xfrm>
            <a:prstGeom prst="rect">
              <a:avLst/>
            </a:prstGeom>
            <a:noFill/>
            <a:ln>
              <a:noFill/>
            </a:ln>
          </p:spPr>
        </p:pic>
        <p:sp>
          <p:nvSpPr>
            <p:cNvPr id="95" name="Shape 95"/>
            <p:cNvSpPr/>
            <p:nvPr/>
          </p:nvSpPr>
          <p:spPr>
            <a:xfrm>
              <a:off x="6011050" y="4266724"/>
              <a:ext cx="1879800" cy="186300"/>
            </a:xfrm>
            <a:prstGeom prst="rect">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spTree>
    <p:extLst>
      <p:ext uri="{BB962C8B-B14F-4D97-AF65-F5344CB8AC3E}">
        <p14:creationId xmlns:p14="http://schemas.microsoft.com/office/powerpoint/2010/main" val="962016399"/>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1" y="1063225"/>
            <a:ext cx="8167799" cy="857400"/>
          </a:xfrm>
          <a:prstGeom prst="rect">
            <a:avLst/>
          </a:prstGeom>
          <a:noFill/>
          <a:ln>
            <a:noFill/>
          </a:ln>
        </p:spPr>
        <p:txBody>
          <a:bodyPr lIns="91425" tIns="91425" rIns="91425" bIns="91425" anchor="b" anchorCtr="0">
            <a:noAutofit/>
          </a:bodyPr>
          <a:lstStyle/>
          <a:p>
            <a:pPr>
              <a:buClr>
                <a:schemeClr val="dk1"/>
              </a:buClr>
              <a:buSzPct val="25000"/>
            </a:pPr>
            <a:r>
              <a:rPr lang="en">
                <a:solidFill>
                  <a:schemeClr val="dk1"/>
                </a:solidFill>
                <a:latin typeface="Calibri"/>
                <a:ea typeface="Calibri"/>
                <a:cs typeface="Calibri"/>
                <a:sym typeface="Calibri"/>
              </a:rPr>
              <a:t>1ª Rodada</a:t>
            </a:r>
          </a:p>
        </p:txBody>
      </p:sp>
      <p:sp>
        <p:nvSpPr>
          <p:cNvPr id="101" name="Shape 101"/>
          <p:cNvSpPr txBox="1">
            <a:spLocks noGrp="1"/>
          </p:cNvSpPr>
          <p:nvPr>
            <p:ph type="body" idx="1"/>
          </p:nvPr>
        </p:nvSpPr>
        <p:spPr>
          <a:xfrm>
            <a:off x="457200" y="2057400"/>
            <a:ext cx="8229600" cy="3630300"/>
          </a:xfrm>
          <a:prstGeom prst="rect">
            <a:avLst/>
          </a:prstGeom>
          <a:noFill/>
          <a:ln>
            <a:noFill/>
          </a:ln>
        </p:spPr>
        <p:txBody>
          <a:bodyPr lIns="91425" tIns="91425" rIns="91425" bIns="91425" anchor="t" anchorCtr="0">
            <a:noAutofit/>
          </a:bodyPr>
          <a:lstStyle/>
          <a:p>
            <a:pPr>
              <a:buNone/>
            </a:pPr>
            <a:r>
              <a:rPr lang="en">
                <a:solidFill>
                  <a:schemeClr val="dk1"/>
                </a:solidFill>
                <a:latin typeface="Calibri"/>
                <a:ea typeface="Calibri"/>
                <a:cs typeface="Calibri"/>
                <a:sym typeface="Calibri"/>
              </a:rPr>
              <a:t>A política da empresa é: </a:t>
            </a:r>
          </a:p>
          <a:p>
            <a:pPr indent="457200">
              <a:buNone/>
            </a:pPr>
            <a:r>
              <a:rPr lang="en">
                <a:solidFill>
                  <a:schemeClr val="dk1"/>
                </a:solidFill>
                <a:latin typeface="Calibri"/>
                <a:ea typeface="Calibri"/>
                <a:cs typeface="Calibri"/>
                <a:sym typeface="Calibri"/>
              </a:rPr>
              <a:t>“</a:t>
            </a:r>
            <a:r>
              <a:rPr lang="en" b="1">
                <a:solidFill>
                  <a:schemeClr val="dk1"/>
                </a:solidFill>
                <a:latin typeface="Calibri"/>
                <a:ea typeface="Calibri"/>
                <a:cs typeface="Calibri"/>
                <a:sym typeface="Calibri"/>
              </a:rPr>
              <a:t>Quanto mais cedo começarmos, mais cedo acabaremos</a:t>
            </a:r>
            <a:r>
              <a:rPr lang="en">
                <a:solidFill>
                  <a:schemeClr val="dk1"/>
                </a:solidFill>
                <a:latin typeface="Calibri"/>
                <a:ea typeface="Calibri"/>
                <a:cs typeface="Calibri"/>
                <a:sym typeface="Calibri"/>
              </a:rPr>
              <a:t>.”</a:t>
            </a:r>
          </a:p>
          <a:p>
            <a:pPr indent="457200">
              <a:buNone/>
            </a:pPr>
            <a:endParaRPr>
              <a:solidFill>
                <a:schemeClr val="dk1"/>
              </a:solidFill>
              <a:latin typeface="Calibri"/>
              <a:ea typeface="Calibri"/>
              <a:cs typeface="Calibri"/>
              <a:sym typeface="Calibri"/>
            </a:endParaRPr>
          </a:p>
          <a:p>
            <a:pPr lvl="1" indent="-260350">
              <a:buClr>
                <a:schemeClr val="dk1"/>
              </a:buClr>
              <a:buSzPct val="100000"/>
              <a:buFont typeface="Calibri"/>
              <a:buChar char="–"/>
            </a:pPr>
            <a:r>
              <a:rPr lang="en" sz="2400" b="1">
                <a:solidFill>
                  <a:schemeClr val="dk1"/>
                </a:solidFill>
                <a:latin typeface="Calibri"/>
                <a:ea typeface="Calibri"/>
                <a:cs typeface="Calibri"/>
                <a:sym typeface="Calibri"/>
              </a:rPr>
              <a:t>Nunca</a:t>
            </a:r>
            <a:r>
              <a:rPr lang="en" sz="2400">
                <a:solidFill>
                  <a:schemeClr val="dk1"/>
                </a:solidFill>
                <a:latin typeface="Calibri"/>
                <a:ea typeface="Calibri"/>
                <a:cs typeface="Calibri"/>
                <a:sym typeface="Calibri"/>
              </a:rPr>
              <a:t> deixe um cliente à espera, porque é um mau negócio</a:t>
            </a:r>
          </a:p>
          <a:p>
            <a:pPr lvl="1" indent="-260350">
              <a:buClr>
                <a:schemeClr val="dk1"/>
              </a:buClr>
              <a:buSzPct val="100000"/>
              <a:buFont typeface="Calibri"/>
              <a:buChar char="–"/>
            </a:pPr>
            <a:r>
              <a:rPr lang="en" sz="2400">
                <a:solidFill>
                  <a:schemeClr val="dk1"/>
                </a:solidFill>
                <a:latin typeface="Calibri"/>
                <a:ea typeface="Calibri"/>
                <a:cs typeface="Calibri"/>
                <a:sym typeface="Calibri"/>
              </a:rPr>
              <a:t>Nós podemos perder o cliente que estiver à espera</a:t>
            </a:r>
          </a:p>
          <a:p>
            <a:pPr indent="-139700">
              <a:buClr>
                <a:schemeClr val="dk1"/>
              </a:buClr>
              <a:buNone/>
            </a:pP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98604999"/>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1063225"/>
            <a:ext cx="7973700" cy="857400"/>
          </a:xfrm>
          <a:prstGeom prst="rect">
            <a:avLst/>
          </a:prstGeom>
          <a:noFill/>
          <a:ln>
            <a:noFill/>
          </a:ln>
        </p:spPr>
        <p:txBody>
          <a:bodyPr lIns="91425" tIns="91425" rIns="91425" bIns="91425" anchor="b" anchorCtr="0">
            <a:noAutofit/>
          </a:bodyPr>
          <a:lstStyle/>
          <a:p>
            <a:pPr>
              <a:buClr>
                <a:schemeClr val="dk1"/>
              </a:buClr>
              <a:buSzPct val="25000"/>
            </a:pPr>
            <a:r>
              <a:rPr lang="en">
                <a:solidFill>
                  <a:schemeClr val="dk1"/>
                </a:solidFill>
                <a:latin typeface="Calibri"/>
                <a:ea typeface="Calibri"/>
                <a:cs typeface="Calibri"/>
                <a:sym typeface="Calibri"/>
              </a:rPr>
              <a:t>1ª Rodada</a:t>
            </a:r>
          </a:p>
        </p:txBody>
      </p:sp>
      <p:pic>
        <p:nvPicPr>
          <p:cNvPr id="107" name="Shape 107"/>
          <p:cNvPicPr preferRelativeResize="0"/>
          <p:nvPr/>
        </p:nvPicPr>
        <p:blipFill rotWithShape="1">
          <a:blip r:embed="rId3">
            <a:alphaModFix/>
          </a:blip>
          <a:srcRect/>
          <a:stretch/>
        </p:blipFill>
        <p:spPr>
          <a:xfrm>
            <a:off x="1259633" y="2060848"/>
            <a:ext cx="6600899" cy="3619500"/>
          </a:xfrm>
          <a:prstGeom prst="rect">
            <a:avLst/>
          </a:prstGeom>
          <a:noFill/>
          <a:ln>
            <a:noFill/>
          </a:ln>
        </p:spPr>
      </p:pic>
    </p:spTree>
    <p:extLst>
      <p:ext uri="{BB962C8B-B14F-4D97-AF65-F5344CB8AC3E}">
        <p14:creationId xmlns:p14="http://schemas.microsoft.com/office/powerpoint/2010/main" val="802718876"/>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457201" y="1063225"/>
            <a:ext cx="7985999" cy="857400"/>
          </a:xfrm>
          <a:prstGeom prst="rect">
            <a:avLst/>
          </a:prstGeom>
          <a:noFill/>
          <a:ln>
            <a:noFill/>
          </a:ln>
        </p:spPr>
        <p:txBody>
          <a:bodyPr lIns="91425" tIns="91425" rIns="91425" bIns="91425" anchor="b" anchorCtr="0">
            <a:noAutofit/>
          </a:bodyPr>
          <a:lstStyle/>
          <a:p>
            <a:pPr>
              <a:buClr>
                <a:schemeClr val="dk1"/>
              </a:buClr>
              <a:buSzPct val="25000"/>
            </a:pPr>
            <a:r>
              <a:rPr lang="en">
                <a:solidFill>
                  <a:schemeClr val="dk1"/>
                </a:solidFill>
                <a:latin typeface="Calibri"/>
                <a:ea typeface="Calibri"/>
                <a:cs typeface="Calibri"/>
                <a:sym typeface="Calibri"/>
              </a:rPr>
              <a:t>2ª Rodada</a:t>
            </a:r>
          </a:p>
        </p:txBody>
      </p:sp>
      <p:sp>
        <p:nvSpPr>
          <p:cNvPr id="113" name="Shape 113"/>
          <p:cNvSpPr txBox="1">
            <a:spLocks noGrp="1"/>
          </p:cNvSpPr>
          <p:nvPr>
            <p:ph type="body" idx="1"/>
          </p:nvPr>
        </p:nvSpPr>
        <p:spPr>
          <a:xfrm>
            <a:off x="457200" y="2057400"/>
            <a:ext cx="8229600" cy="3630300"/>
          </a:xfrm>
          <a:prstGeom prst="rect">
            <a:avLst/>
          </a:prstGeom>
          <a:noFill/>
          <a:ln>
            <a:noFill/>
          </a:ln>
        </p:spPr>
        <p:txBody>
          <a:bodyPr lIns="91425" tIns="91425" rIns="91425" bIns="91425" anchor="t" anchorCtr="0">
            <a:noAutofit/>
          </a:bodyPr>
          <a:lstStyle/>
          <a:p>
            <a:pPr>
              <a:buNone/>
            </a:pPr>
            <a:r>
              <a:rPr lang="en">
                <a:solidFill>
                  <a:schemeClr val="dk1"/>
                </a:solidFill>
                <a:latin typeface="Calibri"/>
                <a:ea typeface="Calibri"/>
                <a:cs typeface="Calibri"/>
                <a:sym typeface="Calibri"/>
              </a:rPr>
              <a:t>A política da nova empresa é:</a:t>
            </a:r>
            <a:r>
              <a:rPr lang="en" b="1">
                <a:solidFill>
                  <a:schemeClr val="dk1"/>
                </a:solidFill>
                <a:latin typeface="Calibri"/>
                <a:ea typeface="Calibri"/>
                <a:cs typeface="Calibri"/>
                <a:sym typeface="Calibri"/>
              </a:rPr>
              <a:t> </a:t>
            </a:r>
          </a:p>
          <a:p>
            <a:pPr indent="457200">
              <a:buNone/>
            </a:pPr>
            <a:r>
              <a:rPr lang="en" b="1">
                <a:solidFill>
                  <a:schemeClr val="dk1"/>
                </a:solidFill>
                <a:latin typeface="Calibri"/>
                <a:ea typeface="Calibri"/>
                <a:cs typeface="Calibri"/>
                <a:sym typeface="Calibri"/>
              </a:rPr>
              <a:t>“Pare de começar e comece a terminar”</a:t>
            </a:r>
          </a:p>
          <a:p>
            <a:pPr indent="457200">
              <a:buNone/>
            </a:pPr>
            <a:endParaRPr b="1">
              <a:solidFill>
                <a:schemeClr val="dk1"/>
              </a:solidFill>
              <a:latin typeface="Calibri"/>
              <a:ea typeface="Calibri"/>
              <a:cs typeface="Calibri"/>
              <a:sym typeface="Calibri"/>
            </a:endParaRPr>
          </a:p>
          <a:p>
            <a:pPr lvl="1">
              <a:buClr>
                <a:schemeClr val="dk1"/>
              </a:buClr>
              <a:buSzPct val="100000"/>
              <a:buFont typeface="Calibri"/>
              <a:buChar char="–"/>
            </a:pPr>
            <a:r>
              <a:rPr lang="en" b="1">
                <a:solidFill>
                  <a:schemeClr val="dk1"/>
                </a:solidFill>
                <a:latin typeface="Calibri"/>
                <a:ea typeface="Calibri"/>
                <a:cs typeface="Calibri"/>
                <a:sym typeface="Calibri"/>
              </a:rPr>
              <a:t>Limitar</a:t>
            </a:r>
            <a:r>
              <a:rPr lang="en">
                <a:solidFill>
                  <a:schemeClr val="dk1"/>
                </a:solidFill>
                <a:latin typeface="Calibri"/>
                <a:ea typeface="Calibri"/>
                <a:cs typeface="Calibri"/>
                <a:sym typeface="Calibri"/>
              </a:rPr>
              <a:t> o trabalho em andamento</a:t>
            </a:r>
          </a:p>
          <a:p>
            <a:pPr lvl="1">
              <a:buClr>
                <a:schemeClr val="dk1"/>
              </a:buClr>
              <a:buSzPct val="100000"/>
              <a:buFont typeface="Calibri"/>
              <a:buChar char="–"/>
            </a:pPr>
            <a:r>
              <a:rPr lang="en" b="1">
                <a:solidFill>
                  <a:schemeClr val="dk1"/>
                </a:solidFill>
                <a:latin typeface="Calibri"/>
                <a:ea typeface="Calibri"/>
                <a:cs typeface="Calibri"/>
                <a:sym typeface="Calibri"/>
              </a:rPr>
              <a:t>Focar</a:t>
            </a:r>
            <a:r>
              <a:rPr lang="en">
                <a:solidFill>
                  <a:schemeClr val="dk1"/>
                </a:solidFill>
                <a:latin typeface="Calibri"/>
                <a:ea typeface="Calibri"/>
                <a:cs typeface="Calibri"/>
                <a:sym typeface="Calibri"/>
              </a:rPr>
              <a:t> em apenas </a:t>
            </a:r>
            <a:r>
              <a:rPr lang="en" b="1">
                <a:solidFill>
                  <a:schemeClr val="dk1"/>
                </a:solidFill>
                <a:latin typeface="Calibri"/>
                <a:ea typeface="Calibri"/>
                <a:cs typeface="Calibri"/>
                <a:sym typeface="Calibri"/>
              </a:rPr>
              <a:t>um </a:t>
            </a:r>
            <a:r>
              <a:rPr lang="en">
                <a:solidFill>
                  <a:schemeClr val="dk1"/>
                </a:solidFill>
                <a:latin typeface="Calibri"/>
                <a:ea typeface="Calibri"/>
                <a:cs typeface="Calibri"/>
                <a:sym typeface="Calibri"/>
              </a:rPr>
              <a:t>cliente por vez</a:t>
            </a:r>
          </a:p>
        </p:txBody>
      </p:sp>
    </p:spTree>
    <p:extLst>
      <p:ext uri="{BB962C8B-B14F-4D97-AF65-F5344CB8AC3E}">
        <p14:creationId xmlns:p14="http://schemas.microsoft.com/office/powerpoint/2010/main" val="861905594"/>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457200" y="1063225"/>
            <a:ext cx="8229600" cy="857400"/>
          </a:xfrm>
          <a:prstGeom prst="rect">
            <a:avLst/>
          </a:prstGeom>
          <a:noFill/>
          <a:ln>
            <a:noFill/>
          </a:ln>
        </p:spPr>
        <p:txBody>
          <a:bodyPr lIns="91425" tIns="91425" rIns="91425" bIns="91425" anchor="b" anchorCtr="0">
            <a:noAutofit/>
          </a:bodyPr>
          <a:lstStyle/>
          <a:p>
            <a:pPr>
              <a:buClr>
                <a:schemeClr val="dk1"/>
              </a:buClr>
              <a:buSzPct val="25000"/>
            </a:pPr>
            <a:r>
              <a:rPr lang="en">
                <a:solidFill>
                  <a:schemeClr val="dk1"/>
                </a:solidFill>
                <a:latin typeface="Calibri"/>
                <a:ea typeface="Calibri"/>
                <a:cs typeface="Calibri"/>
                <a:sym typeface="Calibri"/>
              </a:rPr>
              <a:t>2ª Rodada</a:t>
            </a:r>
          </a:p>
        </p:txBody>
      </p:sp>
      <p:pic>
        <p:nvPicPr>
          <p:cNvPr id="119" name="Shape 119"/>
          <p:cNvPicPr preferRelativeResize="0"/>
          <p:nvPr/>
        </p:nvPicPr>
        <p:blipFill rotWithShape="1">
          <a:blip r:embed="rId3">
            <a:alphaModFix/>
          </a:blip>
          <a:srcRect/>
          <a:stretch/>
        </p:blipFill>
        <p:spPr>
          <a:xfrm>
            <a:off x="1115617" y="2348879"/>
            <a:ext cx="6600899" cy="2714700"/>
          </a:xfrm>
          <a:prstGeom prst="rect">
            <a:avLst/>
          </a:prstGeom>
          <a:noFill/>
          <a:ln>
            <a:noFill/>
          </a:ln>
        </p:spPr>
      </p:pic>
    </p:spTree>
    <p:extLst>
      <p:ext uri="{BB962C8B-B14F-4D97-AF65-F5344CB8AC3E}">
        <p14:creationId xmlns:p14="http://schemas.microsoft.com/office/powerpoint/2010/main" val="1572503793"/>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idx="4294967295"/>
          </p:nvPr>
        </p:nvSpPr>
        <p:spPr>
          <a:xfrm>
            <a:off x="457200" y="1063225"/>
            <a:ext cx="8229600" cy="857400"/>
          </a:xfrm>
          <a:prstGeom prst="rect">
            <a:avLst/>
          </a:prstGeom>
          <a:noFill/>
          <a:ln>
            <a:noFill/>
          </a:ln>
        </p:spPr>
        <p:txBody>
          <a:bodyPr lIns="91425" tIns="91425" rIns="91425" bIns="91425" anchor="b" anchorCtr="0">
            <a:noAutofit/>
          </a:bodyPr>
          <a:lstStyle/>
          <a:p>
            <a:pPr>
              <a:spcBef>
                <a:spcPts val="0"/>
              </a:spcBef>
              <a:buClr>
                <a:schemeClr val="dk1"/>
              </a:buClr>
              <a:buSzPct val="25000"/>
            </a:pPr>
            <a:r>
              <a:rPr lang="en">
                <a:solidFill>
                  <a:schemeClr val="dk1"/>
                </a:solidFill>
                <a:latin typeface="Calibri"/>
                <a:ea typeface="Calibri"/>
                <a:cs typeface="Calibri"/>
                <a:sym typeface="Calibri"/>
              </a:rPr>
              <a:t>Discussão</a:t>
            </a:r>
          </a:p>
        </p:txBody>
      </p:sp>
      <p:pic>
        <p:nvPicPr>
          <p:cNvPr id="125" name="Shape 125"/>
          <p:cNvPicPr preferRelativeResize="0"/>
          <p:nvPr/>
        </p:nvPicPr>
        <p:blipFill rotWithShape="1">
          <a:blip r:embed="rId3">
            <a:alphaModFix/>
          </a:blip>
          <a:srcRect/>
          <a:stretch/>
        </p:blipFill>
        <p:spPr>
          <a:xfrm>
            <a:off x="2411759" y="2204863"/>
            <a:ext cx="3371100" cy="3358800"/>
          </a:xfrm>
          <a:prstGeom prst="rect">
            <a:avLst/>
          </a:prstGeom>
          <a:noFill/>
          <a:ln>
            <a:noFill/>
          </a:ln>
        </p:spPr>
      </p:pic>
    </p:spTree>
    <p:extLst>
      <p:ext uri="{BB962C8B-B14F-4D97-AF65-F5344CB8AC3E}">
        <p14:creationId xmlns:p14="http://schemas.microsoft.com/office/powerpoint/2010/main" val="968317117"/>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Shape 143"/>
          <p:cNvPicPr preferRelativeResize="0"/>
          <p:nvPr/>
        </p:nvPicPr>
        <p:blipFill rotWithShape="1">
          <a:blip r:embed="rId3">
            <a:alphaModFix/>
          </a:blip>
          <a:srcRect/>
          <a:stretch/>
        </p:blipFill>
        <p:spPr>
          <a:xfrm>
            <a:off x="1729417" y="1306477"/>
            <a:ext cx="5345671" cy="4464496"/>
          </a:xfrm>
          <a:prstGeom prst="rect">
            <a:avLst/>
          </a:prstGeom>
          <a:noFill/>
          <a:ln>
            <a:noFill/>
          </a:ln>
        </p:spPr>
      </p:pic>
      <p:grpSp>
        <p:nvGrpSpPr>
          <p:cNvPr id="144" name="Shape 144"/>
          <p:cNvGrpSpPr/>
          <p:nvPr/>
        </p:nvGrpSpPr>
        <p:grpSpPr>
          <a:xfrm>
            <a:off x="1729417" y="1320179"/>
            <a:ext cx="5345671" cy="4464496"/>
            <a:chOff x="1729416" y="462929"/>
            <a:chExt cx="5345671" cy="4464496"/>
          </a:xfrm>
        </p:grpSpPr>
        <p:pic>
          <p:nvPicPr>
            <p:cNvPr id="145" name="Shape 145"/>
            <p:cNvPicPr preferRelativeResize="0"/>
            <p:nvPr/>
          </p:nvPicPr>
          <p:blipFill rotWithShape="1">
            <a:blip r:embed="rId3">
              <a:alphaModFix/>
            </a:blip>
            <a:srcRect/>
            <a:stretch/>
          </p:blipFill>
          <p:spPr>
            <a:xfrm>
              <a:off x="1729416" y="462929"/>
              <a:ext cx="5345671" cy="4464496"/>
            </a:xfrm>
            <a:prstGeom prst="rect">
              <a:avLst/>
            </a:prstGeom>
            <a:noFill/>
            <a:ln>
              <a:noFill/>
            </a:ln>
          </p:spPr>
        </p:pic>
        <p:sp>
          <p:nvSpPr>
            <p:cNvPr id="146" name="Shape 146"/>
            <p:cNvSpPr txBox="1"/>
            <p:nvPr/>
          </p:nvSpPr>
          <p:spPr>
            <a:xfrm>
              <a:off x="3725001" y="713283"/>
              <a:ext cx="1468800" cy="393900"/>
            </a:xfrm>
            <a:prstGeom prst="rect">
              <a:avLst/>
            </a:prstGeom>
            <a:noFill/>
            <a:ln>
              <a:noFill/>
            </a:ln>
          </p:spPr>
          <p:txBody>
            <a:bodyPr lIns="91425" tIns="91425" rIns="91425" bIns="91425" anchor="t" anchorCtr="0">
              <a:noAutofit/>
            </a:bodyPr>
            <a:lstStyle/>
            <a:p>
              <a:pPr>
                <a:buClr>
                  <a:srgbClr val="000000"/>
                </a:buClr>
                <a:buSzPct val="25000"/>
              </a:pPr>
              <a:r>
                <a:rPr lang="en" sz="1400">
                  <a:solidFill>
                    <a:srgbClr val="000000"/>
                  </a:solidFill>
                  <a:latin typeface="Arial"/>
                  <a:ea typeface="Arial"/>
                  <a:cs typeface="Arial"/>
                  <a:sym typeface="Arial"/>
                  <a:rtl val="0"/>
                </a:rPr>
                <a:t>     </a:t>
              </a:r>
              <a:r>
                <a:rPr lang="en" sz="2400" b="1">
                  <a:solidFill>
                    <a:srgbClr val="0B5394"/>
                  </a:solidFill>
                  <a:latin typeface="Arial"/>
                  <a:ea typeface="Arial"/>
                  <a:cs typeface="Arial"/>
                  <a:sym typeface="Arial"/>
                  <a:rtl val="0"/>
                </a:rPr>
                <a:t>Lean</a:t>
              </a:r>
            </a:p>
          </p:txBody>
        </p:sp>
      </p:grpSp>
    </p:spTree>
    <p:extLst>
      <p:ext uri="{BB962C8B-B14F-4D97-AF65-F5344CB8AC3E}">
        <p14:creationId xmlns:p14="http://schemas.microsoft.com/office/powerpoint/2010/main" val="2890607809"/>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pt-BR" sz="3600" dirty="0"/>
          </a:p>
        </p:txBody>
      </p:sp>
      <p:sp>
        <p:nvSpPr>
          <p:cNvPr id="3" name="Text Placeholder 2"/>
          <p:cNvSpPr>
            <a:spLocks noGrp="1"/>
          </p:cNvSpPr>
          <p:nvPr>
            <p:ph type="body" sz="quarter" idx="12"/>
          </p:nvPr>
        </p:nvSpPr>
        <p:spPr/>
        <p:txBody>
          <a:bodyPr/>
          <a:lstStyle/>
          <a:p>
            <a:r>
              <a:rPr lang="en" dirty="0">
                <a:solidFill>
                  <a:schemeClr val="dk1"/>
                </a:solidFill>
                <a:ea typeface="Calibri"/>
                <a:cs typeface="Calibri"/>
                <a:sym typeface="Calibri"/>
              </a:rPr>
              <a:t>Princípios fundamentais</a:t>
            </a:r>
            <a:endParaRPr lang="pt-BR" dirty="0"/>
          </a:p>
        </p:txBody>
      </p:sp>
      <p:sp>
        <p:nvSpPr>
          <p:cNvPr id="4" name="Slide Number Placeholder 3"/>
          <p:cNvSpPr>
            <a:spLocks noGrp="1"/>
          </p:cNvSpPr>
          <p:nvPr>
            <p:ph type="sldNum" sz="quarter" idx="4"/>
          </p:nvPr>
        </p:nvSpPr>
        <p:spPr/>
        <p:txBody>
          <a:bodyPr/>
          <a:lstStyle/>
          <a:p>
            <a:fld id="{8ED82F00-FAFA-4713-A747-78477EF39A27}" type="slidenum">
              <a:rPr lang="pt-BR" smtClean="0"/>
              <a:pPr/>
              <a:t>37</a:t>
            </a:fld>
            <a:endParaRPr lang="pt-BR"/>
          </a:p>
        </p:txBody>
      </p:sp>
      <p:pic>
        <p:nvPicPr>
          <p:cNvPr id="5" name="Shape 303"/>
          <p:cNvPicPr preferRelativeResize="0"/>
          <p:nvPr/>
        </p:nvPicPr>
        <p:blipFill rotWithShape="1">
          <a:blip r:embed="rId2">
            <a:alphaModFix/>
          </a:blip>
          <a:srcRect/>
          <a:stretch/>
        </p:blipFill>
        <p:spPr>
          <a:xfrm>
            <a:off x="7046912" y="2492896"/>
            <a:ext cx="1639888" cy="3125072"/>
          </a:xfrm>
          <a:prstGeom prst="rect">
            <a:avLst/>
          </a:prstGeom>
          <a:noFill/>
          <a:ln>
            <a:noFill/>
          </a:ln>
        </p:spPr>
      </p:pic>
    </p:spTree>
    <p:extLst>
      <p:ext uri="{BB962C8B-B14F-4D97-AF65-F5344CB8AC3E}">
        <p14:creationId xmlns:p14="http://schemas.microsoft.com/office/powerpoint/2010/main" val="3423202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a:r>
              <a:rPr lang="pt-BR" sz="3600" dirty="0" smtClean="0">
                <a:solidFill>
                  <a:schemeClr val="tx1">
                    <a:lumMod val="65000"/>
                    <a:lumOff val="35000"/>
                  </a:schemeClr>
                </a:solidFill>
              </a:rPr>
              <a:t>Visualização do workflow </a:t>
            </a:r>
            <a:r>
              <a:rPr lang="pt-BR" sz="3600" b="1" dirty="0" smtClean="0">
                <a:solidFill>
                  <a:schemeClr val="tx1">
                    <a:lumMod val="65000"/>
                    <a:lumOff val="35000"/>
                  </a:schemeClr>
                </a:solidFill>
              </a:rPr>
              <a:t>(</a:t>
            </a:r>
            <a:r>
              <a:rPr lang="pt-BR" sz="3600" b="1" dirty="0" err="1" smtClean="0">
                <a:solidFill>
                  <a:schemeClr val="tx1">
                    <a:lumMod val="65000"/>
                    <a:lumOff val="35000"/>
                  </a:schemeClr>
                </a:solidFill>
              </a:rPr>
              <a:t>kanban</a:t>
            </a:r>
            <a:r>
              <a:rPr lang="pt-BR" sz="3600" b="1" dirty="0" smtClean="0">
                <a:solidFill>
                  <a:schemeClr val="tx1">
                    <a:lumMod val="65000"/>
                    <a:lumOff val="35000"/>
                  </a:schemeClr>
                </a:solidFill>
              </a:rPr>
              <a:t>)</a:t>
            </a:r>
          </a:p>
          <a:p>
            <a:pPr marL="0" indent="0">
              <a:buNone/>
            </a:pPr>
            <a:endParaRPr lang="pt-BR" sz="3600" dirty="0"/>
          </a:p>
        </p:txBody>
      </p:sp>
      <p:sp>
        <p:nvSpPr>
          <p:cNvPr id="3" name="Text Placeholder 2"/>
          <p:cNvSpPr>
            <a:spLocks noGrp="1"/>
          </p:cNvSpPr>
          <p:nvPr>
            <p:ph type="body" sz="quarter" idx="12"/>
          </p:nvPr>
        </p:nvSpPr>
        <p:spPr/>
        <p:txBody>
          <a:bodyPr/>
          <a:lstStyle/>
          <a:p>
            <a:r>
              <a:rPr lang="en" dirty="0">
                <a:solidFill>
                  <a:schemeClr val="dk1"/>
                </a:solidFill>
                <a:ea typeface="Calibri"/>
                <a:cs typeface="Calibri"/>
                <a:sym typeface="Calibri"/>
              </a:rPr>
              <a:t>Princípios fundamentais</a:t>
            </a:r>
            <a:endParaRPr lang="pt-BR" dirty="0"/>
          </a:p>
        </p:txBody>
      </p:sp>
      <p:sp>
        <p:nvSpPr>
          <p:cNvPr id="4" name="Slide Number Placeholder 3"/>
          <p:cNvSpPr>
            <a:spLocks noGrp="1"/>
          </p:cNvSpPr>
          <p:nvPr>
            <p:ph type="sldNum" sz="quarter" idx="4"/>
          </p:nvPr>
        </p:nvSpPr>
        <p:spPr/>
        <p:txBody>
          <a:bodyPr/>
          <a:lstStyle/>
          <a:p>
            <a:fld id="{8ED82F00-FAFA-4713-A747-78477EF39A27}" type="slidenum">
              <a:rPr lang="pt-BR" smtClean="0"/>
              <a:pPr/>
              <a:t>38</a:t>
            </a:fld>
            <a:endParaRPr lang="pt-BR"/>
          </a:p>
        </p:txBody>
      </p:sp>
      <p:pic>
        <p:nvPicPr>
          <p:cNvPr id="5" name="Shape 303"/>
          <p:cNvPicPr preferRelativeResize="0"/>
          <p:nvPr/>
        </p:nvPicPr>
        <p:blipFill rotWithShape="1">
          <a:blip r:embed="rId2">
            <a:alphaModFix/>
          </a:blip>
          <a:srcRect/>
          <a:stretch/>
        </p:blipFill>
        <p:spPr>
          <a:xfrm>
            <a:off x="7046912" y="2492896"/>
            <a:ext cx="1639888" cy="3125072"/>
          </a:xfrm>
          <a:prstGeom prst="rect">
            <a:avLst/>
          </a:prstGeom>
          <a:noFill/>
          <a:ln>
            <a:noFill/>
          </a:ln>
        </p:spPr>
      </p:pic>
    </p:spTree>
    <p:extLst>
      <p:ext uri="{BB962C8B-B14F-4D97-AF65-F5344CB8AC3E}">
        <p14:creationId xmlns:p14="http://schemas.microsoft.com/office/powerpoint/2010/main" val="40927707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Shape 220"/>
          <p:cNvPicPr preferRelativeResize="0"/>
          <p:nvPr/>
        </p:nvPicPr>
        <p:blipFill>
          <a:blip r:embed="rId3">
            <a:alphaModFix/>
          </a:blip>
          <a:stretch>
            <a:fillRect/>
          </a:stretch>
        </p:blipFill>
        <p:spPr>
          <a:xfrm>
            <a:off x="168300" y="1676750"/>
            <a:ext cx="8630074" cy="3568100"/>
          </a:xfrm>
          <a:prstGeom prst="rect">
            <a:avLst/>
          </a:prstGeom>
          <a:noFill/>
          <a:ln>
            <a:noFill/>
          </a:ln>
        </p:spPr>
      </p:pic>
    </p:spTree>
    <p:extLst>
      <p:ext uri="{BB962C8B-B14F-4D97-AF65-F5344CB8AC3E}">
        <p14:creationId xmlns:p14="http://schemas.microsoft.com/office/powerpoint/2010/main" val="4015405459"/>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 dirty="0"/>
              <a:t>Por que trabalhamos assim?</a:t>
            </a:r>
            <a:endParaRPr lang="pt-BR" dirty="0"/>
          </a:p>
        </p:txBody>
      </p:sp>
      <p:sp>
        <p:nvSpPr>
          <p:cNvPr id="4" name="Slide Number Placeholder 3"/>
          <p:cNvSpPr>
            <a:spLocks noGrp="1"/>
          </p:cNvSpPr>
          <p:nvPr>
            <p:ph type="sldNum" sz="quarter" idx="4"/>
          </p:nvPr>
        </p:nvSpPr>
        <p:spPr/>
        <p:txBody>
          <a:bodyPr/>
          <a:lstStyle/>
          <a:p>
            <a:fld id="{8ED82F00-FAFA-4713-A747-78477EF39A27}" type="slidenum">
              <a:rPr lang="pt-BR" smtClean="0"/>
              <a:pPr/>
              <a:t>4</a:t>
            </a:fld>
            <a:endParaRPr lang="pt-BR"/>
          </a:p>
        </p:txBody>
      </p:sp>
      <p:grpSp>
        <p:nvGrpSpPr>
          <p:cNvPr id="5" name="Shape 76"/>
          <p:cNvGrpSpPr/>
          <p:nvPr/>
        </p:nvGrpSpPr>
        <p:grpSpPr>
          <a:xfrm>
            <a:off x="6372200" y="1700808"/>
            <a:ext cx="4030800" cy="2221450"/>
            <a:chOff x="6710275" y="1719925"/>
            <a:chExt cx="4030800" cy="2221450"/>
          </a:xfrm>
        </p:grpSpPr>
        <p:pic>
          <p:nvPicPr>
            <p:cNvPr id="6" name="Shape 77"/>
            <p:cNvPicPr preferRelativeResize="0"/>
            <p:nvPr/>
          </p:nvPicPr>
          <p:blipFill>
            <a:blip r:embed="rId2">
              <a:alphaModFix/>
            </a:blip>
            <a:stretch>
              <a:fillRect/>
            </a:stretch>
          </p:blipFill>
          <p:spPr>
            <a:xfrm flipH="1">
              <a:off x="6786475" y="1719925"/>
              <a:ext cx="1781175" cy="1781175"/>
            </a:xfrm>
            <a:prstGeom prst="rect">
              <a:avLst/>
            </a:prstGeom>
            <a:noFill/>
            <a:ln>
              <a:noFill/>
            </a:ln>
          </p:spPr>
        </p:pic>
        <p:sp>
          <p:nvSpPr>
            <p:cNvPr id="7" name="Shape 78"/>
            <p:cNvSpPr txBox="1"/>
            <p:nvPr/>
          </p:nvSpPr>
          <p:spPr>
            <a:xfrm>
              <a:off x="6710275" y="3470975"/>
              <a:ext cx="4030800" cy="470400"/>
            </a:xfrm>
            <a:prstGeom prst="rect">
              <a:avLst/>
            </a:prstGeom>
            <a:noFill/>
            <a:ln>
              <a:noFill/>
            </a:ln>
          </p:spPr>
          <p:txBody>
            <a:bodyPr lIns="91425" tIns="91425" rIns="91425" bIns="91425" anchor="t" anchorCtr="0">
              <a:noAutofit/>
            </a:bodyPr>
            <a:lstStyle/>
            <a:p>
              <a:r>
                <a:rPr lang="en" sz="1000">
                  <a:solidFill>
                    <a:srgbClr val="222222"/>
                  </a:solidFill>
                </a:rPr>
                <a:t>Dr. Gary P. Hamel </a:t>
              </a:r>
            </a:p>
          </p:txBody>
        </p:sp>
      </p:grpSp>
      <p:sp>
        <p:nvSpPr>
          <p:cNvPr id="10" name="Content Placeholder 1"/>
          <p:cNvSpPr txBox="1">
            <a:spLocks/>
          </p:cNvSpPr>
          <p:nvPr/>
        </p:nvSpPr>
        <p:spPr>
          <a:xfrm>
            <a:off x="107504" y="919261"/>
            <a:ext cx="5688632" cy="5750099"/>
          </a:xfrm>
          <a:prstGeom prst="rect">
            <a:avLst/>
          </a:prstGeom>
        </p:spPr>
        <p:txBody>
          <a:bodyPr/>
          <a:lstStyle>
            <a:lvl1pPr marL="342900" indent="-342900" algn="l" defTabSz="914400" rtl="0" eaLnBrk="1" latinLnBrk="0" hangingPunct="1">
              <a:spcBef>
                <a:spcPct val="20000"/>
              </a:spcBef>
              <a:buFont typeface="Arial" pitchFamily="34" charset="0"/>
              <a:buChar char="•"/>
              <a:defRPr sz="2700" kern="1200">
                <a:solidFill>
                  <a:schemeClr val="tx1">
                    <a:lumMod val="50000"/>
                    <a:lumOff val="5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pt-BR" b="1" dirty="0" smtClean="0">
                <a:solidFill>
                  <a:schemeClr val="tx1">
                    <a:lumMod val="65000"/>
                    <a:lumOff val="35000"/>
                  </a:schemeClr>
                </a:solidFill>
              </a:rPr>
              <a:t> “Trabalhamos no século XXI com modelos de </a:t>
            </a:r>
            <a:r>
              <a:rPr lang="pt-BR" b="1" dirty="0" err="1" smtClean="0">
                <a:solidFill>
                  <a:schemeClr val="tx1">
                    <a:lumMod val="65000"/>
                    <a:lumOff val="35000"/>
                  </a:schemeClr>
                </a:solidFill>
              </a:rPr>
              <a:t>négocio</a:t>
            </a:r>
            <a:r>
              <a:rPr lang="pt-BR" b="1" dirty="0" smtClean="0">
                <a:solidFill>
                  <a:schemeClr val="tx1">
                    <a:lumMod val="65000"/>
                    <a:lumOff val="35000"/>
                  </a:schemeClr>
                </a:solidFill>
              </a:rPr>
              <a:t> voltado à Internet, com gerenciamento de processos do século XX e tudo isso baseado nos princípios de gerenciamento do século XIX.”</a:t>
            </a:r>
          </a:p>
          <a:p>
            <a:pPr marL="0" indent="0">
              <a:buFont typeface="Arial" pitchFamily="34" charset="0"/>
              <a:buNone/>
            </a:pPr>
            <a:r>
              <a:rPr lang="pt-BR" b="1" dirty="0" smtClean="0">
                <a:solidFill>
                  <a:schemeClr val="tx1">
                    <a:lumMod val="65000"/>
                    <a:lumOff val="35000"/>
                  </a:schemeClr>
                </a:solidFill>
              </a:rPr>
              <a:t>				Gary </a:t>
            </a:r>
            <a:r>
              <a:rPr lang="pt-BR" b="1" dirty="0" err="1" smtClean="0">
                <a:solidFill>
                  <a:schemeClr val="tx1">
                    <a:lumMod val="65000"/>
                    <a:lumOff val="35000"/>
                  </a:schemeClr>
                </a:solidFill>
              </a:rPr>
              <a:t>Hamel</a:t>
            </a:r>
            <a:endParaRPr lang="pt-BR" b="1" dirty="0" smtClean="0">
              <a:solidFill>
                <a:schemeClr val="tx1">
                  <a:lumMod val="65000"/>
                  <a:lumOff val="35000"/>
                </a:schemeClr>
              </a:solidFill>
            </a:endParaRPr>
          </a:p>
          <a:p>
            <a:pPr marL="0" indent="0">
              <a:buFont typeface="Arial" pitchFamily="34" charset="0"/>
              <a:buNone/>
            </a:pPr>
            <a:endParaRPr lang="pt-BR" dirty="0"/>
          </a:p>
        </p:txBody>
      </p:sp>
    </p:spTree>
    <p:extLst>
      <p:ext uri="{BB962C8B-B14F-4D97-AF65-F5344CB8AC3E}">
        <p14:creationId xmlns:p14="http://schemas.microsoft.com/office/powerpoint/2010/main" val="38936234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a:r>
              <a:rPr lang="pt-BR" sz="3600" dirty="0" smtClean="0">
                <a:solidFill>
                  <a:schemeClr val="tx1">
                    <a:lumMod val="65000"/>
                    <a:lumOff val="35000"/>
                  </a:schemeClr>
                </a:solidFill>
              </a:rPr>
              <a:t>Visualização do workflow </a:t>
            </a:r>
            <a:r>
              <a:rPr lang="pt-BR" sz="3600" b="1" dirty="0" smtClean="0">
                <a:solidFill>
                  <a:schemeClr val="tx1">
                    <a:lumMod val="65000"/>
                    <a:lumOff val="35000"/>
                  </a:schemeClr>
                </a:solidFill>
              </a:rPr>
              <a:t>(</a:t>
            </a:r>
            <a:r>
              <a:rPr lang="pt-BR" sz="3600" b="1" dirty="0" err="1" smtClean="0">
                <a:solidFill>
                  <a:schemeClr val="tx1">
                    <a:lumMod val="65000"/>
                    <a:lumOff val="35000"/>
                  </a:schemeClr>
                </a:solidFill>
              </a:rPr>
              <a:t>kanban</a:t>
            </a:r>
            <a:r>
              <a:rPr lang="pt-BR" sz="3600" b="1" dirty="0" smtClean="0">
                <a:solidFill>
                  <a:schemeClr val="tx1">
                    <a:lumMod val="65000"/>
                    <a:lumOff val="35000"/>
                  </a:schemeClr>
                </a:solidFill>
              </a:rPr>
              <a:t>)</a:t>
            </a:r>
          </a:p>
          <a:p>
            <a:pPr marL="457200"/>
            <a:r>
              <a:rPr lang="pt-BR" sz="3600" dirty="0" smtClean="0">
                <a:solidFill>
                  <a:schemeClr val="tx1">
                    <a:lumMod val="65000"/>
                    <a:lumOff val="35000"/>
                  </a:schemeClr>
                </a:solidFill>
              </a:rPr>
              <a:t>Políticas explicitas</a:t>
            </a:r>
          </a:p>
          <a:p>
            <a:pPr marL="0" indent="0">
              <a:buNone/>
            </a:pPr>
            <a:endParaRPr lang="pt-BR" dirty="0"/>
          </a:p>
        </p:txBody>
      </p:sp>
      <p:sp>
        <p:nvSpPr>
          <p:cNvPr id="3" name="Text Placeholder 2"/>
          <p:cNvSpPr>
            <a:spLocks noGrp="1"/>
          </p:cNvSpPr>
          <p:nvPr>
            <p:ph type="body" sz="quarter" idx="12"/>
          </p:nvPr>
        </p:nvSpPr>
        <p:spPr/>
        <p:txBody>
          <a:bodyPr/>
          <a:lstStyle/>
          <a:p>
            <a:r>
              <a:rPr lang="en" dirty="0">
                <a:solidFill>
                  <a:schemeClr val="dk1"/>
                </a:solidFill>
                <a:ea typeface="Calibri"/>
                <a:cs typeface="Calibri"/>
                <a:sym typeface="Calibri"/>
              </a:rPr>
              <a:t>Princípios fundamentais</a:t>
            </a:r>
            <a:endParaRPr lang="pt-BR" dirty="0"/>
          </a:p>
        </p:txBody>
      </p:sp>
      <p:sp>
        <p:nvSpPr>
          <p:cNvPr id="4" name="Slide Number Placeholder 3"/>
          <p:cNvSpPr>
            <a:spLocks noGrp="1"/>
          </p:cNvSpPr>
          <p:nvPr>
            <p:ph type="sldNum" sz="quarter" idx="4"/>
          </p:nvPr>
        </p:nvSpPr>
        <p:spPr/>
        <p:txBody>
          <a:bodyPr/>
          <a:lstStyle/>
          <a:p>
            <a:fld id="{8ED82F00-FAFA-4713-A747-78477EF39A27}" type="slidenum">
              <a:rPr lang="pt-BR" smtClean="0"/>
              <a:pPr/>
              <a:t>40</a:t>
            </a:fld>
            <a:endParaRPr lang="pt-BR"/>
          </a:p>
        </p:txBody>
      </p:sp>
      <p:pic>
        <p:nvPicPr>
          <p:cNvPr id="5" name="Shape 303"/>
          <p:cNvPicPr preferRelativeResize="0"/>
          <p:nvPr/>
        </p:nvPicPr>
        <p:blipFill rotWithShape="1">
          <a:blip r:embed="rId2">
            <a:alphaModFix/>
          </a:blip>
          <a:srcRect/>
          <a:stretch/>
        </p:blipFill>
        <p:spPr>
          <a:xfrm>
            <a:off x="7046912" y="2492896"/>
            <a:ext cx="1639888" cy="3125072"/>
          </a:xfrm>
          <a:prstGeom prst="rect">
            <a:avLst/>
          </a:prstGeom>
          <a:noFill/>
          <a:ln>
            <a:noFill/>
          </a:ln>
        </p:spPr>
      </p:pic>
    </p:spTree>
    <p:extLst>
      <p:ext uri="{BB962C8B-B14F-4D97-AF65-F5344CB8AC3E}">
        <p14:creationId xmlns:p14="http://schemas.microsoft.com/office/powerpoint/2010/main" val="19544665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Shape 232"/>
          <p:cNvPicPr preferRelativeResize="0"/>
          <p:nvPr/>
        </p:nvPicPr>
        <p:blipFill>
          <a:blip r:embed="rId3">
            <a:alphaModFix/>
          </a:blip>
          <a:stretch>
            <a:fillRect/>
          </a:stretch>
        </p:blipFill>
        <p:spPr>
          <a:xfrm>
            <a:off x="256962" y="1644950"/>
            <a:ext cx="8630074" cy="3568100"/>
          </a:xfrm>
          <a:prstGeom prst="rect">
            <a:avLst/>
          </a:prstGeom>
          <a:noFill/>
          <a:ln>
            <a:noFill/>
          </a:ln>
        </p:spPr>
      </p:pic>
      <p:grpSp>
        <p:nvGrpSpPr>
          <p:cNvPr id="233" name="Shape 233"/>
          <p:cNvGrpSpPr/>
          <p:nvPr/>
        </p:nvGrpSpPr>
        <p:grpSpPr>
          <a:xfrm>
            <a:off x="3100202" y="4608151"/>
            <a:ext cx="3084304" cy="1261849"/>
            <a:chOff x="3002762" y="3750900"/>
            <a:chExt cx="3084304" cy="1261849"/>
          </a:xfrm>
        </p:grpSpPr>
        <p:pic>
          <p:nvPicPr>
            <p:cNvPr id="234" name="Shape 234"/>
            <p:cNvPicPr preferRelativeResize="0"/>
            <p:nvPr/>
          </p:nvPicPr>
          <p:blipFill>
            <a:blip r:embed="rId4">
              <a:alphaModFix/>
            </a:blip>
            <a:stretch>
              <a:fillRect/>
            </a:stretch>
          </p:blipFill>
          <p:spPr>
            <a:xfrm>
              <a:off x="3002762" y="3750900"/>
              <a:ext cx="1083974" cy="1261849"/>
            </a:xfrm>
            <a:prstGeom prst="rect">
              <a:avLst/>
            </a:prstGeom>
            <a:noFill/>
            <a:ln>
              <a:noFill/>
            </a:ln>
          </p:spPr>
        </p:pic>
        <p:pic>
          <p:nvPicPr>
            <p:cNvPr id="235" name="Shape 235"/>
            <p:cNvPicPr preferRelativeResize="0"/>
            <p:nvPr/>
          </p:nvPicPr>
          <p:blipFill>
            <a:blip r:embed="rId4">
              <a:alphaModFix/>
            </a:blip>
            <a:stretch>
              <a:fillRect/>
            </a:stretch>
          </p:blipFill>
          <p:spPr>
            <a:xfrm>
              <a:off x="5003092" y="3750900"/>
              <a:ext cx="1083974" cy="1261849"/>
            </a:xfrm>
            <a:prstGeom prst="rect">
              <a:avLst/>
            </a:prstGeom>
            <a:noFill/>
            <a:ln>
              <a:noFill/>
            </a:ln>
          </p:spPr>
        </p:pic>
      </p:grpSp>
    </p:spTree>
    <p:extLst>
      <p:ext uri="{BB962C8B-B14F-4D97-AF65-F5344CB8AC3E}">
        <p14:creationId xmlns:p14="http://schemas.microsoft.com/office/powerpoint/2010/main" val="18508457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1000"/>
                                        <p:tgtEl>
                                          <p:spTgt spid="2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233"/>
                                        </p:tgtEl>
                                      </p:cBhvr>
                                    </p:animEffect>
                                    <p:set>
                                      <p:cBhvr>
                                        <p:cTn id="12" dur="1" fill="hold">
                                          <p:stCondLst>
                                            <p:cond delay="1000"/>
                                          </p:stCondLst>
                                        </p:cTn>
                                        <p:tgtEl>
                                          <p:spTgt spid="2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Shape 240"/>
          <p:cNvPicPr preferRelativeResize="0"/>
          <p:nvPr/>
        </p:nvPicPr>
        <p:blipFill>
          <a:blip r:embed="rId3">
            <a:alphaModFix/>
          </a:blip>
          <a:stretch>
            <a:fillRect/>
          </a:stretch>
        </p:blipFill>
        <p:spPr>
          <a:xfrm>
            <a:off x="256862" y="1509276"/>
            <a:ext cx="8630276" cy="3839449"/>
          </a:xfrm>
          <a:prstGeom prst="rect">
            <a:avLst/>
          </a:prstGeom>
          <a:noFill/>
          <a:ln>
            <a:noFill/>
          </a:ln>
        </p:spPr>
      </p:pic>
    </p:spTree>
    <p:extLst>
      <p:ext uri="{BB962C8B-B14F-4D97-AF65-F5344CB8AC3E}">
        <p14:creationId xmlns:p14="http://schemas.microsoft.com/office/powerpoint/2010/main" val="759318299"/>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a:r>
              <a:rPr lang="pt-BR" sz="3600" dirty="0" smtClean="0">
                <a:solidFill>
                  <a:schemeClr val="tx1">
                    <a:lumMod val="65000"/>
                    <a:lumOff val="35000"/>
                  </a:schemeClr>
                </a:solidFill>
              </a:rPr>
              <a:t>Visualização do workflow </a:t>
            </a:r>
            <a:r>
              <a:rPr lang="pt-BR" sz="3600" b="1" dirty="0" smtClean="0">
                <a:solidFill>
                  <a:schemeClr val="tx1">
                    <a:lumMod val="65000"/>
                    <a:lumOff val="35000"/>
                  </a:schemeClr>
                </a:solidFill>
              </a:rPr>
              <a:t>(</a:t>
            </a:r>
            <a:r>
              <a:rPr lang="pt-BR" sz="3600" b="1" dirty="0" err="1" smtClean="0">
                <a:solidFill>
                  <a:schemeClr val="tx1">
                    <a:lumMod val="65000"/>
                    <a:lumOff val="35000"/>
                  </a:schemeClr>
                </a:solidFill>
              </a:rPr>
              <a:t>kanban</a:t>
            </a:r>
            <a:r>
              <a:rPr lang="pt-BR" sz="3600" b="1" dirty="0" smtClean="0">
                <a:solidFill>
                  <a:schemeClr val="tx1">
                    <a:lumMod val="65000"/>
                    <a:lumOff val="35000"/>
                  </a:schemeClr>
                </a:solidFill>
              </a:rPr>
              <a:t>)</a:t>
            </a:r>
          </a:p>
          <a:p>
            <a:pPr marL="457200"/>
            <a:r>
              <a:rPr lang="pt-BR" sz="3600" dirty="0" smtClean="0">
                <a:solidFill>
                  <a:schemeClr val="tx1">
                    <a:lumMod val="65000"/>
                    <a:lumOff val="35000"/>
                  </a:schemeClr>
                </a:solidFill>
              </a:rPr>
              <a:t>Políticas explicitas</a:t>
            </a:r>
          </a:p>
          <a:p>
            <a:pPr marL="457200"/>
            <a:r>
              <a:rPr lang="pt-BR" sz="3600" dirty="0" smtClean="0">
                <a:solidFill>
                  <a:schemeClr val="tx1">
                    <a:lumMod val="65000"/>
                    <a:lumOff val="35000"/>
                  </a:schemeClr>
                </a:solidFill>
              </a:rPr>
              <a:t>Limitar o WIP</a:t>
            </a:r>
          </a:p>
          <a:p>
            <a:pPr marL="1028700" lvl="1"/>
            <a:r>
              <a:rPr lang="pt-BR" sz="3200" dirty="0">
                <a:solidFill>
                  <a:schemeClr val="tx1">
                    <a:lumMod val="65000"/>
                    <a:lumOff val="35000"/>
                  </a:schemeClr>
                </a:solidFill>
              </a:rPr>
              <a:t>Sistema puxado</a:t>
            </a:r>
          </a:p>
          <a:p>
            <a:pPr marL="1028700" lvl="1"/>
            <a:r>
              <a:rPr lang="pt-BR" sz="3200" dirty="0" err="1">
                <a:solidFill>
                  <a:schemeClr val="tx1">
                    <a:lumMod val="65000"/>
                    <a:lumOff val="35000"/>
                  </a:schemeClr>
                </a:solidFill>
              </a:rPr>
              <a:t>Small</a:t>
            </a:r>
            <a:r>
              <a:rPr lang="pt-BR" sz="3200" dirty="0">
                <a:solidFill>
                  <a:schemeClr val="tx1">
                    <a:lumMod val="65000"/>
                    <a:lumOff val="35000"/>
                  </a:schemeClr>
                </a:solidFill>
              </a:rPr>
              <a:t> batch</a:t>
            </a:r>
          </a:p>
          <a:p>
            <a:pPr marL="1028700" lvl="1"/>
            <a:r>
              <a:rPr lang="pt-BR" sz="3200" dirty="0">
                <a:solidFill>
                  <a:schemeClr val="tx1">
                    <a:lumMod val="65000"/>
                    <a:lumOff val="35000"/>
                  </a:schemeClr>
                </a:solidFill>
              </a:rPr>
              <a:t>Cadência e Fluxo </a:t>
            </a:r>
            <a:r>
              <a:rPr lang="pt-BR" sz="3200" dirty="0" smtClean="0">
                <a:solidFill>
                  <a:schemeClr val="tx1">
                    <a:lumMod val="65000"/>
                    <a:lumOff val="35000"/>
                  </a:schemeClr>
                </a:solidFill>
              </a:rPr>
              <a:t>contínuo</a:t>
            </a:r>
          </a:p>
          <a:p>
            <a:pPr marL="0" indent="0">
              <a:buNone/>
            </a:pPr>
            <a:endParaRPr lang="pt-BR" dirty="0"/>
          </a:p>
        </p:txBody>
      </p:sp>
      <p:sp>
        <p:nvSpPr>
          <p:cNvPr id="3" name="Text Placeholder 2"/>
          <p:cNvSpPr>
            <a:spLocks noGrp="1"/>
          </p:cNvSpPr>
          <p:nvPr>
            <p:ph type="body" sz="quarter" idx="12"/>
          </p:nvPr>
        </p:nvSpPr>
        <p:spPr/>
        <p:txBody>
          <a:bodyPr/>
          <a:lstStyle/>
          <a:p>
            <a:r>
              <a:rPr lang="en" dirty="0">
                <a:solidFill>
                  <a:schemeClr val="dk1"/>
                </a:solidFill>
                <a:ea typeface="Calibri"/>
                <a:cs typeface="Calibri"/>
                <a:sym typeface="Calibri"/>
              </a:rPr>
              <a:t>Princípios fundamentais</a:t>
            </a:r>
            <a:endParaRPr lang="pt-BR" dirty="0"/>
          </a:p>
        </p:txBody>
      </p:sp>
      <p:sp>
        <p:nvSpPr>
          <p:cNvPr id="4" name="Slide Number Placeholder 3"/>
          <p:cNvSpPr>
            <a:spLocks noGrp="1"/>
          </p:cNvSpPr>
          <p:nvPr>
            <p:ph type="sldNum" sz="quarter" idx="4"/>
          </p:nvPr>
        </p:nvSpPr>
        <p:spPr/>
        <p:txBody>
          <a:bodyPr/>
          <a:lstStyle/>
          <a:p>
            <a:fld id="{8ED82F00-FAFA-4713-A747-78477EF39A27}" type="slidenum">
              <a:rPr lang="pt-BR" smtClean="0"/>
              <a:pPr/>
              <a:t>43</a:t>
            </a:fld>
            <a:endParaRPr lang="pt-BR"/>
          </a:p>
        </p:txBody>
      </p:sp>
      <p:pic>
        <p:nvPicPr>
          <p:cNvPr id="5" name="Shape 303"/>
          <p:cNvPicPr preferRelativeResize="0"/>
          <p:nvPr/>
        </p:nvPicPr>
        <p:blipFill rotWithShape="1">
          <a:blip r:embed="rId2">
            <a:alphaModFix/>
          </a:blip>
          <a:srcRect/>
          <a:stretch/>
        </p:blipFill>
        <p:spPr>
          <a:xfrm>
            <a:off x="7046912" y="2492896"/>
            <a:ext cx="1639888" cy="3125072"/>
          </a:xfrm>
          <a:prstGeom prst="rect">
            <a:avLst/>
          </a:prstGeom>
          <a:noFill/>
          <a:ln>
            <a:noFill/>
          </a:ln>
        </p:spPr>
      </p:pic>
    </p:spTree>
    <p:extLst>
      <p:ext uri="{BB962C8B-B14F-4D97-AF65-F5344CB8AC3E}">
        <p14:creationId xmlns:p14="http://schemas.microsoft.com/office/powerpoint/2010/main" val="24799993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Shape 252"/>
          <p:cNvPicPr preferRelativeResize="0"/>
          <p:nvPr/>
        </p:nvPicPr>
        <p:blipFill>
          <a:blip r:embed="rId3">
            <a:alphaModFix/>
          </a:blip>
          <a:stretch>
            <a:fillRect/>
          </a:stretch>
        </p:blipFill>
        <p:spPr>
          <a:xfrm>
            <a:off x="319088" y="1589975"/>
            <a:ext cx="8505825" cy="3943350"/>
          </a:xfrm>
          <a:prstGeom prst="rect">
            <a:avLst/>
          </a:prstGeom>
          <a:noFill/>
          <a:ln>
            <a:noFill/>
          </a:ln>
        </p:spPr>
      </p:pic>
    </p:spTree>
    <p:extLst>
      <p:ext uri="{BB962C8B-B14F-4D97-AF65-F5344CB8AC3E}">
        <p14:creationId xmlns:p14="http://schemas.microsoft.com/office/powerpoint/2010/main" val="3625833344"/>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a:r>
              <a:rPr lang="pt-BR" sz="3600" dirty="0" smtClean="0">
                <a:solidFill>
                  <a:schemeClr val="tx1">
                    <a:lumMod val="65000"/>
                    <a:lumOff val="35000"/>
                  </a:schemeClr>
                </a:solidFill>
              </a:rPr>
              <a:t>Visualização do workflow </a:t>
            </a:r>
            <a:r>
              <a:rPr lang="pt-BR" sz="3600" b="1" dirty="0" smtClean="0">
                <a:solidFill>
                  <a:schemeClr val="tx1">
                    <a:lumMod val="65000"/>
                    <a:lumOff val="35000"/>
                  </a:schemeClr>
                </a:solidFill>
              </a:rPr>
              <a:t>(</a:t>
            </a:r>
            <a:r>
              <a:rPr lang="pt-BR" sz="3600" b="1" dirty="0" err="1" smtClean="0">
                <a:solidFill>
                  <a:schemeClr val="tx1">
                    <a:lumMod val="65000"/>
                    <a:lumOff val="35000"/>
                  </a:schemeClr>
                </a:solidFill>
              </a:rPr>
              <a:t>kanban</a:t>
            </a:r>
            <a:r>
              <a:rPr lang="pt-BR" sz="3600" b="1" dirty="0" smtClean="0">
                <a:solidFill>
                  <a:schemeClr val="tx1">
                    <a:lumMod val="65000"/>
                    <a:lumOff val="35000"/>
                  </a:schemeClr>
                </a:solidFill>
              </a:rPr>
              <a:t>)</a:t>
            </a:r>
          </a:p>
          <a:p>
            <a:pPr marL="457200"/>
            <a:r>
              <a:rPr lang="pt-BR" sz="3600" dirty="0" smtClean="0">
                <a:solidFill>
                  <a:schemeClr val="tx1">
                    <a:lumMod val="65000"/>
                    <a:lumOff val="35000"/>
                  </a:schemeClr>
                </a:solidFill>
              </a:rPr>
              <a:t>Políticas explicitas</a:t>
            </a:r>
          </a:p>
          <a:p>
            <a:pPr marL="457200"/>
            <a:r>
              <a:rPr lang="pt-BR" sz="3600" dirty="0" smtClean="0">
                <a:solidFill>
                  <a:schemeClr val="tx1">
                    <a:lumMod val="65000"/>
                    <a:lumOff val="35000"/>
                  </a:schemeClr>
                </a:solidFill>
              </a:rPr>
              <a:t>Limitar o WIP</a:t>
            </a:r>
          </a:p>
          <a:p>
            <a:pPr marL="1028700" lvl="1"/>
            <a:r>
              <a:rPr lang="pt-BR" sz="3200" dirty="0">
                <a:solidFill>
                  <a:schemeClr val="tx1">
                    <a:lumMod val="65000"/>
                    <a:lumOff val="35000"/>
                  </a:schemeClr>
                </a:solidFill>
              </a:rPr>
              <a:t>Sistema puxado</a:t>
            </a:r>
          </a:p>
          <a:p>
            <a:pPr marL="1028700" lvl="1"/>
            <a:r>
              <a:rPr lang="pt-BR" sz="3200" dirty="0" err="1">
                <a:solidFill>
                  <a:schemeClr val="tx1">
                    <a:lumMod val="65000"/>
                    <a:lumOff val="35000"/>
                  </a:schemeClr>
                </a:solidFill>
              </a:rPr>
              <a:t>Small</a:t>
            </a:r>
            <a:r>
              <a:rPr lang="pt-BR" sz="3200" dirty="0">
                <a:solidFill>
                  <a:schemeClr val="tx1">
                    <a:lumMod val="65000"/>
                    <a:lumOff val="35000"/>
                  </a:schemeClr>
                </a:solidFill>
              </a:rPr>
              <a:t> batch</a:t>
            </a:r>
          </a:p>
          <a:p>
            <a:pPr marL="1028700" lvl="1"/>
            <a:r>
              <a:rPr lang="pt-BR" sz="3200" dirty="0">
                <a:solidFill>
                  <a:schemeClr val="tx1">
                    <a:lumMod val="65000"/>
                    <a:lumOff val="35000"/>
                  </a:schemeClr>
                </a:solidFill>
              </a:rPr>
              <a:t>Cadência e Fluxo </a:t>
            </a:r>
            <a:r>
              <a:rPr lang="pt-BR" sz="3200" dirty="0" smtClean="0">
                <a:solidFill>
                  <a:schemeClr val="tx1">
                    <a:lumMod val="65000"/>
                    <a:lumOff val="35000"/>
                  </a:schemeClr>
                </a:solidFill>
              </a:rPr>
              <a:t>contínuo</a:t>
            </a:r>
          </a:p>
          <a:p>
            <a:pPr marL="0" indent="0">
              <a:buNone/>
            </a:pPr>
            <a:endParaRPr lang="pt-BR" dirty="0"/>
          </a:p>
        </p:txBody>
      </p:sp>
      <p:sp>
        <p:nvSpPr>
          <p:cNvPr id="3" name="Text Placeholder 2"/>
          <p:cNvSpPr>
            <a:spLocks noGrp="1"/>
          </p:cNvSpPr>
          <p:nvPr>
            <p:ph type="body" sz="quarter" idx="12"/>
          </p:nvPr>
        </p:nvSpPr>
        <p:spPr/>
        <p:txBody>
          <a:bodyPr/>
          <a:lstStyle/>
          <a:p>
            <a:r>
              <a:rPr lang="en" dirty="0">
                <a:solidFill>
                  <a:schemeClr val="dk1"/>
                </a:solidFill>
                <a:ea typeface="Calibri"/>
                <a:cs typeface="Calibri"/>
                <a:sym typeface="Calibri"/>
              </a:rPr>
              <a:t>Princípios fundamentais</a:t>
            </a:r>
            <a:endParaRPr lang="pt-BR" dirty="0"/>
          </a:p>
        </p:txBody>
      </p:sp>
      <p:sp>
        <p:nvSpPr>
          <p:cNvPr id="4" name="Slide Number Placeholder 3"/>
          <p:cNvSpPr>
            <a:spLocks noGrp="1"/>
          </p:cNvSpPr>
          <p:nvPr>
            <p:ph type="sldNum" sz="quarter" idx="4"/>
          </p:nvPr>
        </p:nvSpPr>
        <p:spPr/>
        <p:txBody>
          <a:bodyPr/>
          <a:lstStyle/>
          <a:p>
            <a:fld id="{8ED82F00-FAFA-4713-A747-78477EF39A27}" type="slidenum">
              <a:rPr lang="pt-BR" smtClean="0"/>
              <a:pPr/>
              <a:t>45</a:t>
            </a:fld>
            <a:endParaRPr lang="pt-BR"/>
          </a:p>
        </p:txBody>
      </p:sp>
      <p:pic>
        <p:nvPicPr>
          <p:cNvPr id="5" name="Shape 303"/>
          <p:cNvPicPr preferRelativeResize="0"/>
          <p:nvPr/>
        </p:nvPicPr>
        <p:blipFill rotWithShape="1">
          <a:blip r:embed="rId2">
            <a:alphaModFix/>
          </a:blip>
          <a:srcRect/>
          <a:stretch/>
        </p:blipFill>
        <p:spPr>
          <a:xfrm>
            <a:off x="7046912" y="2492896"/>
            <a:ext cx="1639888" cy="3125072"/>
          </a:xfrm>
          <a:prstGeom prst="rect">
            <a:avLst/>
          </a:prstGeom>
          <a:noFill/>
          <a:ln>
            <a:noFill/>
          </a:ln>
        </p:spPr>
      </p:pic>
    </p:spTree>
    <p:extLst>
      <p:ext uri="{BB962C8B-B14F-4D97-AF65-F5344CB8AC3E}">
        <p14:creationId xmlns:p14="http://schemas.microsoft.com/office/powerpoint/2010/main" val="6718294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a:r>
              <a:rPr lang="pt-BR" sz="3600" dirty="0" smtClean="0">
                <a:solidFill>
                  <a:schemeClr val="tx1">
                    <a:lumMod val="65000"/>
                    <a:lumOff val="35000"/>
                  </a:schemeClr>
                </a:solidFill>
              </a:rPr>
              <a:t>Visualização do workflow </a:t>
            </a:r>
            <a:r>
              <a:rPr lang="pt-BR" sz="3600" b="1" dirty="0" smtClean="0">
                <a:solidFill>
                  <a:schemeClr val="tx1">
                    <a:lumMod val="65000"/>
                    <a:lumOff val="35000"/>
                  </a:schemeClr>
                </a:solidFill>
              </a:rPr>
              <a:t>(</a:t>
            </a:r>
            <a:r>
              <a:rPr lang="pt-BR" sz="3600" b="1" dirty="0" err="1" smtClean="0">
                <a:solidFill>
                  <a:schemeClr val="tx1">
                    <a:lumMod val="65000"/>
                    <a:lumOff val="35000"/>
                  </a:schemeClr>
                </a:solidFill>
              </a:rPr>
              <a:t>kanban</a:t>
            </a:r>
            <a:r>
              <a:rPr lang="pt-BR" sz="3600" b="1" dirty="0" smtClean="0">
                <a:solidFill>
                  <a:schemeClr val="tx1">
                    <a:lumMod val="65000"/>
                    <a:lumOff val="35000"/>
                  </a:schemeClr>
                </a:solidFill>
              </a:rPr>
              <a:t>)</a:t>
            </a:r>
          </a:p>
          <a:p>
            <a:pPr marL="457200"/>
            <a:r>
              <a:rPr lang="pt-BR" sz="3600" dirty="0" smtClean="0">
                <a:solidFill>
                  <a:schemeClr val="tx1">
                    <a:lumMod val="65000"/>
                    <a:lumOff val="35000"/>
                  </a:schemeClr>
                </a:solidFill>
              </a:rPr>
              <a:t>Políticas explicitas</a:t>
            </a:r>
          </a:p>
          <a:p>
            <a:pPr marL="457200"/>
            <a:r>
              <a:rPr lang="pt-BR" sz="3600" dirty="0" smtClean="0">
                <a:solidFill>
                  <a:schemeClr val="tx1">
                    <a:lumMod val="65000"/>
                    <a:lumOff val="35000"/>
                  </a:schemeClr>
                </a:solidFill>
              </a:rPr>
              <a:t>Limitar o WIP</a:t>
            </a:r>
          </a:p>
          <a:p>
            <a:pPr marL="1028700" lvl="1"/>
            <a:r>
              <a:rPr lang="pt-BR" sz="3200" dirty="0">
                <a:solidFill>
                  <a:schemeClr val="tx1">
                    <a:lumMod val="65000"/>
                    <a:lumOff val="35000"/>
                  </a:schemeClr>
                </a:solidFill>
              </a:rPr>
              <a:t>Sistema puxado</a:t>
            </a:r>
          </a:p>
          <a:p>
            <a:pPr marL="1028700" lvl="1"/>
            <a:r>
              <a:rPr lang="pt-BR" sz="3200" dirty="0" err="1">
                <a:solidFill>
                  <a:schemeClr val="tx1">
                    <a:lumMod val="65000"/>
                    <a:lumOff val="35000"/>
                  </a:schemeClr>
                </a:solidFill>
              </a:rPr>
              <a:t>Small</a:t>
            </a:r>
            <a:r>
              <a:rPr lang="pt-BR" sz="3200" dirty="0">
                <a:solidFill>
                  <a:schemeClr val="tx1">
                    <a:lumMod val="65000"/>
                    <a:lumOff val="35000"/>
                  </a:schemeClr>
                </a:solidFill>
              </a:rPr>
              <a:t> batch</a:t>
            </a:r>
          </a:p>
          <a:p>
            <a:pPr marL="1028700" lvl="1"/>
            <a:r>
              <a:rPr lang="pt-BR" sz="3200" dirty="0">
                <a:solidFill>
                  <a:schemeClr val="tx1">
                    <a:lumMod val="65000"/>
                    <a:lumOff val="35000"/>
                  </a:schemeClr>
                </a:solidFill>
              </a:rPr>
              <a:t>Cadência e Fluxo </a:t>
            </a:r>
            <a:r>
              <a:rPr lang="pt-BR" sz="3200" dirty="0" smtClean="0">
                <a:solidFill>
                  <a:schemeClr val="tx1">
                    <a:lumMod val="65000"/>
                    <a:lumOff val="35000"/>
                  </a:schemeClr>
                </a:solidFill>
              </a:rPr>
              <a:t>contínuo</a:t>
            </a:r>
            <a:endParaRPr lang="pt-BR" sz="3600" dirty="0" smtClean="0">
              <a:solidFill>
                <a:schemeClr val="tx1">
                  <a:lumMod val="65000"/>
                  <a:lumOff val="35000"/>
                </a:schemeClr>
              </a:solidFill>
            </a:endParaRPr>
          </a:p>
          <a:p>
            <a:pPr marL="457200"/>
            <a:r>
              <a:rPr lang="pt-BR" sz="3600" dirty="0" smtClean="0">
                <a:solidFill>
                  <a:schemeClr val="tx1">
                    <a:lumMod val="65000"/>
                    <a:lumOff val="35000"/>
                  </a:schemeClr>
                </a:solidFill>
              </a:rPr>
              <a:t>Medir e Otimizar</a:t>
            </a:r>
            <a:endParaRPr lang="pt-BR" sz="3600" dirty="0">
              <a:solidFill>
                <a:schemeClr val="tx1">
                  <a:lumMod val="65000"/>
                  <a:lumOff val="35000"/>
                </a:schemeClr>
              </a:solidFill>
            </a:endParaRPr>
          </a:p>
          <a:p>
            <a:pPr marL="0" indent="0">
              <a:buNone/>
            </a:pPr>
            <a:endParaRPr lang="pt-BR" dirty="0"/>
          </a:p>
        </p:txBody>
      </p:sp>
      <p:sp>
        <p:nvSpPr>
          <p:cNvPr id="3" name="Text Placeholder 2"/>
          <p:cNvSpPr>
            <a:spLocks noGrp="1"/>
          </p:cNvSpPr>
          <p:nvPr>
            <p:ph type="body" sz="quarter" idx="12"/>
          </p:nvPr>
        </p:nvSpPr>
        <p:spPr/>
        <p:txBody>
          <a:bodyPr/>
          <a:lstStyle/>
          <a:p>
            <a:r>
              <a:rPr lang="en" dirty="0">
                <a:solidFill>
                  <a:schemeClr val="dk1"/>
                </a:solidFill>
                <a:ea typeface="Calibri"/>
                <a:cs typeface="Calibri"/>
                <a:sym typeface="Calibri"/>
              </a:rPr>
              <a:t>Princípios fundamentais</a:t>
            </a:r>
            <a:endParaRPr lang="pt-BR" dirty="0"/>
          </a:p>
        </p:txBody>
      </p:sp>
      <p:sp>
        <p:nvSpPr>
          <p:cNvPr id="4" name="Slide Number Placeholder 3"/>
          <p:cNvSpPr>
            <a:spLocks noGrp="1"/>
          </p:cNvSpPr>
          <p:nvPr>
            <p:ph type="sldNum" sz="quarter" idx="4"/>
          </p:nvPr>
        </p:nvSpPr>
        <p:spPr/>
        <p:txBody>
          <a:bodyPr/>
          <a:lstStyle/>
          <a:p>
            <a:fld id="{8ED82F00-FAFA-4713-A747-78477EF39A27}" type="slidenum">
              <a:rPr lang="pt-BR" smtClean="0"/>
              <a:pPr/>
              <a:t>46</a:t>
            </a:fld>
            <a:endParaRPr lang="pt-BR"/>
          </a:p>
        </p:txBody>
      </p:sp>
      <p:pic>
        <p:nvPicPr>
          <p:cNvPr id="5" name="Shape 303"/>
          <p:cNvPicPr preferRelativeResize="0"/>
          <p:nvPr/>
        </p:nvPicPr>
        <p:blipFill rotWithShape="1">
          <a:blip r:embed="rId2">
            <a:alphaModFix/>
          </a:blip>
          <a:srcRect/>
          <a:stretch/>
        </p:blipFill>
        <p:spPr>
          <a:xfrm>
            <a:off x="7046912" y="2492896"/>
            <a:ext cx="1639888" cy="3125072"/>
          </a:xfrm>
          <a:prstGeom prst="rect">
            <a:avLst/>
          </a:prstGeom>
          <a:noFill/>
          <a:ln>
            <a:noFill/>
          </a:ln>
        </p:spPr>
      </p:pic>
    </p:spTree>
    <p:extLst>
      <p:ext uri="{BB962C8B-B14F-4D97-AF65-F5344CB8AC3E}">
        <p14:creationId xmlns:p14="http://schemas.microsoft.com/office/powerpoint/2010/main" val="8024043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477558" y="689126"/>
            <a:ext cx="7571183" cy="857400"/>
          </a:xfrm>
          <a:prstGeom prst="rect">
            <a:avLst/>
          </a:prstGeom>
          <a:noFill/>
          <a:ln>
            <a:noFill/>
          </a:ln>
        </p:spPr>
        <p:txBody>
          <a:bodyPr lIns="91425" tIns="91425" rIns="91425" bIns="91425" anchor="b" anchorCtr="0">
            <a:noAutofit/>
          </a:bodyPr>
          <a:lstStyle/>
          <a:p>
            <a:pPr>
              <a:buClr>
                <a:schemeClr val="dk1"/>
              </a:buClr>
              <a:buSzPct val="25000"/>
            </a:pPr>
            <a:r>
              <a:rPr lang="en">
                <a:solidFill>
                  <a:schemeClr val="dk1"/>
                </a:solidFill>
                <a:latin typeface="Calibri"/>
                <a:ea typeface="Calibri"/>
                <a:cs typeface="Calibri"/>
                <a:sym typeface="Calibri"/>
              </a:rPr>
              <a:t>Lead Time de uma garrafa</a:t>
            </a:r>
          </a:p>
        </p:txBody>
      </p:sp>
      <p:pic>
        <p:nvPicPr>
          <p:cNvPr id="309" name="Shape 309"/>
          <p:cNvPicPr preferRelativeResize="0"/>
          <p:nvPr/>
        </p:nvPicPr>
        <p:blipFill rotWithShape="1">
          <a:blip r:embed="rId3">
            <a:alphaModFix/>
          </a:blip>
          <a:srcRect/>
          <a:stretch/>
        </p:blipFill>
        <p:spPr>
          <a:xfrm>
            <a:off x="2758925" y="2913367"/>
            <a:ext cx="3008452" cy="2013793"/>
          </a:xfrm>
          <a:prstGeom prst="rect">
            <a:avLst/>
          </a:prstGeom>
          <a:noFill/>
          <a:ln>
            <a:noFill/>
          </a:ln>
        </p:spPr>
      </p:pic>
      <p:sp>
        <p:nvSpPr>
          <p:cNvPr id="310" name="Shape 310"/>
          <p:cNvSpPr txBox="1"/>
          <p:nvPr/>
        </p:nvSpPr>
        <p:spPr>
          <a:xfrm>
            <a:off x="2601486" y="2501887"/>
            <a:ext cx="3657600" cy="411599"/>
          </a:xfrm>
          <a:prstGeom prst="rect">
            <a:avLst/>
          </a:prstGeom>
          <a:noFill/>
          <a:ln>
            <a:noFill/>
          </a:ln>
        </p:spPr>
        <p:txBody>
          <a:bodyPr lIns="91425" tIns="91425" rIns="91425" bIns="91425" anchor="t" anchorCtr="0">
            <a:noAutofit/>
          </a:bodyPr>
          <a:lstStyle/>
          <a:p>
            <a:pPr>
              <a:buClr>
                <a:schemeClr val="lt1"/>
              </a:buClr>
              <a:buSzPct val="25000"/>
            </a:pPr>
            <a:r>
              <a:rPr lang="en" sz="2400" b="1">
                <a:solidFill>
                  <a:schemeClr val="lt1"/>
                </a:solidFill>
                <a:latin typeface="Arial"/>
                <a:ea typeface="Arial"/>
                <a:cs typeface="Arial"/>
                <a:sym typeface="Arial"/>
                <a:rtl val="0"/>
              </a:rPr>
              <a:t>12 Garrafas de Whisky</a:t>
            </a:r>
          </a:p>
        </p:txBody>
      </p:sp>
      <p:grpSp>
        <p:nvGrpSpPr>
          <p:cNvPr id="311" name="Shape 311"/>
          <p:cNvGrpSpPr/>
          <p:nvPr/>
        </p:nvGrpSpPr>
        <p:grpSpPr>
          <a:xfrm>
            <a:off x="6015100" y="2278050"/>
            <a:ext cx="2289300" cy="3079720"/>
            <a:chOff x="6015100" y="1420800"/>
            <a:chExt cx="2289300" cy="3079720"/>
          </a:xfrm>
        </p:grpSpPr>
        <p:pic>
          <p:nvPicPr>
            <p:cNvPr id="312" name="Shape 312"/>
            <p:cNvPicPr preferRelativeResize="0"/>
            <p:nvPr/>
          </p:nvPicPr>
          <p:blipFill>
            <a:blip r:embed="rId4">
              <a:alphaModFix/>
            </a:blip>
            <a:stretch>
              <a:fillRect/>
            </a:stretch>
          </p:blipFill>
          <p:spPr>
            <a:xfrm>
              <a:off x="6925225" y="2051275"/>
              <a:ext cx="1015475" cy="2449245"/>
            </a:xfrm>
            <a:prstGeom prst="rect">
              <a:avLst/>
            </a:prstGeom>
            <a:noFill/>
            <a:ln>
              <a:noFill/>
            </a:ln>
          </p:spPr>
        </p:pic>
        <p:sp>
          <p:nvSpPr>
            <p:cNvPr id="313" name="Shape 313"/>
            <p:cNvSpPr/>
            <p:nvPr/>
          </p:nvSpPr>
          <p:spPr>
            <a:xfrm>
              <a:off x="6015100" y="3045801"/>
              <a:ext cx="890998" cy="313799"/>
            </a:xfrm>
            <a:prstGeom prst="rightArrow">
              <a:avLst>
                <a:gd name="adj1" fmla="val 50000"/>
                <a:gd name="adj2" fmla="val 50000"/>
              </a:avLst>
            </a:prstGeom>
            <a:solidFill>
              <a:srgbClr val="F6B26B"/>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rtl val="0"/>
              </a:endParaRPr>
            </a:p>
          </p:txBody>
        </p:sp>
        <p:sp>
          <p:nvSpPr>
            <p:cNvPr id="314" name="Shape 314"/>
            <p:cNvSpPr/>
            <p:nvPr/>
          </p:nvSpPr>
          <p:spPr>
            <a:xfrm>
              <a:off x="6015100" y="1420800"/>
              <a:ext cx="2289300" cy="501299"/>
            </a:xfrm>
            <a:prstGeom prst="wedgeRoundRectCallout">
              <a:avLst>
                <a:gd name="adj1" fmla="val -1474"/>
                <a:gd name="adj2" fmla="val 103795"/>
                <a:gd name="adj3" fmla="val 0"/>
              </a:avLst>
            </a:prstGeom>
            <a:solidFill>
              <a:srgbClr val="A4C2F4"/>
            </a:solidFill>
            <a:ln w="19050" cap="flat">
              <a:solidFill>
                <a:srgbClr val="0C343D"/>
              </a:solidFill>
              <a:prstDash val="solid"/>
              <a:round/>
              <a:headEnd type="none" w="med" len="med"/>
              <a:tailEnd type="none" w="med" len="med"/>
            </a:ln>
          </p:spPr>
          <p:txBody>
            <a:bodyPr lIns="91425" tIns="45700" rIns="91425" bIns="45700" anchor="ctr" anchorCtr="0">
              <a:noAutofit/>
            </a:bodyPr>
            <a:lstStyle/>
            <a:p>
              <a:pPr algn="just">
                <a:buClr>
                  <a:srgbClr val="3F3151"/>
                </a:buClr>
                <a:buSzPct val="25000"/>
              </a:pPr>
              <a:r>
                <a:rPr lang="en" sz="1200" b="1">
                  <a:solidFill>
                    <a:srgbClr val="3F3151"/>
                  </a:solidFill>
                  <a:latin typeface="Arial"/>
                  <a:ea typeface="Arial"/>
                  <a:cs typeface="Arial"/>
                  <a:sym typeface="Arial"/>
                  <a:rtl val="0"/>
                </a:rPr>
                <a:t>A cada 2 meses eu termino uma garrafa</a:t>
              </a:r>
            </a:p>
          </p:txBody>
        </p:sp>
      </p:grpSp>
      <p:grpSp>
        <p:nvGrpSpPr>
          <p:cNvPr id="315" name="Shape 315"/>
          <p:cNvGrpSpPr/>
          <p:nvPr/>
        </p:nvGrpSpPr>
        <p:grpSpPr>
          <a:xfrm>
            <a:off x="101250" y="2044551"/>
            <a:ext cx="2537698" cy="3458425"/>
            <a:chOff x="101250" y="1187300"/>
            <a:chExt cx="2537698" cy="3458425"/>
          </a:xfrm>
        </p:grpSpPr>
        <p:pic>
          <p:nvPicPr>
            <p:cNvPr id="316" name="Shape 316"/>
            <p:cNvPicPr preferRelativeResize="0"/>
            <p:nvPr/>
          </p:nvPicPr>
          <p:blipFill>
            <a:blip r:embed="rId5">
              <a:alphaModFix/>
            </a:blip>
            <a:stretch>
              <a:fillRect/>
            </a:stretch>
          </p:blipFill>
          <p:spPr>
            <a:xfrm>
              <a:off x="735615" y="1906074"/>
              <a:ext cx="1074600" cy="2739651"/>
            </a:xfrm>
            <a:prstGeom prst="rect">
              <a:avLst/>
            </a:prstGeom>
            <a:noFill/>
            <a:ln>
              <a:noFill/>
            </a:ln>
          </p:spPr>
        </p:pic>
        <p:sp>
          <p:nvSpPr>
            <p:cNvPr id="317" name="Shape 317"/>
            <p:cNvSpPr/>
            <p:nvPr/>
          </p:nvSpPr>
          <p:spPr>
            <a:xfrm>
              <a:off x="1747950" y="3045801"/>
              <a:ext cx="890998" cy="313799"/>
            </a:xfrm>
            <a:prstGeom prst="rightArrow">
              <a:avLst>
                <a:gd name="adj1" fmla="val 50000"/>
                <a:gd name="adj2" fmla="val 50000"/>
              </a:avLst>
            </a:prstGeom>
            <a:solidFill>
              <a:srgbClr val="F6B26B"/>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buClr>
                  <a:srgbClr val="000000"/>
                </a:buClr>
              </a:pPr>
              <a:endParaRPr sz="1400">
                <a:solidFill>
                  <a:srgbClr val="000000"/>
                </a:solidFill>
                <a:latin typeface="Arial"/>
                <a:ea typeface="Arial"/>
                <a:cs typeface="Arial"/>
                <a:sym typeface="Arial"/>
                <a:rtl val="0"/>
              </a:endParaRPr>
            </a:p>
          </p:txBody>
        </p:sp>
        <p:sp>
          <p:nvSpPr>
            <p:cNvPr id="318" name="Shape 318"/>
            <p:cNvSpPr/>
            <p:nvPr/>
          </p:nvSpPr>
          <p:spPr>
            <a:xfrm>
              <a:off x="101250" y="1187300"/>
              <a:ext cx="2365800" cy="629999"/>
            </a:xfrm>
            <a:prstGeom prst="wedgeRoundRectCallout">
              <a:avLst>
                <a:gd name="adj1" fmla="val -10519"/>
                <a:gd name="adj2" fmla="val 90210"/>
                <a:gd name="adj3" fmla="val 0"/>
              </a:avLst>
            </a:prstGeom>
            <a:solidFill>
              <a:srgbClr val="A4C2F4"/>
            </a:solidFill>
            <a:ln w="19050" cap="flat">
              <a:solidFill>
                <a:srgbClr val="0C343D"/>
              </a:solidFill>
              <a:prstDash val="solid"/>
              <a:round/>
              <a:headEnd type="none" w="med" len="med"/>
              <a:tailEnd type="none" w="med" len="med"/>
            </a:ln>
          </p:spPr>
          <p:txBody>
            <a:bodyPr lIns="91425" tIns="91425" rIns="91425" bIns="91425" anchor="ctr" anchorCtr="0">
              <a:noAutofit/>
            </a:bodyPr>
            <a:lstStyle/>
            <a:p>
              <a:pPr>
                <a:buClr>
                  <a:srgbClr val="20124D"/>
                </a:buClr>
                <a:buSzPct val="25000"/>
              </a:pPr>
              <a:r>
                <a:rPr lang="en" sz="1200" b="1">
                  <a:solidFill>
                    <a:srgbClr val="20124D"/>
                  </a:solidFill>
                  <a:latin typeface="Arial"/>
                  <a:ea typeface="Arial"/>
                  <a:cs typeface="Arial"/>
                  <a:sym typeface="Arial"/>
                  <a:rtl val="0"/>
                </a:rPr>
                <a:t>Quanto tempo demoro para tomar </a:t>
              </a:r>
              <a:r>
                <a:rPr lang="en" sz="1200" b="1">
                  <a:solidFill>
                    <a:srgbClr val="20124D"/>
                  </a:solidFill>
                  <a:rtl val="0"/>
                </a:rPr>
                <a:t>uma</a:t>
              </a:r>
              <a:r>
                <a:rPr lang="en" sz="1200" b="1">
                  <a:solidFill>
                    <a:srgbClr val="20124D"/>
                  </a:solidFill>
                  <a:latin typeface="Arial"/>
                  <a:ea typeface="Arial"/>
                  <a:cs typeface="Arial"/>
                  <a:sym typeface="Arial"/>
                  <a:rtl val="0"/>
                </a:rPr>
                <a:t> garrafa inteira?</a:t>
              </a:r>
            </a:p>
          </p:txBody>
        </p:sp>
      </p:grpSp>
      <p:sp>
        <p:nvSpPr>
          <p:cNvPr id="319" name="Shape 319"/>
          <p:cNvSpPr/>
          <p:nvPr/>
        </p:nvSpPr>
        <p:spPr>
          <a:xfrm>
            <a:off x="2967451" y="4981625"/>
            <a:ext cx="2591399" cy="326700"/>
          </a:xfrm>
          <a:prstGeom prst="bracePair">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lgn="ctr"/>
            <a:r>
              <a:rPr lang="en"/>
              <a:t>12 garrafas</a:t>
            </a:r>
          </a:p>
        </p:txBody>
      </p:sp>
    </p:spTree>
    <p:extLst>
      <p:ext uri="{BB962C8B-B14F-4D97-AF65-F5344CB8AC3E}">
        <p14:creationId xmlns:p14="http://schemas.microsoft.com/office/powerpoint/2010/main" val="185840068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1"/>
                                        </p:tgtEl>
                                        <p:attrNameLst>
                                          <p:attrName>style.visibility</p:attrName>
                                        </p:attrNameLst>
                                      </p:cBhvr>
                                      <p:to>
                                        <p:strVal val="visible"/>
                                      </p:to>
                                    </p:set>
                                    <p:animEffect transition="in" filter="fade">
                                      <p:cBhvr>
                                        <p:cTn id="7" dur="1000"/>
                                        <p:tgtEl>
                                          <p:spTgt spid="3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5"/>
                                        </p:tgtEl>
                                        <p:attrNameLst>
                                          <p:attrName>style.visibility</p:attrName>
                                        </p:attrNameLst>
                                      </p:cBhvr>
                                      <p:to>
                                        <p:strVal val="visible"/>
                                      </p:to>
                                    </p:set>
                                    <p:animEffect transition="in" filter="fade">
                                      <p:cBhvr>
                                        <p:cTn id="12" dur="10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500750" y="520997"/>
            <a:ext cx="7828923" cy="1145431"/>
          </a:xfrm>
          <a:prstGeom prst="rect">
            <a:avLst/>
          </a:prstGeom>
          <a:noFill/>
          <a:ln>
            <a:noFill/>
          </a:ln>
        </p:spPr>
        <p:txBody>
          <a:bodyPr lIns="91425" tIns="91425" rIns="91425" bIns="91425" anchor="b" anchorCtr="0">
            <a:noAutofit/>
          </a:bodyPr>
          <a:lstStyle/>
          <a:p>
            <a:pPr>
              <a:buClr>
                <a:schemeClr val="dk1"/>
              </a:buClr>
              <a:buSzPct val="25000"/>
            </a:pPr>
            <a:r>
              <a:rPr lang="en" dirty="0">
                <a:solidFill>
                  <a:schemeClr val="dk1"/>
                </a:solidFill>
                <a:latin typeface="Calibri"/>
                <a:ea typeface="Calibri"/>
                <a:cs typeface="Calibri"/>
                <a:sym typeface="Calibri"/>
              </a:rPr>
              <a:t>Métricas do processo Kanban</a:t>
            </a:r>
          </a:p>
        </p:txBody>
      </p:sp>
      <p:sp>
        <p:nvSpPr>
          <p:cNvPr id="325" name="Shape 325"/>
          <p:cNvSpPr txBox="1">
            <a:spLocks noGrp="1"/>
          </p:cNvSpPr>
          <p:nvPr>
            <p:ph type="body" idx="1"/>
          </p:nvPr>
        </p:nvSpPr>
        <p:spPr>
          <a:xfrm>
            <a:off x="457200" y="2057400"/>
            <a:ext cx="8229600" cy="3630300"/>
          </a:xfrm>
          <a:prstGeom prst="rect">
            <a:avLst/>
          </a:prstGeom>
          <a:noFill/>
          <a:ln>
            <a:noFill/>
          </a:ln>
        </p:spPr>
        <p:txBody>
          <a:bodyPr lIns="91425" tIns="91425" rIns="91425" bIns="91425" anchor="t" anchorCtr="0">
            <a:noAutofit/>
          </a:bodyPr>
          <a:lstStyle/>
          <a:p>
            <a:pPr>
              <a:buClr>
                <a:schemeClr val="dk1"/>
              </a:buClr>
              <a:buNone/>
            </a:pPr>
            <a:endParaRPr>
              <a:solidFill>
                <a:schemeClr val="dk1"/>
              </a:solidFill>
              <a:latin typeface="Calibri"/>
              <a:ea typeface="Calibri"/>
              <a:cs typeface="Calibri"/>
              <a:sym typeface="Calibri"/>
            </a:endParaRPr>
          </a:p>
          <a:p>
            <a:pPr>
              <a:buClr>
                <a:schemeClr val="dk1"/>
              </a:buClr>
              <a:buNone/>
            </a:pPr>
            <a:endParaRPr>
              <a:solidFill>
                <a:schemeClr val="dk1"/>
              </a:solidFill>
              <a:latin typeface="Calibri"/>
              <a:ea typeface="Calibri"/>
              <a:cs typeface="Calibri"/>
              <a:sym typeface="Calibri"/>
            </a:endParaRPr>
          </a:p>
          <a:p>
            <a:pPr>
              <a:buClr>
                <a:schemeClr val="dk1"/>
              </a:buClr>
              <a:buSzPct val="25000"/>
              <a:buNone/>
            </a:pPr>
            <a:r>
              <a:rPr lang="en">
                <a:solidFill>
                  <a:schemeClr val="dk1"/>
                </a:solidFill>
                <a:latin typeface="Calibri"/>
                <a:ea typeface="Calibri"/>
                <a:cs typeface="Calibri"/>
                <a:sym typeface="Calibri"/>
              </a:rPr>
              <a:t>            LeadTime =   WIP</a:t>
            </a:r>
          </a:p>
          <a:p>
            <a:pPr>
              <a:buClr>
                <a:schemeClr val="dk1"/>
              </a:buClr>
              <a:buNone/>
            </a:pPr>
            <a:endParaRPr>
              <a:solidFill>
                <a:schemeClr val="dk1"/>
              </a:solidFill>
              <a:latin typeface="Calibri"/>
              <a:ea typeface="Calibri"/>
              <a:cs typeface="Calibri"/>
              <a:sym typeface="Calibri"/>
            </a:endParaRPr>
          </a:p>
          <a:p>
            <a:pPr>
              <a:buClr>
                <a:schemeClr val="dk1"/>
              </a:buClr>
              <a:buNone/>
            </a:pPr>
            <a:endParaRPr>
              <a:solidFill>
                <a:schemeClr val="dk1"/>
              </a:solidFill>
              <a:latin typeface="Calibri"/>
              <a:ea typeface="Calibri"/>
              <a:cs typeface="Calibri"/>
              <a:sym typeface="Calibri"/>
            </a:endParaRPr>
          </a:p>
          <a:p>
            <a:pPr>
              <a:buClr>
                <a:schemeClr val="dk1"/>
              </a:buClr>
              <a:buSzPct val="25000"/>
              <a:buNone/>
            </a:pPr>
            <a:r>
              <a:rPr lang="en">
                <a:solidFill>
                  <a:schemeClr val="dk1"/>
                </a:solidFill>
                <a:latin typeface="Calibri"/>
                <a:ea typeface="Calibri"/>
                <a:cs typeface="Calibri"/>
                <a:sym typeface="Calibri"/>
              </a:rPr>
              <a:t>                                     CycleTime =     1</a:t>
            </a:r>
          </a:p>
        </p:txBody>
      </p:sp>
      <p:sp>
        <p:nvSpPr>
          <p:cNvPr id="326" name="Shape 326"/>
          <p:cNvSpPr txBox="1"/>
          <p:nvPr/>
        </p:nvSpPr>
        <p:spPr>
          <a:xfrm>
            <a:off x="3347864" y="3642009"/>
            <a:ext cx="1852500" cy="452100"/>
          </a:xfrm>
          <a:prstGeom prst="rect">
            <a:avLst/>
          </a:prstGeom>
          <a:noFill/>
          <a:ln>
            <a:noFill/>
          </a:ln>
        </p:spPr>
        <p:txBody>
          <a:bodyPr lIns="91425" tIns="91425" rIns="91425" bIns="91425" anchor="t" anchorCtr="0">
            <a:noAutofit/>
          </a:bodyPr>
          <a:lstStyle/>
          <a:p>
            <a:pPr>
              <a:buClr>
                <a:schemeClr val="dk1"/>
              </a:buClr>
              <a:buSzPct val="25000"/>
            </a:pPr>
            <a:r>
              <a:rPr lang="en" sz="2400">
                <a:solidFill>
                  <a:schemeClr val="dk1"/>
                </a:solidFill>
                <a:latin typeface="Arial"/>
                <a:ea typeface="Arial"/>
                <a:cs typeface="Arial"/>
                <a:sym typeface="Arial"/>
                <a:rtl val="0"/>
              </a:rPr>
              <a:t>Throughput</a:t>
            </a:r>
          </a:p>
        </p:txBody>
      </p:sp>
      <p:cxnSp>
        <p:nvCxnSpPr>
          <p:cNvPr id="327" name="Shape 327"/>
          <p:cNvCxnSpPr/>
          <p:nvPr/>
        </p:nvCxnSpPr>
        <p:spPr>
          <a:xfrm>
            <a:off x="3563888" y="3609800"/>
            <a:ext cx="1179899" cy="0"/>
          </a:xfrm>
          <a:prstGeom prst="straightConnector1">
            <a:avLst/>
          </a:prstGeom>
          <a:noFill/>
          <a:ln w="19050" cap="flat">
            <a:solidFill>
              <a:srgbClr val="002060"/>
            </a:solidFill>
            <a:prstDash val="solid"/>
            <a:round/>
            <a:headEnd type="none" w="med" len="med"/>
            <a:tailEnd type="none" w="med" len="med"/>
          </a:ln>
        </p:spPr>
      </p:cxnSp>
      <p:grpSp>
        <p:nvGrpSpPr>
          <p:cNvPr id="328" name="Shape 328"/>
          <p:cNvGrpSpPr/>
          <p:nvPr/>
        </p:nvGrpSpPr>
        <p:grpSpPr>
          <a:xfrm>
            <a:off x="5726733" y="5045167"/>
            <a:ext cx="2615591" cy="511842"/>
            <a:chOff x="6183932" y="4187917"/>
            <a:chExt cx="2615591" cy="511842"/>
          </a:xfrm>
        </p:grpSpPr>
        <p:cxnSp>
          <p:nvCxnSpPr>
            <p:cNvPr id="329" name="Shape 329"/>
            <p:cNvCxnSpPr/>
            <p:nvPr/>
          </p:nvCxnSpPr>
          <p:spPr>
            <a:xfrm rot="10800000" flipH="1">
              <a:off x="7649925" y="4187917"/>
              <a:ext cx="1149598" cy="12900"/>
            </a:xfrm>
            <a:prstGeom prst="straightConnector1">
              <a:avLst/>
            </a:prstGeom>
            <a:noFill/>
            <a:ln w="19050" cap="flat">
              <a:solidFill>
                <a:schemeClr val="lt1"/>
              </a:solidFill>
              <a:prstDash val="solid"/>
              <a:round/>
              <a:headEnd type="none" w="med" len="med"/>
              <a:tailEnd type="none" w="med" len="med"/>
            </a:ln>
          </p:spPr>
        </p:cxnSp>
        <p:sp>
          <p:nvSpPr>
            <p:cNvPr id="330" name="Shape 330"/>
            <p:cNvSpPr txBox="1"/>
            <p:nvPr/>
          </p:nvSpPr>
          <p:spPr>
            <a:xfrm>
              <a:off x="6183932" y="4247660"/>
              <a:ext cx="1852500" cy="452100"/>
            </a:xfrm>
            <a:prstGeom prst="rect">
              <a:avLst/>
            </a:prstGeom>
            <a:noFill/>
            <a:ln>
              <a:noFill/>
            </a:ln>
          </p:spPr>
          <p:txBody>
            <a:bodyPr lIns="91425" tIns="91425" rIns="91425" bIns="91425" anchor="t" anchorCtr="0">
              <a:noAutofit/>
            </a:bodyPr>
            <a:lstStyle/>
            <a:p>
              <a:pPr>
                <a:buClr>
                  <a:schemeClr val="dk1"/>
                </a:buClr>
                <a:buSzPct val="25000"/>
              </a:pPr>
              <a:r>
                <a:rPr lang="en" sz="2400">
                  <a:solidFill>
                    <a:schemeClr val="dk1"/>
                  </a:solidFill>
                  <a:latin typeface="Arial"/>
                  <a:ea typeface="Arial"/>
                  <a:cs typeface="Arial"/>
                  <a:sym typeface="Arial"/>
                  <a:rtl val="0"/>
                </a:rPr>
                <a:t>Throughput</a:t>
              </a:r>
            </a:p>
          </p:txBody>
        </p:sp>
      </p:grpSp>
      <p:sp>
        <p:nvSpPr>
          <p:cNvPr id="331" name="Shape 331"/>
          <p:cNvSpPr/>
          <p:nvPr/>
        </p:nvSpPr>
        <p:spPr>
          <a:xfrm>
            <a:off x="4860033" y="2420887"/>
            <a:ext cx="1623599" cy="499200"/>
          </a:xfrm>
          <a:prstGeom prst="wedgeRoundRectCallout">
            <a:avLst>
              <a:gd name="adj1" fmla="val -61365"/>
              <a:gd name="adj2" fmla="val 111849"/>
              <a:gd name="adj3" fmla="val 0"/>
            </a:avLst>
          </a:prstGeom>
          <a:solidFill>
            <a:srgbClr val="A4C2F4"/>
          </a:solidFill>
          <a:ln w="19050" cap="flat">
            <a:solidFill>
              <a:srgbClr val="1C4587"/>
            </a:solidFill>
            <a:prstDash val="solid"/>
            <a:round/>
            <a:headEnd type="none" w="med" len="med"/>
            <a:tailEnd type="none" w="med" len="med"/>
          </a:ln>
        </p:spPr>
        <p:txBody>
          <a:bodyPr lIns="91425" tIns="91425" rIns="91425" bIns="91425" anchor="ctr" anchorCtr="0">
            <a:noAutofit/>
          </a:bodyPr>
          <a:lstStyle/>
          <a:p>
            <a:pPr algn="ctr">
              <a:buClr>
                <a:srgbClr val="20124D"/>
              </a:buClr>
              <a:buSzPct val="25000"/>
            </a:pPr>
            <a:r>
              <a:rPr lang="en" sz="1400" b="1">
                <a:solidFill>
                  <a:srgbClr val="20124D"/>
                </a:solidFill>
                <a:latin typeface="Arial"/>
                <a:ea typeface="Arial"/>
                <a:cs typeface="Arial"/>
                <a:sym typeface="Arial"/>
                <a:rtl val="0"/>
              </a:rPr>
              <a:t>Reduzir tarefas </a:t>
            </a:r>
          </a:p>
          <a:p>
            <a:pPr algn="ctr">
              <a:buClr>
                <a:srgbClr val="20124D"/>
              </a:buClr>
              <a:buSzPct val="25000"/>
            </a:pPr>
            <a:r>
              <a:rPr lang="en" sz="1400" b="1">
                <a:solidFill>
                  <a:srgbClr val="20124D"/>
                </a:solidFill>
                <a:latin typeface="Arial"/>
                <a:ea typeface="Arial"/>
                <a:cs typeface="Arial"/>
                <a:sym typeface="Arial"/>
                <a:rtl val="0"/>
              </a:rPr>
              <a:t>em andamento</a:t>
            </a:r>
          </a:p>
        </p:txBody>
      </p:sp>
      <p:sp>
        <p:nvSpPr>
          <p:cNvPr id="332" name="Shape 332"/>
          <p:cNvSpPr/>
          <p:nvPr/>
        </p:nvSpPr>
        <p:spPr>
          <a:xfrm flipH="1">
            <a:off x="611559" y="4365104"/>
            <a:ext cx="2539200" cy="1085099"/>
          </a:xfrm>
          <a:prstGeom prst="wedgeRoundRectCallout">
            <a:avLst>
              <a:gd name="adj1" fmla="val -58839"/>
              <a:gd name="adj2" fmla="val -74680"/>
              <a:gd name="adj3" fmla="val 0"/>
            </a:avLst>
          </a:prstGeom>
          <a:solidFill>
            <a:srgbClr val="A4C2F4"/>
          </a:solidFill>
          <a:ln w="19050" cap="flat">
            <a:solidFill>
              <a:srgbClr val="1C4587"/>
            </a:solidFill>
            <a:prstDash val="solid"/>
            <a:round/>
            <a:headEnd type="none" w="med" len="med"/>
            <a:tailEnd type="none" w="med" len="med"/>
          </a:ln>
        </p:spPr>
        <p:txBody>
          <a:bodyPr lIns="91425" tIns="91425" rIns="91425" bIns="91425" anchor="ctr" anchorCtr="0">
            <a:noAutofit/>
          </a:bodyPr>
          <a:lstStyle/>
          <a:p>
            <a:pPr>
              <a:buClr>
                <a:schemeClr val="dk1"/>
              </a:buClr>
              <a:buSzPct val="25000"/>
            </a:pPr>
            <a:r>
              <a:rPr lang="en" sz="1400" b="1">
                <a:solidFill>
                  <a:srgbClr val="20124D"/>
                </a:solidFill>
                <a:latin typeface="Arial"/>
                <a:ea typeface="Arial"/>
                <a:cs typeface="Arial"/>
                <a:sym typeface="Arial"/>
                <a:rtl val="0"/>
              </a:rPr>
              <a:t>Melhoria dos processos</a:t>
            </a:r>
          </a:p>
          <a:p>
            <a:pPr>
              <a:buClr>
                <a:schemeClr val="dk1"/>
              </a:buClr>
              <a:buSzPct val="25000"/>
            </a:pPr>
            <a:r>
              <a:rPr lang="en" sz="1400" b="1">
                <a:solidFill>
                  <a:srgbClr val="20124D"/>
                </a:solidFill>
                <a:latin typeface="Arial"/>
                <a:ea typeface="Arial"/>
                <a:cs typeface="Arial"/>
                <a:sym typeface="Arial"/>
                <a:rtl val="0"/>
              </a:rPr>
              <a:t>Eliminando desperdícios</a:t>
            </a:r>
          </a:p>
          <a:p>
            <a:pPr>
              <a:buClr>
                <a:schemeClr val="dk1"/>
              </a:buClr>
              <a:buSzPct val="25000"/>
            </a:pPr>
            <a:r>
              <a:rPr lang="en" sz="1400" b="1">
                <a:solidFill>
                  <a:srgbClr val="20124D"/>
                </a:solidFill>
                <a:latin typeface="Arial"/>
                <a:ea typeface="Arial"/>
                <a:cs typeface="Arial"/>
                <a:sym typeface="Arial"/>
                <a:rtl val="0"/>
              </a:rPr>
              <a:t>Eliminando gargalos</a:t>
            </a:r>
          </a:p>
          <a:p>
            <a:pPr>
              <a:buClr>
                <a:schemeClr val="dk1"/>
              </a:buClr>
              <a:buSzPct val="25000"/>
            </a:pPr>
            <a:r>
              <a:rPr lang="en" sz="1400" b="1">
                <a:solidFill>
                  <a:srgbClr val="20124D"/>
                </a:solidFill>
                <a:latin typeface="Arial"/>
                <a:ea typeface="Arial"/>
                <a:cs typeface="Arial"/>
                <a:sym typeface="Arial"/>
                <a:rtl val="0"/>
              </a:rPr>
              <a:t>Contratações</a:t>
            </a:r>
          </a:p>
        </p:txBody>
      </p:sp>
      <p:cxnSp>
        <p:nvCxnSpPr>
          <p:cNvPr id="333" name="Shape 333"/>
          <p:cNvCxnSpPr/>
          <p:nvPr/>
        </p:nvCxnSpPr>
        <p:spPr>
          <a:xfrm>
            <a:off x="5963299" y="5104910"/>
            <a:ext cx="1179899" cy="0"/>
          </a:xfrm>
          <a:prstGeom prst="straightConnector1">
            <a:avLst/>
          </a:prstGeom>
          <a:noFill/>
          <a:ln w="19050" cap="flat">
            <a:solidFill>
              <a:srgbClr val="002060"/>
            </a:solidFill>
            <a:prstDash val="solid"/>
            <a:round/>
            <a:headEnd type="none" w="med" len="med"/>
            <a:tailEnd type="none" w="med" len="med"/>
          </a:ln>
        </p:spPr>
      </p:cxnSp>
    </p:spTree>
    <p:extLst>
      <p:ext uri="{BB962C8B-B14F-4D97-AF65-F5344CB8AC3E}">
        <p14:creationId xmlns:p14="http://schemas.microsoft.com/office/powerpoint/2010/main" val="3476821492"/>
      </p:ext>
    </p:extLst>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513401" y="1052736"/>
            <a:ext cx="7828923" cy="1145431"/>
          </a:xfrm>
          <a:prstGeom prst="rect">
            <a:avLst/>
          </a:prstGeom>
          <a:noFill/>
          <a:ln>
            <a:noFill/>
          </a:ln>
        </p:spPr>
        <p:txBody>
          <a:bodyPr lIns="91425" tIns="91425" rIns="91425" bIns="91425" anchor="b" anchorCtr="0">
            <a:noAutofit/>
          </a:bodyPr>
          <a:lstStyle/>
          <a:p>
            <a:pPr>
              <a:buClr>
                <a:schemeClr val="dk1"/>
              </a:buClr>
              <a:buSzPct val="25000"/>
            </a:pPr>
            <a:r>
              <a:rPr lang="en">
                <a:solidFill>
                  <a:schemeClr val="dk1"/>
                </a:solidFill>
                <a:latin typeface="Calibri"/>
                <a:ea typeface="Calibri"/>
                <a:cs typeface="Calibri"/>
                <a:sym typeface="Calibri"/>
              </a:rPr>
              <a:t>Métricas do processo Kanban</a:t>
            </a:r>
          </a:p>
        </p:txBody>
      </p:sp>
      <p:cxnSp>
        <p:nvCxnSpPr>
          <p:cNvPr id="329" name="Shape 329"/>
          <p:cNvCxnSpPr/>
          <p:nvPr/>
        </p:nvCxnSpPr>
        <p:spPr>
          <a:xfrm rot="10800000" flipH="1">
            <a:off x="7192725" y="5045167"/>
            <a:ext cx="1149598" cy="12900"/>
          </a:xfrm>
          <a:prstGeom prst="straightConnector1">
            <a:avLst/>
          </a:prstGeom>
          <a:noFill/>
          <a:ln w="19050" cap="flat">
            <a:solidFill>
              <a:schemeClr val="lt1"/>
            </a:solidFill>
            <a:prstDash val="solid"/>
            <a:round/>
            <a:headEnd type="none" w="med" len="med"/>
            <a:tailEnd type="none" w="med" len="med"/>
          </a:ln>
        </p:spPr>
      </p:cxnSp>
      <p:sp>
        <p:nvSpPr>
          <p:cNvPr id="3" name="TextBox 2"/>
          <p:cNvSpPr txBox="1"/>
          <p:nvPr/>
        </p:nvSpPr>
        <p:spPr>
          <a:xfrm>
            <a:off x="1259632" y="3068961"/>
            <a:ext cx="6912768" cy="584775"/>
          </a:xfrm>
          <a:prstGeom prst="rect">
            <a:avLst/>
          </a:prstGeom>
          <a:noFill/>
        </p:spPr>
        <p:txBody>
          <a:bodyPr wrap="square" rtlCol="0">
            <a:spAutoFit/>
          </a:bodyPr>
          <a:lstStyle/>
          <a:p>
            <a:r>
              <a:rPr lang="pt-BR" sz="3200" dirty="0"/>
              <a:t>Épico = </a:t>
            </a:r>
            <a:r>
              <a:rPr lang="pt-BR" sz="3200" dirty="0" err="1"/>
              <a:t>LeadTime</a:t>
            </a:r>
            <a:r>
              <a:rPr lang="pt-BR" sz="3200" dirty="0"/>
              <a:t> + (n-1).</a:t>
            </a:r>
            <a:r>
              <a:rPr lang="pt-BR" sz="3200" dirty="0" err="1"/>
              <a:t>CycleTime</a:t>
            </a:r>
            <a:endParaRPr lang="pt-BR" dirty="0"/>
          </a:p>
        </p:txBody>
      </p:sp>
      <p:sp>
        <p:nvSpPr>
          <p:cNvPr id="4" name="TextBox 3"/>
          <p:cNvSpPr txBox="1"/>
          <p:nvPr/>
        </p:nvSpPr>
        <p:spPr>
          <a:xfrm>
            <a:off x="1331641" y="4221089"/>
            <a:ext cx="3237553" cy="646331"/>
          </a:xfrm>
          <a:prstGeom prst="rect">
            <a:avLst/>
          </a:prstGeom>
          <a:noFill/>
        </p:spPr>
        <p:txBody>
          <a:bodyPr wrap="none" rtlCol="0">
            <a:spAutoFit/>
          </a:bodyPr>
          <a:lstStyle/>
          <a:p>
            <a:r>
              <a:rPr lang="pt-BR" dirty="0"/>
              <a:t>Onde:</a:t>
            </a:r>
          </a:p>
          <a:p>
            <a:r>
              <a:rPr lang="pt-BR" sz="1600" b="1" dirty="0"/>
              <a:t>n</a:t>
            </a:r>
            <a:r>
              <a:rPr lang="pt-BR" sz="1600" dirty="0"/>
              <a:t> </a:t>
            </a:r>
            <a:r>
              <a:rPr lang="pt-BR" dirty="0"/>
              <a:t>=</a:t>
            </a:r>
            <a:r>
              <a:rPr lang="pt-BR" sz="1600" dirty="0"/>
              <a:t> </a:t>
            </a:r>
            <a:r>
              <a:rPr lang="pt-BR" dirty="0"/>
              <a:t>número de histórias do épico</a:t>
            </a:r>
            <a:endParaRPr lang="pt-BR" dirty="0"/>
          </a:p>
        </p:txBody>
      </p:sp>
    </p:spTree>
    <p:extLst>
      <p:ext uri="{BB962C8B-B14F-4D97-AF65-F5344CB8AC3E}">
        <p14:creationId xmlns:p14="http://schemas.microsoft.com/office/powerpoint/2010/main" val="139086703"/>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pt-BR" sz="2400" b="1" dirty="0">
                <a:solidFill>
                  <a:schemeClr val="tx1">
                    <a:lumMod val="65000"/>
                    <a:lumOff val="35000"/>
                  </a:schemeClr>
                </a:solidFill>
              </a:rPr>
              <a:t>Estrutura de empresa:</a:t>
            </a:r>
          </a:p>
          <a:p>
            <a:pPr marL="457200"/>
            <a:r>
              <a:rPr lang="pt-BR" sz="2000" dirty="0" smtClean="0">
                <a:solidFill>
                  <a:schemeClr val="tx1">
                    <a:lumMod val="65000"/>
                    <a:lumOff val="35000"/>
                  </a:schemeClr>
                </a:solidFill>
              </a:rPr>
              <a:t>Departamentalização</a:t>
            </a:r>
          </a:p>
          <a:p>
            <a:pPr marL="457200"/>
            <a:r>
              <a:rPr lang="pt-BR" sz="2000" dirty="0" smtClean="0">
                <a:solidFill>
                  <a:schemeClr val="tx1">
                    <a:lumMod val="65000"/>
                    <a:lumOff val="35000"/>
                  </a:schemeClr>
                </a:solidFill>
              </a:rPr>
              <a:t>Especialização</a:t>
            </a:r>
          </a:p>
          <a:p>
            <a:pPr marL="457200"/>
            <a:r>
              <a:rPr lang="pt-BR" sz="2000" dirty="0" smtClean="0">
                <a:solidFill>
                  <a:schemeClr val="tx1">
                    <a:lumMod val="65000"/>
                    <a:lumOff val="35000"/>
                  </a:schemeClr>
                </a:solidFill>
              </a:rPr>
              <a:t>Foco na eficiência da produção</a:t>
            </a:r>
          </a:p>
          <a:p>
            <a:pPr marL="457200"/>
            <a:r>
              <a:rPr lang="pt-BR" sz="2000" dirty="0" smtClean="0">
                <a:solidFill>
                  <a:schemeClr val="tx1">
                    <a:lumMod val="65000"/>
                    <a:lumOff val="35000"/>
                  </a:schemeClr>
                </a:solidFill>
              </a:rPr>
              <a:t>Padronização</a:t>
            </a:r>
          </a:p>
          <a:p>
            <a:pPr marL="457200"/>
            <a:r>
              <a:rPr lang="pt-BR" sz="2000" dirty="0" smtClean="0">
                <a:solidFill>
                  <a:schemeClr val="tx1">
                    <a:lumMod val="65000"/>
                    <a:lumOff val="35000"/>
                  </a:schemeClr>
                </a:solidFill>
              </a:rPr>
              <a:t>Hierarquia</a:t>
            </a:r>
          </a:p>
          <a:p>
            <a:endParaRPr lang="pt-BR" b="1" dirty="0" smtClean="0">
              <a:solidFill>
                <a:schemeClr val="tx1">
                  <a:lumMod val="65000"/>
                  <a:lumOff val="35000"/>
                </a:schemeClr>
              </a:solidFill>
            </a:endParaRPr>
          </a:p>
          <a:p>
            <a:endParaRPr lang="pt-BR" b="1" dirty="0">
              <a:solidFill>
                <a:schemeClr val="tx1">
                  <a:lumMod val="65000"/>
                  <a:lumOff val="35000"/>
                </a:schemeClr>
              </a:solidFill>
            </a:endParaRPr>
          </a:p>
        </p:txBody>
      </p:sp>
      <p:sp>
        <p:nvSpPr>
          <p:cNvPr id="3" name="Text Placeholder 2"/>
          <p:cNvSpPr>
            <a:spLocks noGrp="1"/>
          </p:cNvSpPr>
          <p:nvPr>
            <p:ph type="body" sz="quarter" idx="12"/>
          </p:nvPr>
        </p:nvSpPr>
        <p:spPr/>
        <p:txBody>
          <a:bodyPr/>
          <a:lstStyle/>
          <a:p>
            <a:r>
              <a:rPr lang="pt-BR" dirty="0" smtClean="0"/>
              <a:t>Metodologia de Taylor</a:t>
            </a:r>
            <a:endParaRPr lang="pt-BR" dirty="0"/>
          </a:p>
        </p:txBody>
      </p:sp>
      <p:sp>
        <p:nvSpPr>
          <p:cNvPr id="4" name="Slide Number Placeholder 3"/>
          <p:cNvSpPr>
            <a:spLocks noGrp="1"/>
          </p:cNvSpPr>
          <p:nvPr>
            <p:ph type="sldNum" sz="quarter" idx="4"/>
          </p:nvPr>
        </p:nvSpPr>
        <p:spPr/>
        <p:txBody>
          <a:bodyPr/>
          <a:lstStyle/>
          <a:p>
            <a:fld id="{8ED82F00-FAFA-4713-A747-78477EF39A27}" type="slidenum">
              <a:rPr lang="pt-BR" smtClean="0"/>
              <a:pPr/>
              <a:t>5</a:t>
            </a:fld>
            <a:endParaRPr lang="pt-BR"/>
          </a:p>
        </p:txBody>
      </p:sp>
      <p:pic>
        <p:nvPicPr>
          <p:cNvPr id="5" name="Shape 101"/>
          <p:cNvPicPr preferRelativeResize="0"/>
          <p:nvPr/>
        </p:nvPicPr>
        <p:blipFill>
          <a:blip r:embed="rId2">
            <a:alphaModFix/>
          </a:blip>
          <a:stretch>
            <a:fillRect/>
          </a:stretch>
        </p:blipFill>
        <p:spPr>
          <a:xfrm>
            <a:off x="5999162" y="682127"/>
            <a:ext cx="2095500" cy="3162300"/>
          </a:xfrm>
          <a:prstGeom prst="rect">
            <a:avLst/>
          </a:prstGeom>
          <a:noFill/>
          <a:ln>
            <a:noFill/>
          </a:ln>
        </p:spPr>
      </p:pic>
      <p:sp>
        <p:nvSpPr>
          <p:cNvPr id="6" name="Shape 102"/>
          <p:cNvSpPr txBox="1"/>
          <p:nvPr/>
        </p:nvSpPr>
        <p:spPr>
          <a:xfrm>
            <a:off x="5922962" y="3844428"/>
            <a:ext cx="1982100" cy="279899"/>
          </a:xfrm>
          <a:prstGeom prst="rect">
            <a:avLst/>
          </a:prstGeom>
          <a:noFill/>
          <a:ln>
            <a:noFill/>
          </a:ln>
        </p:spPr>
        <p:txBody>
          <a:bodyPr lIns="91425" tIns="91425" rIns="91425" bIns="91425" anchor="t" anchorCtr="0">
            <a:noAutofit/>
          </a:bodyPr>
          <a:lstStyle/>
          <a:p>
            <a:r>
              <a:rPr lang="en" sz="900" b="1">
                <a:solidFill>
                  <a:srgbClr val="252525"/>
                </a:solidFill>
              </a:rPr>
              <a:t>Frederick Taylor 1856-1915</a:t>
            </a:r>
          </a:p>
        </p:txBody>
      </p:sp>
    </p:spTree>
    <p:extLst>
      <p:ext uri="{BB962C8B-B14F-4D97-AF65-F5344CB8AC3E}">
        <p14:creationId xmlns:p14="http://schemas.microsoft.com/office/powerpoint/2010/main" val="22570627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xfrm>
            <a:off x="457201" y="1063225"/>
            <a:ext cx="8143499" cy="857400"/>
          </a:xfrm>
          <a:prstGeom prst="rect">
            <a:avLst/>
          </a:prstGeom>
          <a:noFill/>
          <a:ln>
            <a:noFill/>
          </a:ln>
        </p:spPr>
        <p:txBody>
          <a:bodyPr lIns="91425" tIns="91425" rIns="91425" bIns="91425" anchor="b" anchorCtr="0">
            <a:noAutofit/>
          </a:bodyPr>
          <a:lstStyle/>
          <a:p>
            <a:pPr>
              <a:buClr>
                <a:schemeClr val="dk1"/>
              </a:buClr>
              <a:buSzPct val="25000"/>
            </a:pPr>
            <a:r>
              <a:rPr lang="en">
                <a:solidFill>
                  <a:schemeClr val="dk1"/>
                </a:solidFill>
                <a:latin typeface="Calibri"/>
                <a:ea typeface="Calibri"/>
                <a:cs typeface="Calibri"/>
                <a:sym typeface="Calibri"/>
              </a:rPr>
              <a:t>Dinâmica</a:t>
            </a:r>
          </a:p>
        </p:txBody>
      </p:sp>
      <p:sp>
        <p:nvSpPr>
          <p:cNvPr id="339" name="Shape 339"/>
          <p:cNvSpPr txBox="1">
            <a:spLocks noGrp="1"/>
          </p:cNvSpPr>
          <p:nvPr>
            <p:ph type="body" idx="1"/>
          </p:nvPr>
        </p:nvSpPr>
        <p:spPr>
          <a:xfrm>
            <a:off x="457200" y="2057400"/>
            <a:ext cx="8229600" cy="3630300"/>
          </a:xfrm>
          <a:prstGeom prst="rect">
            <a:avLst/>
          </a:prstGeom>
          <a:noFill/>
          <a:ln>
            <a:noFill/>
          </a:ln>
        </p:spPr>
        <p:txBody>
          <a:bodyPr lIns="91425" tIns="91425" rIns="91425" bIns="91425" anchor="t" anchorCtr="0">
            <a:noAutofit/>
          </a:bodyPr>
          <a:lstStyle/>
          <a:p>
            <a:pPr>
              <a:buClr>
                <a:schemeClr val="dk1"/>
              </a:buClr>
              <a:buNone/>
            </a:pPr>
            <a:endParaRPr>
              <a:solidFill>
                <a:schemeClr val="dk1"/>
              </a:solidFill>
              <a:latin typeface="Calibri"/>
              <a:ea typeface="Calibri"/>
              <a:cs typeface="Calibri"/>
              <a:sym typeface="Calibri"/>
            </a:endParaRPr>
          </a:p>
          <a:p>
            <a:pPr>
              <a:buClr>
                <a:schemeClr val="dk1"/>
              </a:buClr>
              <a:buNone/>
            </a:pPr>
            <a:endParaRPr>
              <a:solidFill>
                <a:schemeClr val="dk1"/>
              </a:solidFill>
              <a:latin typeface="Calibri"/>
              <a:ea typeface="Calibri"/>
              <a:cs typeface="Calibri"/>
              <a:sym typeface="Calibri"/>
            </a:endParaRPr>
          </a:p>
          <a:p>
            <a:pPr>
              <a:buClr>
                <a:schemeClr val="dk1"/>
              </a:buClr>
              <a:buSzPct val="25000"/>
              <a:buNone/>
            </a:pPr>
            <a:r>
              <a:rPr lang="en">
                <a:solidFill>
                  <a:schemeClr val="dk1"/>
                </a:solidFill>
                <a:latin typeface="Calibri"/>
                <a:ea typeface="Calibri"/>
                <a:cs typeface="Calibri"/>
                <a:sym typeface="Calibri"/>
              </a:rPr>
              <a:t>Small batch e Fluxo contínuo</a:t>
            </a:r>
          </a:p>
          <a:p>
            <a:pPr>
              <a:buClr>
                <a:schemeClr val="dk1"/>
              </a:buClr>
              <a:buNone/>
            </a:pPr>
            <a:endParaRPr>
              <a:solidFill>
                <a:schemeClr val="dk1"/>
              </a:solidFill>
              <a:latin typeface="Calibri"/>
              <a:ea typeface="Calibri"/>
              <a:cs typeface="Calibri"/>
              <a:sym typeface="Calibri"/>
            </a:endParaRPr>
          </a:p>
          <a:p>
            <a:pPr>
              <a:buClr>
                <a:schemeClr val="dk1"/>
              </a:buClr>
              <a:buSzPct val="25000"/>
              <a:buNone/>
            </a:pPr>
            <a:r>
              <a:rPr lang="en">
                <a:solidFill>
                  <a:schemeClr val="dk1"/>
                </a:solidFill>
                <a:latin typeface="Calibri"/>
                <a:ea typeface="Calibri"/>
                <a:cs typeface="Calibri"/>
                <a:sym typeface="Calibri"/>
              </a:rPr>
              <a:t>                       </a:t>
            </a:r>
          </a:p>
          <a:p>
            <a:pPr>
              <a:buClr>
                <a:schemeClr val="dk1"/>
              </a:buClr>
              <a:buNone/>
            </a:pP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4741927"/>
      </p:ext>
    </p:extLst>
  </p:cSld>
  <p:clrMapOvr>
    <a:masterClrMapping/>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p:nvPr/>
        </p:nvSpPr>
        <p:spPr>
          <a:xfrm>
            <a:off x="0" y="857251"/>
            <a:ext cx="9144000" cy="5143499"/>
          </a:xfrm>
          <a:prstGeom prst="rect">
            <a:avLst/>
          </a:prstGeom>
          <a:blipFill rotWithShape="1">
            <a:blip r:embed="rId3">
              <a:alphaModFix/>
            </a:blip>
            <a:stretch>
              <a:fillRect/>
            </a:stretch>
          </a:blipFill>
          <a:ln>
            <a:noFill/>
          </a:ln>
        </p:spPr>
        <p:txBody>
          <a:bodyPr lIns="91425" tIns="91425" rIns="91425" bIns="91425" anchor="ctr" anchorCtr="0">
            <a:noAutofit/>
          </a:bodyPr>
          <a:lstStyle/>
          <a:p>
            <a:endParaRPr/>
          </a:p>
        </p:txBody>
      </p:sp>
    </p:spTree>
    <p:extLst>
      <p:ext uri="{BB962C8B-B14F-4D97-AF65-F5344CB8AC3E}">
        <p14:creationId xmlns:p14="http://schemas.microsoft.com/office/powerpoint/2010/main" val="391640313"/>
      </p:ext>
    </p:extLst>
  </p:cSld>
  <p:clrMapOvr>
    <a:masterClrMapping/>
  </p:clrMapOvr>
  <p:transition spd="slow">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txBox="1">
            <a:spLocks noGrp="1"/>
          </p:cNvSpPr>
          <p:nvPr>
            <p:ph type="title"/>
          </p:nvPr>
        </p:nvSpPr>
        <p:spPr>
          <a:xfrm>
            <a:off x="457201" y="1063225"/>
            <a:ext cx="8143499" cy="857400"/>
          </a:xfrm>
          <a:prstGeom prst="rect">
            <a:avLst/>
          </a:prstGeom>
          <a:noFill/>
          <a:ln>
            <a:noFill/>
          </a:ln>
        </p:spPr>
        <p:txBody>
          <a:bodyPr lIns="91425" tIns="91425" rIns="91425" bIns="91425" anchor="b" anchorCtr="0">
            <a:noAutofit/>
          </a:bodyPr>
          <a:lstStyle/>
          <a:p>
            <a:pPr>
              <a:buClr>
                <a:schemeClr val="dk1"/>
              </a:buClr>
              <a:buSzPct val="25000"/>
            </a:pPr>
            <a:r>
              <a:rPr lang="en">
                <a:solidFill>
                  <a:schemeClr val="dk1"/>
                </a:solidFill>
                <a:latin typeface="Calibri"/>
                <a:ea typeface="Calibri"/>
                <a:cs typeface="Calibri"/>
                <a:sym typeface="Calibri"/>
              </a:rPr>
              <a:t>Bibliografia</a:t>
            </a:r>
          </a:p>
        </p:txBody>
      </p:sp>
      <p:pic>
        <p:nvPicPr>
          <p:cNvPr id="355" name="Shape 355"/>
          <p:cNvPicPr preferRelativeResize="0"/>
          <p:nvPr/>
        </p:nvPicPr>
        <p:blipFill>
          <a:blip r:embed="rId3">
            <a:alphaModFix/>
          </a:blip>
          <a:stretch>
            <a:fillRect/>
          </a:stretch>
        </p:blipFill>
        <p:spPr>
          <a:xfrm>
            <a:off x="541356" y="2510964"/>
            <a:ext cx="2127393" cy="2627343"/>
          </a:xfrm>
          <a:prstGeom prst="rect">
            <a:avLst/>
          </a:prstGeom>
          <a:noFill/>
          <a:ln w="9525" cap="flat">
            <a:solidFill>
              <a:srgbClr val="000000"/>
            </a:solidFill>
            <a:prstDash val="solid"/>
            <a:round/>
            <a:headEnd type="none" w="med" len="med"/>
            <a:tailEnd type="none" w="med" len="med"/>
          </a:ln>
        </p:spPr>
      </p:pic>
      <p:pic>
        <p:nvPicPr>
          <p:cNvPr id="356" name="Shape 356"/>
          <p:cNvPicPr preferRelativeResize="0"/>
          <p:nvPr/>
        </p:nvPicPr>
        <p:blipFill>
          <a:blip r:embed="rId4">
            <a:alphaModFix/>
          </a:blip>
          <a:stretch>
            <a:fillRect/>
          </a:stretch>
        </p:blipFill>
        <p:spPr>
          <a:xfrm>
            <a:off x="-1818236" y="1496953"/>
            <a:ext cx="68870" cy="483382"/>
          </a:xfrm>
          <a:prstGeom prst="rect">
            <a:avLst/>
          </a:prstGeom>
          <a:noFill/>
          <a:ln w="9525" cap="flat">
            <a:solidFill>
              <a:srgbClr val="000000"/>
            </a:solidFill>
            <a:prstDash val="solid"/>
            <a:round/>
            <a:headEnd type="none" w="med" len="med"/>
            <a:tailEnd type="none" w="med" len="med"/>
          </a:ln>
        </p:spPr>
      </p:pic>
      <p:pic>
        <p:nvPicPr>
          <p:cNvPr id="357" name="Shape 357"/>
          <p:cNvPicPr preferRelativeResize="0"/>
          <p:nvPr/>
        </p:nvPicPr>
        <p:blipFill>
          <a:blip r:embed="rId5">
            <a:alphaModFix/>
          </a:blip>
          <a:stretch>
            <a:fillRect/>
          </a:stretch>
        </p:blipFill>
        <p:spPr>
          <a:xfrm>
            <a:off x="6608965" y="2507932"/>
            <a:ext cx="1987418" cy="2633435"/>
          </a:xfrm>
          <a:prstGeom prst="rect">
            <a:avLst/>
          </a:prstGeom>
          <a:noFill/>
          <a:ln w="9525" cap="flat">
            <a:solidFill>
              <a:srgbClr val="000000"/>
            </a:solidFill>
            <a:prstDash val="solid"/>
            <a:round/>
            <a:headEnd type="none" w="med" len="med"/>
            <a:tailEnd type="none" w="med" len="med"/>
          </a:ln>
        </p:spPr>
      </p:pic>
      <p:pic>
        <p:nvPicPr>
          <p:cNvPr id="358" name="Shape 358"/>
          <p:cNvPicPr preferRelativeResize="0"/>
          <p:nvPr/>
        </p:nvPicPr>
        <p:blipFill>
          <a:blip r:embed="rId6">
            <a:alphaModFix/>
          </a:blip>
          <a:stretch>
            <a:fillRect/>
          </a:stretch>
        </p:blipFill>
        <p:spPr>
          <a:xfrm>
            <a:off x="4808568" y="2507920"/>
            <a:ext cx="1724199" cy="2633430"/>
          </a:xfrm>
          <a:prstGeom prst="rect">
            <a:avLst/>
          </a:prstGeom>
          <a:noFill/>
          <a:ln w="9525" cap="flat">
            <a:solidFill>
              <a:srgbClr val="000000"/>
            </a:solidFill>
            <a:prstDash val="solid"/>
            <a:round/>
            <a:headEnd type="none" w="med" len="med"/>
            <a:tailEnd type="none" w="med" len="med"/>
          </a:ln>
        </p:spPr>
      </p:pic>
      <p:pic>
        <p:nvPicPr>
          <p:cNvPr id="1026" name="Picture 2" descr="http://ecx.images-amazon.com/images/I/71sYKaNItcL.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49914" y="2507921"/>
            <a:ext cx="1982455" cy="2630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881953"/>
      </p:ext>
    </p:extLst>
  </p:cSld>
  <p:clrMapOvr>
    <a:masterClrMapping/>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t-BR" sz="8000" dirty="0" err="1" smtClean="0"/>
              <a:t>Kaizen</a:t>
            </a:r>
            <a:r>
              <a:rPr lang="pt-BR" sz="8000" dirty="0" smtClean="0"/>
              <a:t> </a:t>
            </a:r>
            <a:r>
              <a:rPr lang="pt-BR" sz="1600" dirty="0" smtClean="0"/>
              <a:t/>
            </a:r>
            <a:br>
              <a:rPr lang="pt-BR" sz="1600" dirty="0" smtClean="0"/>
            </a:br>
            <a:endParaRPr lang="pt-BR" sz="2800" dirty="0"/>
          </a:p>
        </p:txBody>
      </p:sp>
    </p:spTree>
    <p:extLst>
      <p:ext uri="{BB962C8B-B14F-4D97-AF65-F5344CB8AC3E}">
        <p14:creationId xmlns:p14="http://schemas.microsoft.com/office/powerpoint/2010/main" val="21605339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46021" y="1052672"/>
            <a:ext cx="6180545" cy="4788008"/>
            <a:chOff x="1385375" y="808188"/>
            <a:chExt cx="6798600" cy="5426409"/>
          </a:xfrm>
        </p:grpSpPr>
        <p:pic>
          <p:nvPicPr>
            <p:cNvPr id="8" name="Picture 7" descr="free-vector-tv-icon_101827_TV_icon.png"/>
            <p:cNvPicPr>
              <a:picLocks/>
            </p:cNvPicPr>
            <p:nvPr/>
          </p:nvPicPr>
          <p:blipFill rotWithShape="1">
            <a:blip r:embed="rId2">
              <a:extLst>
                <a:ext uri="{28A0092B-C50C-407E-A947-70E740481C1C}">
                  <a14:useLocalDpi xmlns:a14="http://schemas.microsoft.com/office/drawing/2010/main" val="0"/>
                </a:ext>
              </a:extLst>
            </a:blip>
            <a:srcRect l="4249" t="13234" r="4738" b="11602"/>
            <a:stretch/>
          </p:blipFill>
          <p:spPr>
            <a:xfrm>
              <a:off x="1385375" y="808188"/>
              <a:ext cx="6798600" cy="5426409"/>
            </a:xfrm>
            <a:prstGeom prst="rect">
              <a:avLst/>
            </a:prstGeom>
          </p:spPr>
        </p:pic>
        <p:pic>
          <p:nvPicPr>
            <p:cNvPr id="2" name="Picture 1" descr="Screen shot 2014-08-04 at 7.12.32 AM.png"/>
            <p:cNvPicPr>
              <a:picLocks noChangeAspect="1"/>
            </p:cNvPicPr>
            <p:nvPr/>
          </p:nvPicPr>
          <p:blipFill rotWithShape="1">
            <a:blip r:embed="rId3">
              <a:extLst>
                <a:ext uri="{28A0092B-C50C-407E-A947-70E740481C1C}">
                  <a14:useLocalDpi xmlns:a14="http://schemas.microsoft.com/office/drawing/2010/main" val="0"/>
                </a:ext>
              </a:extLst>
            </a:blip>
            <a:srcRect l="6886" t="8570" r="33429" b="32251"/>
            <a:stretch/>
          </p:blipFill>
          <p:spPr>
            <a:xfrm>
              <a:off x="1795856" y="1180213"/>
              <a:ext cx="6003291" cy="3720233"/>
            </a:xfrm>
            <a:prstGeom prst="rect">
              <a:avLst/>
            </a:prstGeom>
          </p:spPr>
        </p:pic>
      </p:grpSp>
      <p:sp>
        <p:nvSpPr>
          <p:cNvPr id="5" name="TextBox 4"/>
          <p:cNvSpPr txBox="1"/>
          <p:nvPr/>
        </p:nvSpPr>
        <p:spPr>
          <a:xfrm>
            <a:off x="1026205" y="274125"/>
            <a:ext cx="7020166" cy="858456"/>
          </a:xfrm>
          <a:prstGeom prst="rect">
            <a:avLst/>
          </a:prstGeom>
          <a:noFill/>
        </p:spPr>
        <p:txBody>
          <a:bodyPr wrap="square" lIns="82030" tIns="41015" rIns="82030" bIns="41015" rtlCol="0">
            <a:spAutoFit/>
          </a:bodyPr>
          <a:lstStyle/>
          <a:p>
            <a:pPr algn="ctr">
              <a:lnSpc>
                <a:spcPct val="80000"/>
              </a:lnSpc>
            </a:pPr>
            <a:r>
              <a:rPr lang="en-US" sz="3800" b="1" u="sng" dirty="0">
                <a:solidFill>
                  <a:prstClr val="black"/>
                </a:solidFill>
              </a:rPr>
              <a:t>VIDEO </a:t>
            </a:r>
            <a:r>
              <a:rPr lang="en-US" sz="3800" b="1" u="sng" dirty="0" smtClean="0">
                <a:solidFill>
                  <a:prstClr val="black"/>
                </a:solidFill>
              </a:rPr>
              <a:t>1</a:t>
            </a:r>
            <a:r>
              <a:rPr lang="en-US" sz="3800" b="1" dirty="0" smtClean="0">
                <a:solidFill>
                  <a:prstClr val="black"/>
                </a:solidFill>
              </a:rPr>
              <a:t>:  </a:t>
            </a:r>
            <a:r>
              <a:rPr lang="en-US" sz="3800" b="1" dirty="0">
                <a:solidFill>
                  <a:prstClr val="black"/>
                </a:solidFill>
              </a:rPr>
              <a:t>Working Iteratively</a:t>
            </a:r>
          </a:p>
          <a:p>
            <a:pPr algn="ctr">
              <a:lnSpc>
                <a:spcPct val="80000"/>
              </a:lnSpc>
            </a:pPr>
            <a:r>
              <a:rPr lang="en-US" sz="2400" dirty="0">
                <a:solidFill>
                  <a:prstClr val="black"/>
                </a:solidFill>
              </a:rPr>
              <a:t>(3 minutes)</a:t>
            </a:r>
          </a:p>
        </p:txBody>
      </p:sp>
      <p:sp>
        <p:nvSpPr>
          <p:cNvPr id="7" name="TextBox 6"/>
          <p:cNvSpPr txBox="1"/>
          <p:nvPr/>
        </p:nvSpPr>
        <p:spPr>
          <a:xfrm>
            <a:off x="524764" y="5771198"/>
            <a:ext cx="8104677" cy="852301"/>
          </a:xfrm>
          <a:prstGeom prst="rect">
            <a:avLst/>
          </a:prstGeom>
          <a:noFill/>
        </p:spPr>
        <p:txBody>
          <a:bodyPr wrap="square" lIns="82030" tIns="41015" rIns="82030" bIns="41015" rtlCol="0">
            <a:spAutoFit/>
          </a:bodyPr>
          <a:lstStyle/>
          <a:p>
            <a:pPr algn="ctr"/>
            <a:r>
              <a:rPr lang="en-US" sz="2500" b="1">
                <a:solidFill>
                  <a:prstClr val="black"/>
                </a:solidFill>
                <a:hlinkClick r:id="rId4"/>
              </a:rPr>
              <a:t>https://www.youtube.com/watch?v=COKqiFaHm1s</a:t>
            </a:r>
            <a:endParaRPr lang="en-US" sz="2500" b="1">
              <a:solidFill>
                <a:prstClr val="black"/>
              </a:solidFill>
            </a:endParaRPr>
          </a:p>
          <a:p>
            <a:pPr algn="ctr"/>
            <a:r>
              <a:rPr lang="en-US" sz="2500" b="1">
                <a:solidFill>
                  <a:prstClr val="black"/>
                </a:solidFill>
              </a:rPr>
              <a:t>Also available on the IK/CK YouTube Channel</a:t>
            </a:r>
          </a:p>
        </p:txBody>
      </p:sp>
      <p:sp>
        <p:nvSpPr>
          <p:cNvPr id="6" name="Slide Number Placeholder 5"/>
          <p:cNvSpPr>
            <a:spLocks noGrp="1"/>
          </p:cNvSpPr>
          <p:nvPr>
            <p:ph type="sldNum" sz="quarter" idx="12"/>
          </p:nvPr>
        </p:nvSpPr>
        <p:spPr/>
        <p:txBody>
          <a:bodyPr/>
          <a:lstStyle/>
          <a:p>
            <a:fld id="{1254D1E6-34D6-5C4C-A7E3-AB2F6F87675C}" type="slidenum">
              <a:rPr lang="en-US">
                <a:solidFill>
                  <a:prstClr val="black">
                    <a:tint val="75000"/>
                  </a:prstClr>
                </a:solidFill>
              </a:rPr>
              <a:pPr/>
              <a:t>54</a:t>
            </a:fld>
            <a:endParaRPr lang="en-US">
              <a:solidFill>
                <a:prstClr val="black">
                  <a:tint val="75000"/>
                </a:prstClr>
              </a:solidFill>
            </a:endParaRPr>
          </a:p>
        </p:txBody>
      </p:sp>
      <p:pic>
        <p:nvPicPr>
          <p:cNvPr id="9" name="Picture 8" descr="Video-Icon.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55030">
            <a:off x="434729" y="422333"/>
            <a:ext cx="894612" cy="928818"/>
          </a:xfrm>
          <a:prstGeom prst="rect">
            <a:avLst/>
          </a:prstGeom>
        </p:spPr>
      </p:pic>
    </p:spTree>
    <p:extLst>
      <p:ext uri="{BB962C8B-B14F-4D97-AF65-F5344CB8AC3E}">
        <p14:creationId xmlns:p14="http://schemas.microsoft.com/office/powerpoint/2010/main" val="22383907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 dirty="0">
                <a:solidFill>
                  <a:schemeClr val="dk1"/>
                </a:solidFill>
                <a:ea typeface="Calibri"/>
                <a:cs typeface="Calibri"/>
                <a:sym typeface="Calibri"/>
              </a:rPr>
              <a:t>Curva de mudanças</a:t>
            </a:r>
            <a:endParaRPr lang="pt-BR" dirty="0"/>
          </a:p>
        </p:txBody>
      </p:sp>
      <p:sp>
        <p:nvSpPr>
          <p:cNvPr id="4" name="Slide Number Placeholder 3"/>
          <p:cNvSpPr>
            <a:spLocks noGrp="1"/>
          </p:cNvSpPr>
          <p:nvPr>
            <p:ph type="sldNum" sz="quarter" idx="4"/>
          </p:nvPr>
        </p:nvSpPr>
        <p:spPr/>
        <p:txBody>
          <a:bodyPr/>
          <a:lstStyle/>
          <a:p>
            <a:fld id="{8ED82F00-FAFA-4713-A747-78477EF39A27}" type="slidenum">
              <a:rPr lang="pt-BR" smtClean="0"/>
              <a:pPr/>
              <a:t>55</a:t>
            </a:fld>
            <a:endParaRPr lang="pt-BR"/>
          </a:p>
        </p:txBody>
      </p:sp>
      <p:sp>
        <p:nvSpPr>
          <p:cNvPr id="5" name="Content Placeholder 4"/>
          <p:cNvSpPr>
            <a:spLocks noGrp="1"/>
          </p:cNvSpPr>
          <p:nvPr>
            <p:ph idx="1"/>
          </p:nvPr>
        </p:nvSpPr>
        <p:spPr/>
        <p:txBody>
          <a:bodyPr/>
          <a:lstStyle/>
          <a:p>
            <a:endParaRPr lang="pt-BR"/>
          </a:p>
        </p:txBody>
      </p:sp>
      <p:pic>
        <p:nvPicPr>
          <p:cNvPr id="6" name="Shape 272"/>
          <p:cNvPicPr preferRelativeResize="0"/>
          <p:nvPr/>
        </p:nvPicPr>
        <p:blipFill>
          <a:blip r:embed="rId2">
            <a:alphaModFix/>
          </a:blip>
          <a:stretch>
            <a:fillRect/>
          </a:stretch>
        </p:blipFill>
        <p:spPr>
          <a:xfrm>
            <a:off x="266525" y="1869125"/>
            <a:ext cx="8119448" cy="3871400"/>
          </a:xfrm>
          <a:prstGeom prst="rect">
            <a:avLst/>
          </a:prstGeom>
          <a:noFill/>
          <a:ln>
            <a:noFill/>
          </a:ln>
        </p:spPr>
      </p:pic>
      <p:grpSp>
        <p:nvGrpSpPr>
          <p:cNvPr id="7" name="Shape 273"/>
          <p:cNvGrpSpPr/>
          <p:nvPr/>
        </p:nvGrpSpPr>
        <p:grpSpPr>
          <a:xfrm>
            <a:off x="3017475" y="3736476"/>
            <a:ext cx="4232192" cy="1536299"/>
            <a:chOff x="3097814" y="2747175"/>
            <a:chExt cx="4454001" cy="1536299"/>
          </a:xfrm>
        </p:grpSpPr>
        <p:sp>
          <p:nvSpPr>
            <p:cNvPr id="8" name="Shape 274"/>
            <p:cNvSpPr/>
            <p:nvPr/>
          </p:nvSpPr>
          <p:spPr>
            <a:xfrm>
              <a:off x="3097814" y="2747175"/>
              <a:ext cx="2897700" cy="1536299"/>
            </a:xfrm>
            <a:prstGeom prst="ellipse">
              <a:avLst/>
            </a:prstGeom>
            <a:noFill/>
            <a:ln w="19050" cap="flat">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9" name="Shape 275"/>
            <p:cNvSpPr/>
            <p:nvPr/>
          </p:nvSpPr>
          <p:spPr>
            <a:xfrm>
              <a:off x="6462816" y="3214750"/>
              <a:ext cx="1089000" cy="634500"/>
            </a:xfrm>
            <a:prstGeom prst="wedgeEllipseCallout">
              <a:avLst>
                <a:gd name="adj1" fmla="val -66951"/>
                <a:gd name="adj2" fmla="val -21758"/>
              </a:avLst>
            </a:prstGeom>
            <a:solidFill>
              <a:srgbClr val="FF0000"/>
            </a:solidFill>
            <a:ln w="19050" cap="flat">
              <a:solidFill>
                <a:srgbClr val="FF0000"/>
              </a:solidFill>
              <a:prstDash val="solid"/>
              <a:round/>
              <a:headEnd type="none" w="med" len="med"/>
              <a:tailEnd type="none" w="med" len="med"/>
            </a:ln>
          </p:spPr>
          <p:txBody>
            <a:bodyPr lIns="91425" tIns="91425" rIns="91425" bIns="91425" anchor="ctr" anchorCtr="0">
              <a:noAutofit/>
            </a:bodyPr>
            <a:lstStyle/>
            <a:p>
              <a:r>
                <a:rPr lang="en">
                  <a:solidFill>
                    <a:srgbClr val="FFFFFF"/>
                  </a:solidFill>
                </a:rPr>
                <a:t>CAOS</a:t>
              </a:r>
            </a:p>
          </p:txBody>
        </p:sp>
      </p:grpSp>
    </p:spTree>
    <p:extLst>
      <p:ext uri="{BB962C8B-B14F-4D97-AF65-F5344CB8AC3E}">
        <p14:creationId xmlns:p14="http://schemas.microsoft.com/office/powerpoint/2010/main" val="257114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endParaRPr lang="pt-BR" dirty="0"/>
          </a:p>
        </p:txBody>
      </p:sp>
      <p:sp>
        <p:nvSpPr>
          <p:cNvPr id="4" name="Slide Number Placeholder 3"/>
          <p:cNvSpPr>
            <a:spLocks noGrp="1"/>
          </p:cNvSpPr>
          <p:nvPr>
            <p:ph type="sldNum" sz="quarter" idx="4"/>
          </p:nvPr>
        </p:nvSpPr>
        <p:spPr/>
        <p:txBody>
          <a:bodyPr/>
          <a:lstStyle/>
          <a:p>
            <a:fld id="{8ED82F00-FAFA-4713-A747-78477EF39A27}" type="slidenum">
              <a:rPr lang="pt-BR" smtClean="0"/>
              <a:pPr/>
              <a:t>56</a:t>
            </a:fld>
            <a:endParaRPr lang="pt-BR"/>
          </a:p>
        </p:txBody>
      </p:sp>
      <p:sp>
        <p:nvSpPr>
          <p:cNvPr id="5" name="Content Placeholder 4"/>
          <p:cNvSpPr>
            <a:spLocks noGrp="1"/>
          </p:cNvSpPr>
          <p:nvPr>
            <p:ph idx="1"/>
          </p:nvPr>
        </p:nvSpPr>
        <p:spPr/>
        <p:txBody>
          <a:bodyPr/>
          <a:lstStyle/>
          <a:p>
            <a:endParaRPr lang="pt-BR"/>
          </a:p>
        </p:txBody>
      </p:sp>
      <p:sp>
        <p:nvSpPr>
          <p:cNvPr id="6" name="Shape 280"/>
          <p:cNvSpPr txBox="1">
            <a:spLocks/>
          </p:cNvSpPr>
          <p:nvPr/>
        </p:nvSpPr>
        <p:spPr>
          <a:xfrm>
            <a:off x="2530451" y="2849700"/>
            <a:ext cx="3035699" cy="7212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ct val="20000"/>
              </a:spcBef>
              <a:buFont typeface="Arial" pitchFamily="34" charset="0"/>
              <a:buChar char="•"/>
              <a:defRPr sz="2700" kern="1200">
                <a:solidFill>
                  <a:schemeClr val="tx1">
                    <a:lumMod val="50000"/>
                    <a:lumOff val="5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139700">
              <a:buClr>
                <a:schemeClr val="dk1"/>
              </a:buClr>
              <a:buSzPct val="100000"/>
              <a:buFont typeface="Arial" pitchFamily="34" charset="0"/>
              <a:buNone/>
            </a:pPr>
            <a:r>
              <a:rPr lang="en" b="1" smtClean="0">
                <a:solidFill>
                  <a:srgbClr val="666666"/>
                </a:solidFill>
                <a:latin typeface="Calibri"/>
                <a:ea typeface="Calibri"/>
                <a:cs typeface="Calibri"/>
                <a:sym typeface="Calibri"/>
              </a:rPr>
              <a:t>Baby Steps</a:t>
            </a:r>
            <a:endParaRPr lang="en" b="1" dirty="0">
              <a:solidFill>
                <a:srgbClr val="666666"/>
              </a:solidFill>
              <a:latin typeface="Calibri"/>
              <a:ea typeface="Calibri"/>
              <a:cs typeface="Calibri"/>
              <a:sym typeface="Calibri"/>
            </a:endParaRPr>
          </a:p>
        </p:txBody>
      </p:sp>
      <p:pic>
        <p:nvPicPr>
          <p:cNvPr id="7" name="Shape 281"/>
          <p:cNvPicPr preferRelativeResize="0"/>
          <p:nvPr/>
        </p:nvPicPr>
        <p:blipFill>
          <a:blip r:embed="rId2">
            <a:alphaModFix/>
          </a:blip>
          <a:stretch>
            <a:fillRect/>
          </a:stretch>
        </p:blipFill>
        <p:spPr>
          <a:xfrm>
            <a:off x="5249150" y="1781176"/>
            <a:ext cx="3717474" cy="4219575"/>
          </a:xfrm>
          <a:prstGeom prst="rect">
            <a:avLst/>
          </a:prstGeom>
          <a:noFill/>
          <a:ln>
            <a:noFill/>
          </a:ln>
        </p:spPr>
      </p:pic>
    </p:spTree>
    <p:extLst>
      <p:ext uri="{BB962C8B-B14F-4D97-AF65-F5344CB8AC3E}">
        <p14:creationId xmlns:p14="http://schemas.microsoft.com/office/powerpoint/2010/main" val="2504394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 dirty="0" smtClean="0">
                <a:solidFill>
                  <a:schemeClr val="dk1"/>
                </a:solidFill>
                <a:ea typeface="Calibri"/>
                <a:cs typeface="Calibri"/>
                <a:sym typeface="Calibri"/>
              </a:rPr>
              <a:t>Kaizen</a:t>
            </a:r>
            <a:endParaRPr lang="pt-BR" dirty="0"/>
          </a:p>
        </p:txBody>
      </p:sp>
      <p:sp>
        <p:nvSpPr>
          <p:cNvPr id="4" name="Slide Number Placeholder 3"/>
          <p:cNvSpPr>
            <a:spLocks noGrp="1"/>
          </p:cNvSpPr>
          <p:nvPr>
            <p:ph type="sldNum" sz="quarter" idx="4"/>
          </p:nvPr>
        </p:nvSpPr>
        <p:spPr/>
        <p:txBody>
          <a:bodyPr/>
          <a:lstStyle/>
          <a:p>
            <a:fld id="{8ED82F00-FAFA-4713-A747-78477EF39A27}" type="slidenum">
              <a:rPr lang="pt-BR" smtClean="0"/>
              <a:pPr/>
              <a:t>57</a:t>
            </a:fld>
            <a:endParaRPr lang="pt-BR"/>
          </a:p>
        </p:txBody>
      </p:sp>
      <p:sp>
        <p:nvSpPr>
          <p:cNvPr id="5" name="Content Placeholder 4"/>
          <p:cNvSpPr>
            <a:spLocks noGrp="1"/>
          </p:cNvSpPr>
          <p:nvPr>
            <p:ph idx="1"/>
          </p:nvPr>
        </p:nvSpPr>
        <p:spPr/>
        <p:txBody>
          <a:bodyPr/>
          <a:lstStyle/>
          <a:p>
            <a:endParaRPr lang="pt-BR"/>
          </a:p>
        </p:txBody>
      </p:sp>
      <p:grpSp>
        <p:nvGrpSpPr>
          <p:cNvPr id="6" name="Shape 286"/>
          <p:cNvGrpSpPr/>
          <p:nvPr/>
        </p:nvGrpSpPr>
        <p:grpSpPr>
          <a:xfrm>
            <a:off x="632311" y="1916832"/>
            <a:ext cx="7677150" cy="4269724"/>
            <a:chOff x="792850" y="754850"/>
            <a:chExt cx="7677150" cy="4269724"/>
          </a:xfrm>
        </p:grpSpPr>
        <p:pic>
          <p:nvPicPr>
            <p:cNvPr id="7" name="Shape 287"/>
            <p:cNvPicPr preferRelativeResize="0"/>
            <p:nvPr/>
          </p:nvPicPr>
          <p:blipFill>
            <a:blip r:embed="rId2">
              <a:alphaModFix/>
            </a:blip>
            <a:stretch>
              <a:fillRect/>
            </a:stretch>
          </p:blipFill>
          <p:spPr>
            <a:xfrm>
              <a:off x="792850" y="754850"/>
              <a:ext cx="7677150" cy="4238625"/>
            </a:xfrm>
            <a:prstGeom prst="rect">
              <a:avLst/>
            </a:prstGeom>
            <a:noFill/>
            <a:ln>
              <a:noFill/>
            </a:ln>
          </p:spPr>
        </p:pic>
        <p:sp>
          <p:nvSpPr>
            <p:cNvPr id="8" name="Shape 288"/>
            <p:cNvSpPr/>
            <p:nvPr/>
          </p:nvSpPr>
          <p:spPr>
            <a:xfrm>
              <a:off x="7830800" y="4806775"/>
              <a:ext cx="515100" cy="217799"/>
            </a:xfrm>
            <a:prstGeom prst="rect">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spTree>
    <p:extLst>
      <p:ext uri="{BB962C8B-B14F-4D97-AF65-F5344CB8AC3E}">
        <p14:creationId xmlns:p14="http://schemas.microsoft.com/office/powerpoint/2010/main" val="388897085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 dirty="0" smtClean="0">
                <a:solidFill>
                  <a:schemeClr val="dk1"/>
                </a:solidFill>
                <a:ea typeface="Calibri"/>
                <a:cs typeface="Calibri"/>
                <a:sym typeface="Calibri"/>
              </a:rPr>
              <a:t>Kaizen</a:t>
            </a:r>
            <a:endParaRPr lang="pt-BR" dirty="0"/>
          </a:p>
        </p:txBody>
      </p:sp>
      <p:sp>
        <p:nvSpPr>
          <p:cNvPr id="4" name="Slide Number Placeholder 3"/>
          <p:cNvSpPr>
            <a:spLocks noGrp="1"/>
          </p:cNvSpPr>
          <p:nvPr>
            <p:ph type="sldNum" sz="quarter" idx="4"/>
          </p:nvPr>
        </p:nvSpPr>
        <p:spPr/>
        <p:txBody>
          <a:bodyPr/>
          <a:lstStyle/>
          <a:p>
            <a:fld id="{8ED82F00-FAFA-4713-A747-78477EF39A27}" type="slidenum">
              <a:rPr lang="pt-BR" smtClean="0"/>
              <a:pPr/>
              <a:t>58</a:t>
            </a:fld>
            <a:endParaRPr lang="pt-BR"/>
          </a:p>
        </p:txBody>
      </p:sp>
      <p:sp>
        <p:nvSpPr>
          <p:cNvPr id="5" name="Content Placeholder 4"/>
          <p:cNvSpPr>
            <a:spLocks noGrp="1"/>
          </p:cNvSpPr>
          <p:nvPr>
            <p:ph idx="1"/>
          </p:nvPr>
        </p:nvSpPr>
        <p:spPr/>
        <p:txBody>
          <a:bodyPr/>
          <a:lstStyle/>
          <a:p>
            <a:endParaRPr lang="pt-BR"/>
          </a:p>
        </p:txBody>
      </p:sp>
      <p:pic>
        <p:nvPicPr>
          <p:cNvPr id="6" name="Shape 296"/>
          <p:cNvPicPr preferRelativeResize="0"/>
          <p:nvPr/>
        </p:nvPicPr>
        <p:blipFill>
          <a:blip r:embed="rId2">
            <a:alphaModFix/>
          </a:blip>
          <a:stretch>
            <a:fillRect/>
          </a:stretch>
        </p:blipFill>
        <p:spPr>
          <a:xfrm>
            <a:off x="1115616" y="1700808"/>
            <a:ext cx="6790134" cy="4213892"/>
          </a:xfrm>
          <a:prstGeom prst="rect">
            <a:avLst/>
          </a:prstGeom>
          <a:noFill/>
          <a:ln>
            <a:noFill/>
          </a:ln>
        </p:spPr>
      </p:pic>
    </p:spTree>
    <p:extLst>
      <p:ext uri="{BB962C8B-B14F-4D97-AF65-F5344CB8AC3E}">
        <p14:creationId xmlns:p14="http://schemas.microsoft.com/office/powerpoint/2010/main" val="22189787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03046" y="115407"/>
            <a:ext cx="8536157" cy="1328841"/>
          </a:xfrm>
          <a:prstGeom prst="rect">
            <a:avLst/>
          </a:prstGeom>
          <a:noFill/>
        </p:spPr>
        <p:txBody>
          <a:bodyPr wrap="square" lIns="82030" tIns="41015" rIns="82030" bIns="41015" rtlCol="0">
            <a:spAutoFit/>
          </a:bodyPr>
          <a:lstStyle/>
          <a:p>
            <a:pPr algn="ctr">
              <a:lnSpc>
                <a:spcPct val="80000"/>
              </a:lnSpc>
            </a:pPr>
            <a:r>
              <a:rPr lang="en-US" sz="3800" b="1" u="sng" dirty="0"/>
              <a:t>VIDEO </a:t>
            </a:r>
            <a:r>
              <a:rPr lang="en-US" sz="3800" b="1" u="sng" dirty="0" smtClean="0"/>
              <a:t>2</a:t>
            </a:r>
            <a:r>
              <a:rPr lang="en-US" sz="3800" b="1" dirty="0" smtClean="0"/>
              <a:t>:</a:t>
            </a:r>
            <a:endParaRPr lang="en-US" sz="3800" b="1" dirty="0"/>
          </a:p>
          <a:p>
            <a:pPr algn="ctr">
              <a:lnSpc>
                <a:spcPct val="80000"/>
              </a:lnSpc>
            </a:pPr>
            <a:r>
              <a:rPr lang="en-US" sz="3800" b="1" dirty="0"/>
              <a:t>Practicing in Small Steps  </a:t>
            </a:r>
          </a:p>
          <a:p>
            <a:pPr algn="ctr">
              <a:lnSpc>
                <a:spcPct val="90000"/>
              </a:lnSpc>
            </a:pPr>
            <a:r>
              <a:rPr lang="en-US" sz="2200" dirty="0"/>
              <a:t>(4 minutes)</a:t>
            </a:r>
          </a:p>
        </p:txBody>
      </p:sp>
      <p:sp>
        <p:nvSpPr>
          <p:cNvPr id="4" name="Slide Number Placeholder 3"/>
          <p:cNvSpPr>
            <a:spLocks noGrp="1"/>
          </p:cNvSpPr>
          <p:nvPr>
            <p:ph type="sldNum" sz="quarter" idx="12"/>
          </p:nvPr>
        </p:nvSpPr>
        <p:spPr/>
        <p:txBody>
          <a:bodyPr/>
          <a:lstStyle/>
          <a:p>
            <a:fld id="{1254D1E6-34D6-5C4C-A7E3-AB2F6F87675C}" type="slidenum">
              <a:rPr lang="en-US"/>
              <a:pPr/>
              <a:t>59</a:t>
            </a:fld>
            <a:endParaRPr lang="en-US"/>
          </a:p>
        </p:txBody>
      </p:sp>
      <p:pic>
        <p:nvPicPr>
          <p:cNvPr id="8" name="Picture 7" descr="Video-Icon.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055030">
            <a:off x="434728" y="1274914"/>
            <a:ext cx="894612" cy="928818"/>
          </a:xfrm>
          <a:prstGeom prst="rect">
            <a:avLst/>
          </a:prstGeom>
        </p:spPr>
      </p:pic>
      <p:sp>
        <p:nvSpPr>
          <p:cNvPr id="10" name="TextBox 9"/>
          <p:cNvSpPr txBox="1"/>
          <p:nvPr/>
        </p:nvSpPr>
        <p:spPr>
          <a:xfrm>
            <a:off x="525263" y="5474528"/>
            <a:ext cx="8104677" cy="852301"/>
          </a:xfrm>
          <a:prstGeom prst="rect">
            <a:avLst/>
          </a:prstGeom>
          <a:noFill/>
        </p:spPr>
        <p:txBody>
          <a:bodyPr wrap="square" lIns="82030" tIns="41015" rIns="82030" bIns="41015" rtlCol="0">
            <a:spAutoFit/>
          </a:bodyPr>
          <a:lstStyle/>
          <a:p>
            <a:pPr algn="ctr"/>
            <a:r>
              <a:rPr lang="en-US" sz="2500" b="1" dirty="0">
                <a:hlinkClick r:id="rId3"/>
              </a:rPr>
              <a:t>https://www.youtube.com/watch?v=cfAQ8oJIGoA</a:t>
            </a:r>
            <a:endParaRPr lang="en-US" sz="2500" b="1" dirty="0"/>
          </a:p>
          <a:p>
            <a:pPr algn="ctr"/>
            <a:r>
              <a:rPr lang="en-US" sz="2500" b="1" dirty="0"/>
              <a:t>Also available on the IK/CK YouTube Channel</a:t>
            </a:r>
          </a:p>
        </p:txBody>
      </p:sp>
      <p:grpSp>
        <p:nvGrpSpPr>
          <p:cNvPr id="12" name="Group 11"/>
          <p:cNvGrpSpPr/>
          <p:nvPr/>
        </p:nvGrpSpPr>
        <p:grpSpPr>
          <a:xfrm>
            <a:off x="1838215" y="1468994"/>
            <a:ext cx="5436309" cy="3984136"/>
            <a:chOff x="1492972" y="1378974"/>
            <a:chExt cx="5436309" cy="3984136"/>
          </a:xfrm>
        </p:grpSpPr>
        <p:pic>
          <p:nvPicPr>
            <p:cNvPr id="13" name="Picture 12" descr="free-vector-tv-icon_101827_TV_icon.png"/>
            <p:cNvPicPr>
              <a:picLocks/>
            </p:cNvPicPr>
            <p:nvPr/>
          </p:nvPicPr>
          <p:blipFill rotWithShape="1">
            <a:blip r:embed="rId4">
              <a:extLst>
                <a:ext uri="{28A0092B-C50C-407E-A947-70E740481C1C}">
                  <a14:useLocalDpi xmlns:a14="http://schemas.microsoft.com/office/drawing/2010/main" val="0"/>
                </a:ext>
              </a:extLst>
            </a:blip>
            <a:srcRect l="4249" t="13234" r="4738" b="11602"/>
            <a:stretch/>
          </p:blipFill>
          <p:spPr>
            <a:xfrm>
              <a:off x="1492972" y="1378974"/>
              <a:ext cx="5436309" cy="3984136"/>
            </a:xfrm>
            <a:prstGeom prst="rect">
              <a:avLst/>
            </a:prstGeom>
          </p:spPr>
        </p:pic>
        <p:pic>
          <p:nvPicPr>
            <p:cNvPr id="14" name="Picture 13" descr="BJ Fogg Thumb.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2557" y="1713667"/>
              <a:ext cx="4660643" cy="2617988"/>
            </a:xfrm>
            <a:prstGeom prst="rect">
              <a:avLst/>
            </a:prstGeom>
            <a:ln w="38100">
              <a:solidFill>
                <a:schemeClr val="tx1"/>
              </a:solidFill>
            </a:ln>
          </p:spPr>
        </p:pic>
      </p:grpSp>
    </p:spTree>
    <p:extLst>
      <p:ext uri="{BB962C8B-B14F-4D97-AF65-F5344CB8AC3E}">
        <p14:creationId xmlns:p14="http://schemas.microsoft.com/office/powerpoint/2010/main" val="18157670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pt-BR" sz="2400" b="1" dirty="0">
                <a:solidFill>
                  <a:schemeClr val="tx1">
                    <a:lumMod val="65000"/>
                    <a:lumOff val="35000"/>
                  </a:schemeClr>
                </a:solidFill>
              </a:rPr>
              <a:t>Estrutura de empresa:</a:t>
            </a:r>
          </a:p>
          <a:p>
            <a:pPr marL="457200"/>
            <a:r>
              <a:rPr lang="pt-BR" sz="2000" dirty="0" smtClean="0">
                <a:solidFill>
                  <a:schemeClr val="tx1">
                    <a:lumMod val="65000"/>
                    <a:lumOff val="35000"/>
                  </a:schemeClr>
                </a:solidFill>
              </a:rPr>
              <a:t>Departamentalização</a:t>
            </a:r>
          </a:p>
          <a:p>
            <a:pPr marL="457200"/>
            <a:r>
              <a:rPr lang="pt-BR" sz="2000" dirty="0" smtClean="0">
                <a:solidFill>
                  <a:schemeClr val="tx1">
                    <a:lumMod val="65000"/>
                    <a:lumOff val="35000"/>
                  </a:schemeClr>
                </a:solidFill>
              </a:rPr>
              <a:t>Especialização</a:t>
            </a:r>
          </a:p>
          <a:p>
            <a:pPr marL="457200"/>
            <a:r>
              <a:rPr lang="pt-BR" sz="2000" dirty="0" smtClean="0">
                <a:solidFill>
                  <a:schemeClr val="tx1">
                    <a:lumMod val="65000"/>
                    <a:lumOff val="35000"/>
                  </a:schemeClr>
                </a:solidFill>
              </a:rPr>
              <a:t>Foco na eficiência da produção</a:t>
            </a:r>
          </a:p>
          <a:p>
            <a:pPr marL="457200"/>
            <a:r>
              <a:rPr lang="pt-BR" sz="2000" dirty="0" smtClean="0">
                <a:solidFill>
                  <a:schemeClr val="tx1">
                    <a:lumMod val="65000"/>
                    <a:lumOff val="35000"/>
                  </a:schemeClr>
                </a:solidFill>
              </a:rPr>
              <a:t>Padronização</a:t>
            </a:r>
          </a:p>
          <a:p>
            <a:pPr marL="457200"/>
            <a:r>
              <a:rPr lang="pt-BR" sz="2000" dirty="0" smtClean="0">
                <a:solidFill>
                  <a:schemeClr val="tx1">
                    <a:lumMod val="65000"/>
                    <a:lumOff val="35000"/>
                  </a:schemeClr>
                </a:solidFill>
              </a:rPr>
              <a:t>Hierarquia</a:t>
            </a:r>
          </a:p>
          <a:p>
            <a:pPr marL="0" indent="0">
              <a:buNone/>
            </a:pPr>
            <a:r>
              <a:rPr lang="pt-BR" sz="2400" b="1" dirty="0">
                <a:solidFill>
                  <a:schemeClr val="tx1">
                    <a:lumMod val="65000"/>
                    <a:lumOff val="35000"/>
                  </a:schemeClr>
                </a:solidFill>
              </a:rPr>
              <a:t>Papel </a:t>
            </a:r>
            <a:r>
              <a:rPr lang="pt-BR" sz="2400" b="1" dirty="0">
                <a:solidFill>
                  <a:schemeClr val="tx1">
                    <a:lumMod val="65000"/>
                    <a:lumOff val="35000"/>
                  </a:schemeClr>
                </a:solidFill>
              </a:rPr>
              <a:t>da gerência</a:t>
            </a:r>
            <a:r>
              <a:rPr lang="pt-BR" sz="2400" b="1" dirty="0">
                <a:solidFill>
                  <a:schemeClr val="tx1">
                    <a:lumMod val="65000"/>
                    <a:lumOff val="35000"/>
                  </a:schemeClr>
                </a:solidFill>
              </a:rPr>
              <a:t>:</a:t>
            </a:r>
          </a:p>
          <a:p>
            <a:pPr marL="457200"/>
            <a:r>
              <a:rPr lang="pt-BR" sz="2000" dirty="0">
                <a:solidFill>
                  <a:schemeClr val="tx1">
                    <a:lumMod val="65000"/>
                    <a:lumOff val="35000"/>
                  </a:schemeClr>
                </a:solidFill>
              </a:rPr>
              <a:t>Controlar a jornada de trabalho</a:t>
            </a:r>
          </a:p>
          <a:p>
            <a:pPr marL="457200"/>
            <a:r>
              <a:rPr lang="pt-BR" sz="2000" dirty="0">
                <a:solidFill>
                  <a:schemeClr val="tx1">
                    <a:lumMod val="65000"/>
                    <a:lumOff val="35000"/>
                  </a:schemeClr>
                </a:solidFill>
              </a:rPr>
              <a:t>Supervisionar, não permitindo interrupções</a:t>
            </a:r>
          </a:p>
          <a:p>
            <a:pPr marL="457200"/>
            <a:r>
              <a:rPr lang="pt-BR" sz="2000" dirty="0">
                <a:solidFill>
                  <a:schemeClr val="tx1">
                    <a:lumMod val="65000"/>
                    <a:lumOff val="35000"/>
                  </a:schemeClr>
                </a:solidFill>
              </a:rPr>
              <a:t>Controlar o processo o processo de trabalho</a:t>
            </a:r>
          </a:p>
          <a:p>
            <a:pPr marL="457200"/>
            <a:r>
              <a:rPr lang="pt-BR" sz="2000" dirty="0">
                <a:solidFill>
                  <a:schemeClr val="tx1">
                    <a:lumMod val="65000"/>
                    <a:lumOff val="35000"/>
                  </a:schemeClr>
                </a:solidFill>
              </a:rPr>
              <a:t>Estabelecer o tempo necessário para concluir uma </a:t>
            </a:r>
            <a:r>
              <a:rPr lang="pt-BR" sz="2000" dirty="0">
                <a:solidFill>
                  <a:schemeClr val="tx1">
                    <a:lumMod val="65000"/>
                    <a:lumOff val="35000"/>
                  </a:schemeClr>
                </a:solidFill>
              </a:rPr>
              <a:t>tarefa</a:t>
            </a:r>
          </a:p>
          <a:p>
            <a:endParaRPr lang="pt-BR" b="1" dirty="0" smtClean="0">
              <a:solidFill>
                <a:schemeClr val="tx1">
                  <a:lumMod val="65000"/>
                  <a:lumOff val="35000"/>
                </a:schemeClr>
              </a:solidFill>
            </a:endParaRPr>
          </a:p>
          <a:p>
            <a:endParaRPr lang="pt-BR" b="1" dirty="0">
              <a:solidFill>
                <a:schemeClr val="tx1">
                  <a:lumMod val="65000"/>
                  <a:lumOff val="35000"/>
                </a:schemeClr>
              </a:solidFill>
            </a:endParaRPr>
          </a:p>
        </p:txBody>
      </p:sp>
      <p:sp>
        <p:nvSpPr>
          <p:cNvPr id="3" name="Text Placeholder 2"/>
          <p:cNvSpPr>
            <a:spLocks noGrp="1"/>
          </p:cNvSpPr>
          <p:nvPr>
            <p:ph type="body" sz="quarter" idx="12"/>
          </p:nvPr>
        </p:nvSpPr>
        <p:spPr/>
        <p:txBody>
          <a:bodyPr/>
          <a:lstStyle/>
          <a:p>
            <a:r>
              <a:rPr lang="pt-BR" dirty="0" smtClean="0"/>
              <a:t>Metodologia de Taylor</a:t>
            </a:r>
            <a:endParaRPr lang="pt-BR" dirty="0"/>
          </a:p>
        </p:txBody>
      </p:sp>
      <p:sp>
        <p:nvSpPr>
          <p:cNvPr id="4" name="Slide Number Placeholder 3"/>
          <p:cNvSpPr>
            <a:spLocks noGrp="1"/>
          </p:cNvSpPr>
          <p:nvPr>
            <p:ph type="sldNum" sz="quarter" idx="4"/>
          </p:nvPr>
        </p:nvSpPr>
        <p:spPr/>
        <p:txBody>
          <a:bodyPr/>
          <a:lstStyle/>
          <a:p>
            <a:fld id="{8ED82F00-FAFA-4713-A747-78477EF39A27}" type="slidenum">
              <a:rPr lang="pt-BR" smtClean="0"/>
              <a:pPr/>
              <a:t>6</a:t>
            </a:fld>
            <a:endParaRPr lang="pt-BR"/>
          </a:p>
        </p:txBody>
      </p:sp>
      <p:pic>
        <p:nvPicPr>
          <p:cNvPr id="5" name="Shape 101"/>
          <p:cNvPicPr preferRelativeResize="0"/>
          <p:nvPr/>
        </p:nvPicPr>
        <p:blipFill>
          <a:blip r:embed="rId2">
            <a:alphaModFix/>
          </a:blip>
          <a:stretch>
            <a:fillRect/>
          </a:stretch>
        </p:blipFill>
        <p:spPr>
          <a:xfrm>
            <a:off x="5999162" y="682127"/>
            <a:ext cx="2095500" cy="3162300"/>
          </a:xfrm>
          <a:prstGeom prst="rect">
            <a:avLst/>
          </a:prstGeom>
          <a:noFill/>
          <a:ln>
            <a:noFill/>
          </a:ln>
        </p:spPr>
      </p:pic>
      <p:sp>
        <p:nvSpPr>
          <p:cNvPr id="6" name="Shape 102"/>
          <p:cNvSpPr txBox="1"/>
          <p:nvPr/>
        </p:nvSpPr>
        <p:spPr>
          <a:xfrm>
            <a:off x="5922962" y="3844428"/>
            <a:ext cx="1982100" cy="279899"/>
          </a:xfrm>
          <a:prstGeom prst="rect">
            <a:avLst/>
          </a:prstGeom>
          <a:noFill/>
          <a:ln>
            <a:noFill/>
          </a:ln>
        </p:spPr>
        <p:txBody>
          <a:bodyPr lIns="91425" tIns="91425" rIns="91425" bIns="91425" anchor="t" anchorCtr="0">
            <a:noAutofit/>
          </a:bodyPr>
          <a:lstStyle/>
          <a:p>
            <a:r>
              <a:rPr lang="en" sz="900" b="1">
                <a:solidFill>
                  <a:srgbClr val="252525"/>
                </a:solidFill>
              </a:rPr>
              <a:t>Frederick Taylor 1856-1915</a:t>
            </a:r>
          </a:p>
        </p:txBody>
      </p:sp>
    </p:spTree>
    <p:extLst>
      <p:ext uri="{BB962C8B-B14F-4D97-AF65-F5344CB8AC3E}">
        <p14:creationId xmlns:p14="http://schemas.microsoft.com/office/powerpoint/2010/main" val="34963185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4016" y="2319015"/>
            <a:ext cx="6116216" cy="1470025"/>
          </a:xfrm>
        </p:spPr>
        <p:txBody>
          <a:bodyPr/>
          <a:lstStyle/>
          <a:p>
            <a:r>
              <a:rPr lang="pt-BR" sz="8000" dirty="0" err="1" smtClean="0"/>
              <a:t>Improvement</a:t>
            </a:r>
            <a:r>
              <a:rPr lang="pt-BR" sz="8000" dirty="0" smtClean="0"/>
              <a:t> </a:t>
            </a:r>
            <a:r>
              <a:rPr lang="pt-BR" sz="8000" dirty="0" err="1" smtClean="0"/>
              <a:t>kata</a:t>
            </a:r>
            <a:r>
              <a:rPr lang="pt-BR" sz="1600" dirty="0" smtClean="0"/>
              <a:t/>
            </a:r>
            <a:br>
              <a:rPr lang="pt-BR" sz="1600" dirty="0" smtClean="0"/>
            </a:br>
            <a:endParaRPr lang="pt-BR" sz="2800" dirty="0"/>
          </a:p>
        </p:txBody>
      </p:sp>
      <p:sp>
        <p:nvSpPr>
          <p:cNvPr id="4" name="Text Placeholder 3"/>
          <p:cNvSpPr>
            <a:spLocks noGrp="1"/>
          </p:cNvSpPr>
          <p:nvPr>
            <p:ph type="body" sz="quarter" idx="10"/>
          </p:nvPr>
        </p:nvSpPr>
        <p:spPr/>
        <p:txBody>
          <a:bodyPr/>
          <a:lstStyle/>
          <a:p>
            <a:endParaRPr lang="pt-BR" dirty="0" smtClean="0"/>
          </a:p>
          <a:p>
            <a:endParaRPr lang="pt-BR" dirty="0"/>
          </a:p>
        </p:txBody>
      </p:sp>
    </p:spTree>
    <p:extLst>
      <p:ext uri="{BB962C8B-B14F-4D97-AF65-F5344CB8AC3E}">
        <p14:creationId xmlns:p14="http://schemas.microsoft.com/office/powerpoint/2010/main" val="24791860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ojection-screen-icon.jpg"/>
          <p:cNvPicPr>
            <a:picLocks noChangeAspect="1"/>
          </p:cNvPicPr>
          <p:nvPr/>
        </p:nvPicPr>
        <p:blipFill rotWithShape="1">
          <a:blip r:embed="rId2">
            <a:extLst>
              <a:ext uri="{28A0092B-C50C-407E-A947-70E740481C1C}">
                <a14:useLocalDpi xmlns:a14="http://schemas.microsoft.com/office/drawing/2010/main" val="0"/>
              </a:ext>
            </a:extLst>
          </a:blip>
          <a:srcRect l="14021" t="9591" r="11770" b="5250"/>
          <a:stretch/>
        </p:blipFill>
        <p:spPr>
          <a:xfrm>
            <a:off x="958472" y="188640"/>
            <a:ext cx="7495452" cy="5511362"/>
          </a:xfrm>
          <a:prstGeom prst="rect">
            <a:avLst/>
          </a:prstGeom>
        </p:spPr>
      </p:pic>
      <p:sp>
        <p:nvSpPr>
          <p:cNvPr id="6" name="TextBox 5"/>
          <p:cNvSpPr txBox="1"/>
          <p:nvPr/>
        </p:nvSpPr>
        <p:spPr>
          <a:xfrm>
            <a:off x="3391515" y="956457"/>
            <a:ext cx="4495800" cy="2350387"/>
          </a:xfrm>
          <a:prstGeom prst="rect">
            <a:avLst/>
          </a:prstGeom>
          <a:noFill/>
        </p:spPr>
        <p:txBody>
          <a:bodyPr wrap="square" lIns="91407" tIns="45704" rIns="91407" bIns="45704" rtlCol="0">
            <a:spAutoFit/>
          </a:bodyPr>
          <a:lstStyle/>
          <a:p>
            <a:pPr algn="ctr">
              <a:lnSpc>
                <a:spcPct val="80000"/>
              </a:lnSpc>
            </a:pPr>
            <a:r>
              <a:rPr lang="en-US" sz="6400" b="1" dirty="0"/>
              <a:t>DOWNLOAD</a:t>
            </a:r>
          </a:p>
          <a:p>
            <a:pPr algn="ctr">
              <a:lnSpc>
                <a:spcPct val="80000"/>
              </a:lnSpc>
            </a:pPr>
            <a:r>
              <a:rPr lang="en-US" sz="6400" b="1" dirty="0"/>
              <a:t>KATA</a:t>
            </a:r>
          </a:p>
          <a:p>
            <a:pPr algn="ctr">
              <a:lnSpc>
                <a:spcPct val="120000"/>
              </a:lnSpc>
            </a:pPr>
            <a:r>
              <a:rPr lang="en-US" sz="3800" b="1" dirty="0"/>
              <a:t>POWERPOINT SLIDES</a:t>
            </a:r>
          </a:p>
        </p:txBody>
      </p:sp>
      <p:pic>
        <p:nvPicPr>
          <p:cNvPr id="8" name="Picture 7" descr="Downloading.jpg"/>
          <p:cNvPicPr>
            <a:picLocks noChangeAspect="1"/>
          </p:cNvPicPr>
          <p:nvPr/>
        </p:nvPicPr>
        <p:blipFill rotWithShape="1">
          <a:blip r:embed="rId3">
            <a:extLst>
              <a:ext uri="{28A0092B-C50C-407E-A947-70E740481C1C}">
                <a14:useLocalDpi xmlns:a14="http://schemas.microsoft.com/office/drawing/2010/main" val="0"/>
              </a:ext>
            </a:extLst>
          </a:blip>
          <a:srcRect l="4988" r="17644"/>
          <a:stretch/>
        </p:blipFill>
        <p:spPr>
          <a:xfrm>
            <a:off x="1163957" y="625517"/>
            <a:ext cx="2041135" cy="3581400"/>
          </a:xfrm>
          <a:prstGeom prst="rect">
            <a:avLst/>
          </a:prstGeom>
        </p:spPr>
      </p:pic>
      <p:pic>
        <p:nvPicPr>
          <p:cNvPr id="4" name="Picture 3" descr="Screen shot 2014-07-31 at 10.54.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4318" y="3464372"/>
            <a:ext cx="2304344" cy="421710"/>
          </a:xfrm>
          <a:prstGeom prst="rect">
            <a:avLst/>
          </a:prstGeom>
        </p:spPr>
      </p:pic>
      <p:grpSp>
        <p:nvGrpSpPr>
          <p:cNvPr id="11" name="Group 10"/>
          <p:cNvGrpSpPr/>
          <p:nvPr/>
        </p:nvGrpSpPr>
        <p:grpSpPr>
          <a:xfrm rot="20721060">
            <a:off x="565294" y="3082999"/>
            <a:ext cx="1786505" cy="1744489"/>
            <a:chOff x="417163" y="3992095"/>
            <a:chExt cx="1786505" cy="1744489"/>
          </a:xfrm>
        </p:grpSpPr>
        <p:grpSp>
          <p:nvGrpSpPr>
            <p:cNvPr id="10" name="Group 9"/>
            <p:cNvGrpSpPr/>
            <p:nvPr/>
          </p:nvGrpSpPr>
          <p:grpSpPr>
            <a:xfrm>
              <a:off x="417163" y="3992095"/>
              <a:ext cx="1786505" cy="1744489"/>
              <a:chOff x="417163" y="3992095"/>
              <a:chExt cx="1974549" cy="1936422"/>
            </a:xfrm>
          </p:grpSpPr>
          <p:pic>
            <p:nvPicPr>
              <p:cNvPr id="2" name="Picture 1" descr="Video Icon.png"/>
              <p:cNvPicPr>
                <a:picLocks noChangeAspect="1"/>
              </p:cNvPicPr>
              <p:nvPr/>
            </p:nvPicPr>
            <p:blipFill rotWithShape="1">
              <a:blip r:embed="rId5">
                <a:extLst>
                  <a:ext uri="{28A0092B-C50C-407E-A947-70E740481C1C}">
                    <a14:useLocalDpi xmlns:a14="http://schemas.microsoft.com/office/drawing/2010/main" val="0"/>
                  </a:ext>
                </a:extLst>
              </a:blip>
              <a:srcRect l="10362" t="11070" r="10233" b="11060"/>
              <a:stretch/>
            </p:blipFill>
            <p:spPr>
              <a:xfrm>
                <a:off x="417163" y="3992095"/>
                <a:ext cx="1974549" cy="1936422"/>
              </a:xfrm>
              <a:prstGeom prst="rect">
                <a:avLst/>
              </a:prstGeom>
              <a:ln w="22225">
                <a:solidFill>
                  <a:schemeClr val="tx1">
                    <a:lumMod val="50000"/>
                    <a:lumOff val="50000"/>
                  </a:schemeClr>
                </a:solidFill>
              </a:ln>
            </p:spPr>
          </p:pic>
          <p:sp>
            <p:nvSpPr>
              <p:cNvPr id="3" name="Rectangle 2"/>
              <p:cNvSpPr/>
              <p:nvPr/>
            </p:nvSpPr>
            <p:spPr>
              <a:xfrm>
                <a:off x="604034" y="4867904"/>
                <a:ext cx="1599634" cy="868680"/>
              </a:xfrm>
              <a:prstGeom prst="rect">
                <a:avLst/>
              </a:prstGeom>
              <a:solidFill>
                <a:srgbClr val="3366FF"/>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p:cNvSpPr txBox="1"/>
            <p:nvPr/>
          </p:nvSpPr>
          <p:spPr>
            <a:xfrm>
              <a:off x="417163" y="4801884"/>
              <a:ext cx="1786505" cy="741357"/>
            </a:xfrm>
            <a:prstGeom prst="rect">
              <a:avLst/>
            </a:prstGeom>
            <a:noFill/>
          </p:spPr>
          <p:txBody>
            <a:bodyPr wrap="square" rtlCol="0">
              <a:spAutoFit/>
            </a:bodyPr>
            <a:lstStyle/>
            <a:p>
              <a:pPr algn="ctr">
                <a:lnSpc>
                  <a:spcPts val="2520"/>
                </a:lnSpc>
              </a:pPr>
              <a:r>
                <a:rPr lang="en-US" sz="2600" b="1" dirty="0" smtClean="0">
                  <a:solidFill>
                    <a:schemeClr val="bg1"/>
                  </a:solidFill>
                </a:rPr>
                <a:t>Includes</a:t>
              </a:r>
            </a:p>
            <a:p>
              <a:pPr algn="ctr">
                <a:lnSpc>
                  <a:spcPts val="2520"/>
                </a:lnSpc>
              </a:pPr>
              <a:r>
                <a:rPr lang="en-US" sz="2600" b="1" dirty="0" smtClean="0">
                  <a:solidFill>
                    <a:schemeClr val="bg1"/>
                  </a:solidFill>
                </a:rPr>
                <a:t>Videos</a:t>
              </a:r>
              <a:endParaRPr lang="en-US" sz="2600" b="1" dirty="0">
                <a:solidFill>
                  <a:schemeClr val="bg1"/>
                </a:solidFill>
              </a:endParaRPr>
            </a:p>
          </p:txBody>
        </p:sp>
      </p:grpSp>
      <p:sp>
        <p:nvSpPr>
          <p:cNvPr id="7" name="TextBox 6"/>
          <p:cNvSpPr txBox="1"/>
          <p:nvPr/>
        </p:nvSpPr>
        <p:spPr>
          <a:xfrm>
            <a:off x="16821" y="5598855"/>
            <a:ext cx="9321060" cy="1052564"/>
          </a:xfrm>
          <a:prstGeom prst="rect">
            <a:avLst/>
          </a:prstGeom>
          <a:noFill/>
        </p:spPr>
        <p:txBody>
          <a:bodyPr wrap="square" lIns="91407" tIns="45704" rIns="91407" bIns="45704" rtlCol="0">
            <a:spAutoFit/>
          </a:bodyPr>
          <a:lstStyle/>
          <a:p>
            <a:pPr algn="ctr">
              <a:lnSpc>
                <a:spcPct val="80000"/>
              </a:lnSpc>
            </a:pPr>
            <a:r>
              <a:rPr lang="en-US" sz="2600" b="1" dirty="0"/>
              <a:t>For creating your own KATA presentations and </a:t>
            </a:r>
            <a:r>
              <a:rPr lang="en-US" sz="2600" b="1" dirty="0" smtClean="0"/>
              <a:t>training</a:t>
            </a:r>
          </a:p>
          <a:p>
            <a:pPr algn="ctr">
              <a:lnSpc>
                <a:spcPct val="80000"/>
              </a:lnSpc>
            </a:pPr>
            <a:r>
              <a:rPr lang="en-US" sz="2600" b="1" dirty="0" smtClean="0">
                <a:hlinkClick r:id="rId6"/>
              </a:rPr>
              <a:t>http</a:t>
            </a:r>
            <a:r>
              <a:rPr lang="en-US" sz="2600" b="1" dirty="0">
                <a:hlinkClick r:id="rId6"/>
              </a:rPr>
              <a:t>://www-personal.umich.edu/~mrother/The_Improvement_Kata.html</a:t>
            </a:r>
            <a:endParaRPr lang="en-US" sz="2600" b="1" dirty="0"/>
          </a:p>
        </p:txBody>
      </p:sp>
      <p:grpSp>
        <p:nvGrpSpPr>
          <p:cNvPr id="14" name="Group 13"/>
          <p:cNvGrpSpPr/>
          <p:nvPr/>
        </p:nvGrpSpPr>
        <p:grpSpPr>
          <a:xfrm rot="691982">
            <a:off x="7000130" y="3886082"/>
            <a:ext cx="1774370" cy="1490472"/>
            <a:chOff x="368670" y="451515"/>
            <a:chExt cx="1774370" cy="1490472"/>
          </a:xfrm>
        </p:grpSpPr>
        <p:pic>
          <p:nvPicPr>
            <p:cNvPr id="12" name="Picture 11" descr="Card in Hand BW.jpg"/>
            <p:cNvPicPr>
              <a:picLocks noChangeAspect="1"/>
            </p:cNvPicPr>
            <p:nvPr/>
          </p:nvPicPr>
          <p:blipFill rotWithShape="1">
            <a:blip r:embed="rId7">
              <a:extLst>
                <a:ext uri="{28A0092B-C50C-407E-A947-70E740481C1C}">
                  <a14:useLocalDpi xmlns:a14="http://schemas.microsoft.com/office/drawing/2010/main" val="0"/>
                </a:ext>
              </a:extLst>
            </a:blip>
            <a:srcRect t="7396" r="19000" b="15066"/>
            <a:stretch/>
          </p:blipFill>
          <p:spPr>
            <a:xfrm>
              <a:off x="368670" y="451515"/>
              <a:ext cx="1774370" cy="1490472"/>
            </a:xfrm>
            <a:prstGeom prst="rect">
              <a:avLst/>
            </a:prstGeom>
            <a:ln w="25400">
              <a:solidFill>
                <a:schemeClr val="tx1"/>
              </a:solidFill>
            </a:ln>
          </p:spPr>
        </p:pic>
        <p:sp>
          <p:nvSpPr>
            <p:cNvPr id="13" name="TextBox 12"/>
            <p:cNvSpPr txBox="1"/>
            <p:nvPr/>
          </p:nvSpPr>
          <p:spPr>
            <a:xfrm>
              <a:off x="609600" y="723900"/>
              <a:ext cx="1524000" cy="695575"/>
            </a:xfrm>
            <a:prstGeom prst="rect">
              <a:avLst/>
            </a:prstGeom>
            <a:noFill/>
          </p:spPr>
          <p:txBody>
            <a:bodyPr wrap="square" rtlCol="0">
              <a:spAutoFit/>
            </a:bodyPr>
            <a:lstStyle/>
            <a:p>
              <a:pPr>
                <a:lnSpc>
                  <a:spcPct val="80000"/>
                </a:lnSpc>
              </a:pPr>
              <a:r>
                <a:rPr lang="en-US" sz="2400" b="1"/>
                <a:t>Includes IK Card</a:t>
              </a:r>
            </a:p>
          </p:txBody>
        </p:sp>
      </p:grpSp>
    </p:spTree>
    <p:extLst>
      <p:ext uri="{BB962C8B-B14F-4D97-AF65-F5344CB8AC3E}">
        <p14:creationId xmlns:p14="http://schemas.microsoft.com/office/powerpoint/2010/main" val="2153927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go (thumbnai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117600"/>
            <a:ext cx="2971800" cy="4445000"/>
          </a:xfrm>
          <a:prstGeom prst="rect">
            <a:avLst/>
          </a:prstGeom>
        </p:spPr>
      </p:pic>
      <p:pic>
        <p:nvPicPr>
          <p:cNvPr id="4" name="Picture 3" descr="TK Brain (thumbnai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409700"/>
            <a:ext cx="2794000" cy="3848100"/>
          </a:xfrm>
          <a:prstGeom prst="rect">
            <a:avLst/>
          </a:prstGeom>
        </p:spPr>
      </p:pic>
      <p:sp>
        <p:nvSpPr>
          <p:cNvPr id="3" name="Footer Placeholder 2"/>
          <p:cNvSpPr>
            <a:spLocks noGrp="1"/>
          </p:cNvSpPr>
          <p:nvPr>
            <p:ph type="ftr" sz="quarter" idx="11"/>
          </p:nvPr>
        </p:nvSpPr>
        <p:spPr/>
        <p:txBody>
          <a:bodyPr/>
          <a:lstStyle/>
          <a:p>
            <a:r>
              <a:rPr lang="en-US"/>
              <a:t>By Mike Rother</a:t>
            </a:r>
          </a:p>
        </p:txBody>
      </p:sp>
      <p:sp>
        <p:nvSpPr>
          <p:cNvPr id="5" name="Slide Number Placeholder 4"/>
          <p:cNvSpPr>
            <a:spLocks noGrp="1"/>
          </p:cNvSpPr>
          <p:nvPr>
            <p:ph type="sldNum" sz="quarter" idx="12"/>
          </p:nvPr>
        </p:nvSpPr>
        <p:spPr/>
        <p:txBody>
          <a:bodyPr/>
          <a:lstStyle/>
          <a:p>
            <a:fld id="{1254D1E6-34D6-5C4C-A7E3-AB2F6F87675C}" type="slidenum">
              <a:rPr lang="en-US"/>
              <a:pPr/>
              <a:t>62</a:t>
            </a:fld>
            <a:endParaRPr lang="en-US"/>
          </a:p>
        </p:txBody>
      </p:sp>
    </p:spTree>
    <p:extLst>
      <p:ext uri="{BB962C8B-B14F-4D97-AF65-F5344CB8AC3E}">
        <p14:creationId xmlns:p14="http://schemas.microsoft.com/office/powerpoint/2010/main" val="269142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216778" y="2120901"/>
            <a:ext cx="6660474" cy="3152890"/>
          </a:xfrm>
          <a:prstGeom prst="roundRect">
            <a:avLst>
              <a:gd name="adj" fmla="val 3517"/>
            </a:avLst>
          </a:prstGeom>
          <a:solidFill>
            <a:srgbClr val="FFFFCC"/>
          </a:solidFill>
          <a:ln w="31750">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lIns="82021" tIns="41010" rIns="82021" bIns="41010" rtlCol="0" anchor="ctr"/>
          <a:lstStyle/>
          <a:p>
            <a:pPr algn="ctr"/>
            <a:endParaRPr lang="en-US"/>
          </a:p>
        </p:txBody>
      </p:sp>
      <p:sp>
        <p:nvSpPr>
          <p:cNvPr id="10" name="Oval 9"/>
          <p:cNvSpPr/>
          <p:nvPr/>
        </p:nvSpPr>
        <p:spPr>
          <a:xfrm>
            <a:off x="3549492" y="2729158"/>
            <a:ext cx="1995055" cy="1936376"/>
          </a:xfrm>
          <a:prstGeom prst="ellipse">
            <a:avLst/>
          </a:prstGeom>
          <a:solidFill>
            <a:srgbClr val="FFFF00"/>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lIns="82021" tIns="41010" rIns="82021" bIns="41010" rtlCol="0" anchor="ctr"/>
          <a:lstStyle/>
          <a:p>
            <a:pPr algn="ctr"/>
            <a:endParaRPr lang="en-US"/>
          </a:p>
        </p:txBody>
      </p:sp>
      <p:cxnSp>
        <p:nvCxnSpPr>
          <p:cNvPr id="4" name="Straight Connector 3"/>
          <p:cNvCxnSpPr>
            <a:stCxn id="2" idx="0"/>
            <a:endCxn id="2" idx="2"/>
          </p:cNvCxnSpPr>
          <p:nvPr/>
        </p:nvCxnSpPr>
        <p:spPr>
          <a:xfrm>
            <a:off x="4547015" y="2120901"/>
            <a:ext cx="0" cy="3152890"/>
          </a:xfrm>
          <a:prstGeom prst="line">
            <a:avLst/>
          </a:prstGeom>
          <a:ln w="6985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2" idx="1"/>
          </p:cNvCxnSpPr>
          <p:nvPr/>
        </p:nvCxnSpPr>
        <p:spPr>
          <a:xfrm>
            <a:off x="1216778" y="3697344"/>
            <a:ext cx="6660474" cy="0"/>
          </a:xfrm>
          <a:prstGeom prst="line">
            <a:avLst/>
          </a:prstGeom>
          <a:ln w="6985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564910" y="2559539"/>
            <a:ext cx="2243070" cy="655324"/>
          </a:xfrm>
          <a:prstGeom prst="rect">
            <a:avLst/>
          </a:prstGeom>
          <a:noFill/>
        </p:spPr>
        <p:txBody>
          <a:bodyPr wrap="square" lIns="82021" tIns="41010" rIns="82021" bIns="41010" rtlCol="0">
            <a:spAutoFit/>
          </a:bodyPr>
          <a:lstStyle/>
          <a:p>
            <a:pPr>
              <a:lnSpc>
                <a:spcPct val="90000"/>
              </a:lnSpc>
            </a:pPr>
            <a:r>
              <a:rPr lang="en-US" sz="2300" b="1">
                <a:solidFill>
                  <a:srgbClr val="404040"/>
                </a:solidFill>
                <a:latin typeface="Helvetica"/>
                <a:cs typeface="Helvetica"/>
              </a:rPr>
              <a:t>PREDICTION</a:t>
            </a:r>
          </a:p>
          <a:p>
            <a:pPr>
              <a:lnSpc>
                <a:spcPct val="90000"/>
              </a:lnSpc>
            </a:pPr>
            <a:r>
              <a:rPr lang="en-US" b="1">
                <a:solidFill>
                  <a:srgbClr val="404040"/>
                </a:solidFill>
                <a:latin typeface="Helvetica"/>
                <a:cs typeface="Helvetica"/>
              </a:rPr>
              <a:t>Testable</a:t>
            </a:r>
          </a:p>
        </p:txBody>
      </p:sp>
      <p:sp>
        <p:nvSpPr>
          <p:cNvPr id="17" name="TextBox 16"/>
          <p:cNvSpPr txBox="1"/>
          <p:nvPr/>
        </p:nvSpPr>
        <p:spPr>
          <a:xfrm>
            <a:off x="5668820" y="4210566"/>
            <a:ext cx="2243070" cy="858456"/>
          </a:xfrm>
          <a:prstGeom prst="rect">
            <a:avLst/>
          </a:prstGeom>
          <a:noFill/>
        </p:spPr>
        <p:txBody>
          <a:bodyPr wrap="square" lIns="82021" tIns="41010" rIns="82021" bIns="41010" rtlCol="0">
            <a:spAutoFit/>
          </a:bodyPr>
          <a:lstStyle/>
          <a:p>
            <a:pPr>
              <a:lnSpc>
                <a:spcPct val="90000"/>
              </a:lnSpc>
            </a:pPr>
            <a:r>
              <a:rPr lang="en-US" sz="2300" b="1">
                <a:solidFill>
                  <a:srgbClr val="404040"/>
                </a:solidFill>
                <a:latin typeface="Helvetica"/>
                <a:cs typeface="Helvetica"/>
              </a:rPr>
              <a:t>ACTION</a:t>
            </a:r>
          </a:p>
          <a:p>
            <a:pPr>
              <a:lnSpc>
                <a:spcPct val="90000"/>
              </a:lnSpc>
            </a:pPr>
            <a:r>
              <a:rPr lang="en-US" b="1">
                <a:solidFill>
                  <a:srgbClr val="404040"/>
                </a:solidFill>
                <a:latin typeface="Helvetica"/>
                <a:cs typeface="Helvetica"/>
              </a:rPr>
              <a:t>Conduct the</a:t>
            </a:r>
          </a:p>
          <a:p>
            <a:pPr>
              <a:lnSpc>
                <a:spcPct val="70000"/>
              </a:lnSpc>
            </a:pPr>
            <a:r>
              <a:rPr lang="en-US" b="1">
                <a:solidFill>
                  <a:srgbClr val="404040"/>
                </a:solidFill>
                <a:latin typeface="Helvetica"/>
                <a:cs typeface="Helvetica"/>
              </a:rPr>
              <a:t>experiment</a:t>
            </a:r>
          </a:p>
        </p:txBody>
      </p:sp>
      <p:sp>
        <p:nvSpPr>
          <p:cNvPr id="19" name="TextBox 18"/>
          <p:cNvSpPr txBox="1"/>
          <p:nvPr/>
        </p:nvSpPr>
        <p:spPr>
          <a:xfrm>
            <a:off x="1547091" y="2556564"/>
            <a:ext cx="2243070" cy="904594"/>
          </a:xfrm>
          <a:prstGeom prst="rect">
            <a:avLst/>
          </a:prstGeom>
          <a:noFill/>
        </p:spPr>
        <p:txBody>
          <a:bodyPr wrap="square" lIns="82021" tIns="41010" rIns="82021" bIns="41010" rtlCol="0">
            <a:spAutoFit/>
          </a:bodyPr>
          <a:lstStyle/>
          <a:p>
            <a:pPr>
              <a:lnSpc>
                <a:spcPct val="90000"/>
              </a:lnSpc>
            </a:pPr>
            <a:r>
              <a:rPr lang="en-US" sz="2300" b="1">
                <a:solidFill>
                  <a:srgbClr val="404040"/>
                </a:solidFill>
                <a:latin typeface="Helvetica"/>
                <a:cs typeface="Helvetica"/>
              </a:rPr>
              <a:t>EVALUATE</a:t>
            </a:r>
          </a:p>
          <a:p>
            <a:pPr>
              <a:lnSpc>
                <a:spcPct val="90000"/>
              </a:lnSpc>
            </a:pPr>
            <a:r>
              <a:rPr lang="en-US" b="1">
                <a:solidFill>
                  <a:srgbClr val="404040"/>
                </a:solidFill>
                <a:latin typeface="Helvetica"/>
                <a:cs typeface="Helvetica"/>
              </a:rPr>
              <a:t>Adjust based on what you learn</a:t>
            </a:r>
          </a:p>
        </p:txBody>
      </p:sp>
      <p:sp>
        <p:nvSpPr>
          <p:cNvPr id="20" name="TextBox 19"/>
          <p:cNvSpPr txBox="1"/>
          <p:nvPr/>
        </p:nvSpPr>
        <p:spPr>
          <a:xfrm>
            <a:off x="1570182" y="4217266"/>
            <a:ext cx="2632364" cy="655324"/>
          </a:xfrm>
          <a:prstGeom prst="rect">
            <a:avLst/>
          </a:prstGeom>
          <a:noFill/>
        </p:spPr>
        <p:txBody>
          <a:bodyPr wrap="square" lIns="82021" tIns="41010" rIns="82021" bIns="41010" rtlCol="0">
            <a:spAutoFit/>
          </a:bodyPr>
          <a:lstStyle/>
          <a:p>
            <a:pPr>
              <a:lnSpc>
                <a:spcPct val="90000"/>
              </a:lnSpc>
            </a:pPr>
            <a:r>
              <a:rPr lang="en-US" sz="2300" b="1">
                <a:solidFill>
                  <a:srgbClr val="404040"/>
                </a:solidFill>
                <a:latin typeface="Helvetica"/>
                <a:cs typeface="Helvetica"/>
              </a:rPr>
              <a:t>EVIDENCE</a:t>
            </a:r>
          </a:p>
          <a:p>
            <a:pPr>
              <a:lnSpc>
                <a:spcPct val="90000"/>
              </a:lnSpc>
            </a:pPr>
            <a:r>
              <a:rPr lang="en-US" b="1">
                <a:solidFill>
                  <a:srgbClr val="404040"/>
                </a:solidFill>
                <a:latin typeface="Helvetica"/>
                <a:cs typeface="Helvetica"/>
              </a:rPr>
              <a:t>Collect facts and data</a:t>
            </a:r>
          </a:p>
        </p:txBody>
      </p:sp>
      <p:sp>
        <p:nvSpPr>
          <p:cNvPr id="3" name="Arc 2"/>
          <p:cNvSpPr/>
          <p:nvPr/>
        </p:nvSpPr>
        <p:spPr>
          <a:xfrm>
            <a:off x="3671455" y="2606640"/>
            <a:ext cx="2008910" cy="1976718"/>
          </a:xfrm>
          <a:prstGeom prst="arc">
            <a:avLst>
              <a:gd name="adj1" fmla="val 16277517"/>
              <a:gd name="adj2" fmla="val 0"/>
            </a:avLst>
          </a:prstGeom>
          <a:ln w="44450">
            <a:solidFill>
              <a:schemeClr val="tx1">
                <a:lumMod val="85000"/>
                <a:lumOff val="15000"/>
              </a:schemeClr>
            </a:solidFill>
            <a:tailEnd type="triangle" w="lg" len="lg"/>
          </a:ln>
          <a:effectLst/>
        </p:spPr>
        <p:style>
          <a:lnRef idx="2">
            <a:schemeClr val="accent1"/>
          </a:lnRef>
          <a:fillRef idx="0">
            <a:schemeClr val="accent1"/>
          </a:fillRef>
          <a:effectRef idx="1">
            <a:schemeClr val="accent1"/>
          </a:effectRef>
          <a:fontRef idx="minor">
            <a:schemeClr val="tx1"/>
          </a:fontRef>
        </p:style>
        <p:txBody>
          <a:bodyPr lIns="82021" tIns="41010" rIns="82021" bIns="41010" rtlCol="0" anchor="ctr"/>
          <a:lstStyle/>
          <a:p>
            <a:pPr algn="ctr"/>
            <a:endParaRPr lang="en-US"/>
          </a:p>
        </p:txBody>
      </p:sp>
      <p:sp>
        <p:nvSpPr>
          <p:cNvPr id="6" name="TextBox 5"/>
          <p:cNvSpPr txBox="1"/>
          <p:nvPr/>
        </p:nvSpPr>
        <p:spPr>
          <a:xfrm>
            <a:off x="4596143" y="3041528"/>
            <a:ext cx="927296" cy="421414"/>
          </a:xfrm>
          <a:prstGeom prst="rect">
            <a:avLst/>
          </a:prstGeom>
          <a:noFill/>
        </p:spPr>
        <p:txBody>
          <a:bodyPr wrap="square" lIns="82030" tIns="41015" rIns="82030" bIns="41015" rtlCol="0">
            <a:spAutoFit/>
          </a:bodyPr>
          <a:lstStyle/>
          <a:p>
            <a:r>
              <a:rPr lang="en-US" sz="2200" b="1">
                <a:solidFill>
                  <a:srgbClr val="FF0000"/>
                </a:solidFill>
              </a:rPr>
              <a:t>PLAN</a:t>
            </a:r>
            <a:endParaRPr lang="en-US" b="1">
              <a:solidFill>
                <a:srgbClr val="FF0000"/>
              </a:solidFill>
            </a:endParaRPr>
          </a:p>
        </p:txBody>
      </p:sp>
      <p:sp>
        <p:nvSpPr>
          <p:cNvPr id="26" name="TextBox 25"/>
          <p:cNvSpPr txBox="1"/>
          <p:nvPr/>
        </p:nvSpPr>
        <p:spPr>
          <a:xfrm>
            <a:off x="4613050" y="3889102"/>
            <a:ext cx="927296" cy="421414"/>
          </a:xfrm>
          <a:prstGeom prst="rect">
            <a:avLst/>
          </a:prstGeom>
          <a:noFill/>
        </p:spPr>
        <p:txBody>
          <a:bodyPr wrap="square" lIns="82030" tIns="41015" rIns="82030" bIns="41015" rtlCol="0">
            <a:spAutoFit/>
          </a:bodyPr>
          <a:lstStyle/>
          <a:p>
            <a:r>
              <a:rPr lang="en-US" sz="2200" b="1">
                <a:solidFill>
                  <a:srgbClr val="FF0000"/>
                </a:solidFill>
              </a:rPr>
              <a:t>DO</a:t>
            </a:r>
            <a:endParaRPr lang="en-US" b="1">
              <a:solidFill>
                <a:srgbClr val="FF0000"/>
              </a:solidFill>
            </a:endParaRPr>
          </a:p>
        </p:txBody>
      </p:sp>
      <p:sp>
        <p:nvSpPr>
          <p:cNvPr id="27" name="TextBox 26"/>
          <p:cNvSpPr txBox="1"/>
          <p:nvPr/>
        </p:nvSpPr>
        <p:spPr>
          <a:xfrm>
            <a:off x="4547019" y="3301918"/>
            <a:ext cx="294770" cy="390636"/>
          </a:xfrm>
          <a:prstGeom prst="rect">
            <a:avLst/>
          </a:prstGeom>
          <a:noFill/>
        </p:spPr>
        <p:txBody>
          <a:bodyPr wrap="square" lIns="82030" tIns="41015" rIns="82030" bIns="41015" rtlCol="0">
            <a:spAutoFit/>
          </a:bodyPr>
          <a:lstStyle/>
          <a:p>
            <a:r>
              <a:rPr lang="en-US" sz="2000" b="1">
                <a:solidFill>
                  <a:schemeClr val="tx1">
                    <a:lumMod val="75000"/>
                    <a:lumOff val="25000"/>
                  </a:schemeClr>
                </a:solidFill>
              </a:rPr>
              <a:t>1</a:t>
            </a:r>
          </a:p>
        </p:txBody>
      </p:sp>
      <p:sp>
        <p:nvSpPr>
          <p:cNvPr id="28" name="TextBox 27"/>
          <p:cNvSpPr txBox="1"/>
          <p:nvPr/>
        </p:nvSpPr>
        <p:spPr>
          <a:xfrm>
            <a:off x="4549670" y="3637740"/>
            <a:ext cx="294770" cy="390636"/>
          </a:xfrm>
          <a:prstGeom prst="rect">
            <a:avLst/>
          </a:prstGeom>
          <a:noFill/>
        </p:spPr>
        <p:txBody>
          <a:bodyPr wrap="square" lIns="82030" tIns="41015" rIns="82030" bIns="41015" rtlCol="0">
            <a:spAutoFit/>
          </a:bodyPr>
          <a:lstStyle/>
          <a:p>
            <a:r>
              <a:rPr lang="en-US" sz="2000" b="1">
                <a:solidFill>
                  <a:srgbClr val="404040"/>
                </a:solidFill>
              </a:rPr>
              <a:t>2</a:t>
            </a:r>
          </a:p>
        </p:txBody>
      </p:sp>
      <p:sp>
        <p:nvSpPr>
          <p:cNvPr id="29" name="TextBox 28"/>
          <p:cNvSpPr txBox="1"/>
          <p:nvPr/>
        </p:nvSpPr>
        <p:spPr>
          <a:xfrm>
            <a:off x="4264530" y="3635048"/>
            <a:ext cx="294770" cy="390636"/>
          </a:xfrm>
          <a:prstGeom prst="rect">
            <a:avLst/>
          </a:prstGeom>
          <a:noFill/>
        </p:spPr>
        <p:txBody>
          <a:bodyPr wrap="square" lIns="82030" tIns="41015" rIns="82030" bIns="41015" rtlCol="0">
            <a:spAutoFit/>
          </a:bodyPr>
          <a:lstStyle/>
          <a:p>
            <a:r>
              <a:rPr lang="en-US" sz="2000" b="1">
                <a:solidFill>
                  <a:srgbClr val="404040"/>
                </a:solidFill>
              </a:rPr>
              <a:t>3</a:t>
            </a:r>
          </a:p>
        </p:txBody>
      </p:sp>
      <p:sp>
        <p:nvSpPr>
          <p:cNvPr id="30" name="TextBox 29"/>
          <p:cNvSpPr txBox="1"/>
          <p:nvPr/>
        </p:nvSpPr>
        <p:spPr>
          <a:xfrm>
            <a:off x="4269830" y="3300878"/>
            <a:ext cx="294770" cy="390636"/>
          </a:xfrm>
          <a:prstGeom prst="rect">
            <a:avLst/>
          </a:prstGeom>
          <a:noFill/>
        </p:spPr>
        <p:txBody>
          <a:bodyPr wrap="square" lIns="82030" tIns="41015" rIns="82030" bIns="41015" rtlCol="0">
            <a:spAutoFit/>
          </a:bodyPr>
          <a:lstStyle/>
          <a:p>
            <a:r>
              <a:rPr lang="en-US" sz="2000" b="1">
                <a:solidFill>
                  <a:srgbClr val="404040"/>
                </a:solidFill>
              </a:rPr>
              <a:t>4</a:t>
            </a:r>
          </a:p>
        </p:txBody>
      </p:sp>
      <p:sp>
        <p:nvSpPr>
          <p:cNvPr id="31" name="TextBox 30"/>
          <p:cNvSpPr txBox="1"/>
          <p:nvPr/>
        </p:nvSpPr>
        <p:spPr>
          <a:xfrm>
            <a:off x="3640643" y="3972549"/>
            <a:ext cx="927296" cy="481402"/>
          </a:xfrm>
          <a:prstGeom prst="rect">
            <a:avLst/>
          </a:prstGeom>
          <a:noFill/>
        </p:spPr>
        <p:txBody>
          <a:bodyPr wrap="square" lIns="82030" tIns="41015" rIns="82030" bIns="41015" rtlCol="0">
            <a:spAutoFit/>
          </a:bodyPr>
          <a:lstStyle/>
          <a:p>
            <a:pPr algn="r">
              <a:lnSpc>
                <a:spcPct val="70000"/>
              </a:lnSpc>
            </a:pPr>
            <a:r>
              <a:rPr lang="en-US" sz="2200" b="1">
                <a:solidFill>
                  <a:srgbClr val="FF0000"/>
                </a:solidFill>
              </a:rPr>
              <a:t>CHECK</a:t>
            </a:r>
          </a:p>
          <a:p>
            <a:pPr algn="r">
              <a:lnSpc>
                <a:spcPct val="70000"/>
              </a:lnSpc>
            </a:pPr>
            <a:r>
              <a:rPr lang="en-US" sz="1400" b="1">
                <a:solidFill>
                  <a:srgbClr val="FF0000"/>
                </a:solidFill>
              </a:rPr>
              <a:t>(Study)</a:t>
            </a:r>
            <a:endParaRPr lang="en-US" sz="1300" b="1">
              <a:solidFill>
                <a:srgbClr val="FF0000"/>
              </a:solidFill>
            </a:endParaRPr>
          </a:p>
        </p:txBody>
      </p:sp>
      <p:sp>
        <p:nvSpPr>
          <p:cNvPr id="32" name="TextBox 31"/>
          <p:cNvSpPr txBox="1"/>
          <p:nvPr/>
        </p:nvSpPr>
        <p:spPr>
          <a:xfrm>
            <a:off x="3566952" y="3038633"/>
            <a:ext cx="927296" cy="421414"/>
          </a:xfrm>
          <a:prstGeom prst="rect">
            <a:avLst/>
          </a:prstGeom>
          <a:noFill/>
        </p:spPr>
        <p:txBody>
          <a:bodyPr wrap="square" lIns="82030" tIns="41015" rIns="82030" bIns="41015" rtlCol="0">
            <a:spAutoFit/>
          </a:bodyPr>
          <a:lstStyle/>
          <a:p>
            <a:pPr algn="r"/>
            <a:r>
              <a:rPr lang="en-US" sz="2200" b="1">
                <a:solidFill>
                  <a:srgbClr val="FF0000"/>
                </a:solidFill>
              </a:rPr>
              <a:t>ACT</a:t>
            </a:r>
            <a:endParaRPr lang="en-US" b="1">
              <a:solidFill>
                <a:srgbClr val="FF0000"/>
              </a:solidFill>
            </a:endParaRPr>
          </a:p>
        </p:txBody>
      </p:sp>
      <p:sp>
        <p:nvSpPr>
          <p:cNvPr id="23" name="Footer Placeholder 1"/>
          <p:cNvSpPr>
            <a:spLocks noGrp="1"/>
          </p:cNvSpPr>
          <p:nvPr>
            <p:ph type="ftr" sz="quarter" idx="11"/>
          </p:nvPr>
        </p:nvSpPr>
        <p:spPr/>
        <p:txBody>
          <a:bodyPr/>
          <a:lstStyle/>
          <a:p>
            <a:r>
              <a:rPr lang="en-US"/>
              <a:t>By Mike Rother</a:t>
            </a:r>
          </a:p>
        </p:txBody>
      </p:sp>
      <p:sp>
        <p:nvSpPr>
          <p:cNvPr id="24" name="Slide Number Placeholder 2"/>
          <p:cNvSpPr>
            <a:spLocks noGrp="1"/>
          </p:cNvSpPr>
          <p:nvPr>
            <p:ph type="sldNum" sz="quarter" idx="12"/>
          </p:nvPr>
        </p:nvSpPr>
        <p:spPr/>
        <p:txBody>
          <a:bodyPr/>
          <a:lstStyle/>
          <a:p>
            <a:fld id="{1254D1E6-34D6-5C4C-A7E3-AB2F6F87675C}" type="slidenum">
              <a:rPr lang="en-US"/>
              <a:pPr/>
              <a:t>63</a:t>
            </a:fld>
            <a:endParaRPr lang="en-US"/>
          </a:p>
        </p:txBody>
      </p:sp>
      <p:sp>
        <p:nvSpPr>
          <p:cNvPr id="25" name="TextBox 24"/>
          <p:cNvSpPr txBox="1"/>
          <p:nvPr/>
        </p:nvSpPr>
        <p:spPr>
          <a:xfrm>
            <a:off x="245484" y="416669"/>
            <a:ext cx="8641956" cy="544524"/>
          </a:xfrm>
          <a:prstGeom prst="rect">
            <a:avLst/>
          </a:prstGeom>
          <a:noFill/>
        </p:spPr>
        <p:txBody>
          <a:bodyPr wrap="square" lIns="82030" tIns="41015" rIns="82030" bIns="41015" rtlCol="0">
            <a:spAutoFit/>
          </a:bodyPr>
          <a:lstStyle/>
          <a:p>
            <a:pPr algn="ctr">
              <a:lnSpc>
                <a:spcPct val="80000"/>
              </a:lnSpc>
            </a:pPr>
            <a:r>
              <a:rPr lang="en-US" sz="3600" b="1"/>
              <a:t>THE SCIENTIFIC LEARNING CYCLE</a:t>
            </a:r>
          </a:p>
        </p:txBody>
      </p:sp>
      <p:sp>
        <p:nvSpPr>
          <p:cNvPr id="33" name="TextBox 32"/>
          <p:cNvSpPr txBox="1"/>
          <p:nvPr/>
        </p:nvSpPr>
        <p:spPr>
          <a:xfrm>
            <a:off x="1" y="876300"/>
            <a:ext cx="9143999" cy="865620"/>
          </a:xfrm>
          <a:prstGeom prst="rect">
            <a:avLst/>
          </a:prstGeom>
          <a:noFill/>
        </p:spPr>
        <p:txBody>
          <a:bodyPr wrap="square" lIns="82030" tIns="41015" rIns="82030" bIns="41015" rtlCol="0">
            <a:spAutoFit/>
          </a:bodyPr>
          <a:lstStyle/>
          <a:p>
            <a:pPr algn="ctr">
              <a:lnSpc>
                <a:spcPct val="90000"/>
              </a:lnSpc>
            </a:pPr>
            <a:r>
              <a:rPr lang="en-US" sz="2800" b="1"/>
              <a:t>Is sometimes called</a:t>
            </a:r>
          </a:p>
          <a:p>
            <a:pPr algn="ctr">
              <a:lnSpc>
                <a:spcPct val="90000"/>
              </a:lnSpc>
            </a:pPr>
            <a:r>
              <a:rPr lang="en-US" sz="2800" b="1"/>
              <a:t>"Plan-Do-Check-Act"  or  "Plan-Do-Study-Act" </a:t>
            </a:r>
          </a:p>
        </p:txBody>
      </p:sp>
    </p:spTree>
    <p:extLst>
      <p:ext uri="{BB962C8B-B14F-4D97-AF65-F5344CB8AC3E}">
        <p14:creationId xmlns:p14="http://schemas.microsoft.com/office/powerpoint/2010/main" val="324058417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4929190" y="3187700"/>
            <a:ext cx="502920" cy="502920"/>
            <a:chOff x="4929190" y="4112298"/>
            <a:chExt cx="502920" cy="502920"/>
          </a:xfrm>
        </p:grpSpPr>
        <p:sp>
          <p:nvSpPr>
            <p:cNvPr id="39" name="Oval 38"/>
            <p:cNvSpPr/>
            <p:nvPr/>
          </p:nvSpPr>
          <p:spPr>
            <a:xfrm>
              <a:off x="4929190" y="4112298"/>
              <a:ext cx="502920" cy="502920"/>
            </a:xfrm>
            <a:prstGeom prst="ellipse">
              <a:avLst/>
            </a:prstGeom>
            <a:noFill/>
            <a:ln w="5715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a:off x="5042768" y="4225760"/>
              <a:ext cx="274320" cy="274320"/>
            </a:xfrm>
            <a:prstGeom prst="ellipse">
              <a:avLst/>
            </a:prstGeom>
            <a:noFill/>
            <a:ln w="5715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5142102" y="4319972"/>
              <a:ext cx="82296" cy="82296"/>
            </a:xfrm>
            <a:prstGeom prst="ellipse">
              <a:avLst/>
            </a:prstGeom>
            <a:solidFill>
              <a:schemeClr val="tx1">
                <a:lumMod val="65000"/>
                <a:lumOff val="35000"/>
              </a:schemeClr>
            </a:solidFill>
            <a:ln w="635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TextBox 21"/>
          <p:cNvSpPr txBox="1"/>
          <p:nvPr/>
        </p:nvSpPr>
        <p:spPr>
          <a:xfrm>
            <a:off x="1455800" y="254217"/>
            <a:ext cx="6143190" cy="977425"/>
          </a:xfrm>
          <a:prstGeom prst="rect">
            <a:avLst/>
          </a:prstGeom>
          <a:noFill/>
        </p:spPr>
        <p:txBody>
          <a:bodyPr wrap="square" lIns="81994" tIns="40995" rIns="81994" bIns="40995" rtlCol="0">
            <a:spAutoFit/>
          </a:bodyPr>
          <a:lstStyle/>
          <a:p>
            <a:pPr algn="ctr">
              <a:lnSpc>
                <a:spcPct val="90000"/>
              </a:lnSpc>
            </a:pPr>
            <a:r>
              <a:rPr lang="en-US" sz="3200" b="1">
                <a:latin typeface="Helvetica"/>
                <a:cs typeface="Helvetica"/>
              </a:rPr>
              <a:t>THE FOUR STEPS OF THE IMPROVEMENT KATA MODEL</a:t>
            </a:r>
          </a:p>
        </p:txBody>
      </p:sp>
      <p:sp>
        <p:nvSpPr>
          <p:cNvPr id="7" name="Rounded Rectangle 6"/>
          <p:cNvSpPr>
            <a:spLocks noChangeAspect="1"/>
          </p:cNvSpPr>
          <p:nvPr/>
        </p:nvSpPr>
        <p:spPr>
          <a:xfrm>
            <a:off x="6494471" y="2376737"/>
            <a:ext cx="2043855" cy="2017059"/>
          </a:xfrm>
          <a:prstGeom prst="roundRect">
            <a:avLst>
              <a:gd name="adj" fmla="val 7086"/>
            </a:avLst>
          </a:prstGeom>
          <a:noFill/>
          <a:ln w="41275">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lIns="81994" tIns="40995" rIns="81994" bIns="40995" rtlCol="0" anchor="ctr"/>
          <a:lstStyle/>
          <a:p>
            <a:pPr algn="ctr"/>
            <a:endParaRPr lang="en-US"/>
          </a:p>
        </p:txBody>
      </p:sp>
      <p:sp>
        <p:nvSpPr>
          <p:cNvPr id="8" name="Rounded Rectangle 7"/>
          <p:cNvSpPr>
            <a:spLocks noChangeAspect="1"/>
          </p:cNvSpPr>
          <p:nvPr/>
        </p:nvSpPr>
        <p:spPr>
          <a:xfrm>
            <a:off x="2480999" y="2376737"/>
            <a:ext cx="1691405" cy="2017059"/>
          </a:xfrm>
          <a:prstGeom prst="roundRect">
            <a:avLst>
              <a:gd name="adj" fmla="val 7086"/>
            </a:avLst>
          </a:prstGeom>
          <a:noFill/>
          <a:ln w="41275">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lIns="81994" tIns="40995" rIns="81994" bIns="40995" rtlCol="0" anchor="ctr"/>
          <a:lstStyle/>
          <a:p>
            <a:pPr algn="ctr"/>
            <a:endParaRPr lang="en-US"/>
          </a:p>
        </p:txBody>
      </p:sp>
      <p:sp>
        <p:nvSpPr>
          <p:cNvPr id="9" name="Rounded Rectangle 8"/>
          <p:cNvSpPr>
            <a:spLocks noChangeAspect="1"/>
          </p:cNvSpPr>
          <p:nvPr/>
        </p:nvSpPr>
        <p:spPr>
          <a:xfrm>
            <a:off x="627718" y="2376737"/>
            <a:ext cx="1691405" cy="2017059"/>
          </a:xfrm>
          <a:prstGeom prst="roundRect">
            <a:avLst>
              <a:gd name="adj" fmla="val 7086"/>
            </a:avLst>
          </a:prstGeom>
          <a:noFill/>
          <a:ln w="41275">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lIns="81994" tIns="40995" rIns="81994" bIns="40995" rtlCol="0" anchor="ctr"/>
          <a:lstStyle/>
          <a:p>
            <a:pPr algn="ctr"/>
            <a:endParaRPr lang="en-US"/>
          </a:p>
        </p:txBody>
      </p:sp>
      <p:sp>
        <p:nvSpPr>
          <p:cNvPr id="10" name="Rounded Rectangle 9"/>
          <p:cNvSpPr>
            <a:spLocks noChangeAspect="1"/>
          </p:cNvSpPr>
          <p:nvPr/>
        </p:nvSpPr>
        <p:spPr>
          <a:xfrm>
            <a:off x="4341908" y="2376737"/>
            <a:ext cx="1691405" cy="2017059"/>
          </a:xfrm>
          <a:prstGeom prst="roundRect">
            <a:avLst>
              <a:gd name="adj" fmla="val 7086"/>
            </a:avLst>
          </a:prstGeom>
          <a:noFill/>
          <a:ln w="41275">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lIns="81994" tIns="40995" rIns="81994" bIns="40995" rtlCol="0" anchor="ctr"/>
          <a:lstStyle/>
          <a:p>
            <a:pPr algn="ctr"/>
            <a:endParaRPr lang="en-US"/>
          </a:p>
        </p:txBody>
      </p:sp>
      <p:sp>
        <p:nvSpPr>
          <p:cNvPr id="11" name="TextBox 10"/>
          <p:cNvSpPr txBox="1"/>
          <p:nvPr/>
        </p:nvSpPr>
        <p:spPr>
          <a:xfrm>
            <a:off x="627718" y="2422897"/>
            <a:ext cx="1691405" cy="835335"/>
          </a:xfrm>
          <a:prstGeom prst="rect">
            <a:avLst/>
          </a:prstGeom>
          <a:noFill/>
        </p:spPr>
        <p:txBody>
          <a:bodyPr wrap="square" lIns="81994" tIns="40995" rIns="81994" bIns="40995" rtlCol="0">
            <a:spAutoFit/>
          </a:bodyPr>
          <a:lstStyle/>
          <a:p>
            <a:pPr algn="ctr">
              <a:lnSpc>
                <a:spcPct val="90000"/>
              </a:lnSpc>
            </a:pPr>
            <a:r>
              <a:rPr lang="en-US" b="1">
                <a:latin typeface="Helvetica"/>
                <a:cs typeface="Helvetica"/>
              </a:rPr>
              <a:t>Understand</a:t>
            </a:r>
          </a:p>
          <a:p>
            <a:pPr algn="ctr">
              <a:lnSpc>
                <a:spcPct val="90000"/>
              </a:lnSpc>
            </a:pPr>
            <a:r>
              <a:rPr lang="en-US" b="1">
                <a:latin typeface="Helvetica"/>
                <a:cs typeface="Helvetica"/>
              </a:rPr>
              <a:t>the </a:t>
            </a:r>
            <a:r>
              <a:rPr lang="en-US" b="1">
                <a:solidFill>
                  <a:srgbClr val="FF0000"/>
                </a:solidFill>
                <a:latin typeface="Helvetica"/>
                <a:cs typeface="Helvetica"/>
              </a:rPr>
              <a:t>Direction</a:t>
            </a:r>
          </a:p>
          <a:p>
            <a:pPr algn="ctr">
              <a:lnSpc>
                <a:spcPct val="90000"/>
              </a:lnSpc>
            </a:pPr>
            <a:r>
              <a:rPr lang="en-US" b="1">
                <a:solidFill>
                  <a:srgbClr val="FF0000"/>
                </a:solidFill>
                <a:latin typeface="Helvetica"/>
                <a:cs typeface="Helvetica"/>
              </a:rPr>
              <a:t>or Challenge</a:t>
            </a:r>
          </a:p>
        </p:txBody>
      </p:sp>
      <p:sp>
        <p:nvSpPr>
          <p:cNvPr id="12" name="TextBox 11"/>
          <p:cNvSpPr txBox="1"/>
          <p:nvPr/>
        </p:nvSpPr>
        <p:spPr>
          <a:xfrm>
            <a:off x="2481002" y="2437409"/>
            <a:ext cx="1691406" cy="756890"/>
          </a:xfrm>
          <a:prstGeom prst="rect">
            <a:avLst/>
          </a:prstGeom>
          <a:noFill/>
        </p:spPr>
        <p:txBody>
          <a:bodyPr wrap="square" lIns="81994" tIns="40995" rIns="81994" bIns="40995" rtlCol="0">
            <a:spAutoFit/>
          </a:bodyPr>
          <a:lstStyle/>
          <a:p>
            <a:pPr algn="ctr">
              <a:lnSpc>
                <a:spcPct val="80000"/>
              </a:lnSpc>
            </a:pPr>
            <a:r>
              <a:rPr lang="en-US" b="1">
                <a:solidFill>
                  <a:srgbClr val="000000"/>
                </a:solidFill>
                <a:latin typeface="Helvetica"/>
                <a:cs typeface="Helvetica"/>
              </a:rPr>
              <a:t>Grasp the</a:t>
            </a:r>
          </a:p>
          <a:p>
            <a:pPr algn="ctr">
              <a:lnSpc>
                <a:spcPct val="80000"/>
              </a:lnSpc>
            </a:pPr>
            <a:r>
              <a:rPr lang="en-US" b="1">
                <a:solidFill>
                  <a:srgbClr val="FF0000"/>
                </a:solidFill>
                <a:latin typeface="Helvetica"/>
                <a:cs typeface="Helvetica"/>
              </a:rPr>
              <a:t>Current</a:t>
            </a:r>
          </a:p>
          <a:p>
            <a:pPr algn="ctr">
              <a:lnSpc>
                <a:spcPct val="80000"/>
              </a:lnSpc>
            </a:pPr>
            <a:r>
              <a:rPr lang="en-US" b="1">
                <a:solidFill>
                  <a:srgbClr val="FF0000"/>
                </a:solidFill>
                <a:latin typeface="Helvetica"/>
                <a:cs typeface="Helvetica"/>
              </a:rPr>
              <a:t>Condition</a:t>
            </a:r>
          </a:p>
        </p:txBody>
      </p:sp>
      <p:sp>
        <p:nvSpPr>
          <p:cNvPr id="13" name="TextBox 12"/>
          <p:cNvSpPr txBox="1"/>
          <p:nvPr/>
        </p:nvSpPr>
        <p:spPr>
          <a:xfrm>
            <a:off x="4341908" y="2435723"/>
            <a:ext cx="1691405" cy="756890"/>
          </a:xfrm>
          <a:prstGeom prst="rect">
            <a:avLst/>
          </a:prstGeom>
          <a:noFill/>
        </p:spPr>
        <p:txBody>
          <a:bodyPr wrap="square" lIns="81994" tIns="40995" rIns="81994" bIns="40995" rtlCol="0">
            <a:spAutoFit/>
          </a:bodyPr>
          <a:lstStyle/>
          <a:p>
            <a:pPr algn="ctr">
              <a:lnSpc>
                <a:spcPct val="80000"/>
              </a:lnSpc>
            </a:pPr>
            <a:r>
              <a:rPr lang="en-US" b="1">
                <a:solidFill>
                  <a:srgbClr val="000000"/>
                </a:solidFill>
                <a:latin typeface="Helvetica"/>
                <a:cs typeface="Helvetica"/>
              </a:rPr>
              <a:t>Establish the</a:t>
            </a:r>
          </a:p>
          <a:p>
            <a:pPr algn="ctr">
              <a:lnSpc>
                <a:spcPct val="80000"/>
              </a:lnSpc>
            </a:pPr>
            <a:r>
              <a:rPr lang="en-US" b="1">
                <a:solidFill>
                  <a:srgbClr val="FF0000"/>
                </a:solidFill>
                <a:latin typeface="Helvetica"/>
                <a:cs typeface="Helvetica"/>
              </a:rPr>
              <a:t>Next Target</a:t>
            </a:r>
          </a:p>
          <a:p>
            <a:pPr algn="ctr">
              <a:lnSpc>
                <a:spcPct val="80000"/>
              </a:lnSpc>
            </a:pPr>
            <a:r>
              <a:rPr lang="en-US" b="1">
                <a:solidFill>
                  <a:srgbClr val="FF0000"/>
                </a:solidFill>
                <a:latin typeface="Helvetica"/>
                <a:cs typeface="Helvetica"/>
              </a:rPr>
              <a:t>Condition</a:t>
            </a:r>
          </a:p>
        </p:txBody>
      </p:sp>
      <p:pic>
        <p:nvPicPr>
          <p:cNvPr id="14" name="Picture 13" descr="stock-vector-stick-figure-positions-set-vector-113066176.jpg"/>
          <p:cNvPicPr>
            <a:picLocks noChangeAspect="1"/>
          </p:cNvPicPr>
          <p:nvPr/>
        </p:nvPicPr>
        <p:blipFill rotWithShape="1">
          <a:blip r:embed="rId2">
            <a:extLst>
              <a:ext uri="{BEBA8EAE-BF5A-486C-A8C5-ECC9F3942E4B}">
                <a14:imgProps xmlns:a14="http://schemas.microsoft.com/office/drawing/2010/main">
                  <a14:imgLayer r:embed="rId3">
                    <a14:imgEffect>
                      <a14:backgroundRemoval t="55349" b="95116" l="28000" r="48000">
                        <a14:foregroundMark x1="38444" y1="61628" x2="38444" y2="61628"/>
                      </a14:backgroundRemoval>
                    </a14:imgEffect>
                  </a14:imgLayer>
                </a14:imgProps>
              </a:ext>
              <a:ext uri="{28A0092B-C50C-407E-A947-70E740481C1C}">
                <a14:useLocalDpi xmlns:a14="http://schemas.microsoft.com/office/drawing/2010/main" val="0"/>
              </a:ext>
            </a:extLst>
          </a:blip>
          <a:srcRect l="28110" t="54498" r="51528" b="4581"/>
          <a:stretch/>
        </p:blipFill>
        <p:spPr>
          <a:xfrm>
            <a:off x="4464726" y="3406740"/>
            <a:ext cx="489149" cy="911711"/>
          </a:xfrm>
          <a:prstGeom prst="rect">
            <a:avLst/>
          </a:prstGeom>
        </p:spPr>
      </p:pic>
      <p:pic>
        <p:nvPicPr>
          <p:cNvPr id="15" name="Picture 14" descr="stock-vector-stick-figure-positions-set-vector-113066176.jpg"/>
          <p:cNvPicPr>
            <a:picLocks noChangeAspect="1"/>
          </p:cNvPicPr>
          <p:nvPr/>
        </p:nvPicPr>
        <p:blipFill rotWithShape="1">
          <a:blip r:embed="rId2">
            <a:extLst>
              <a:ext uri="{BEBA8EAE-BF5A-486C-A8C5-ECC9F3942E4B}">
                <a14:imgProps xmlns:a14="http://schemas.microsoft.com/office/drawing/2010/main">
                  <a14:imgLayer r:embed="rId4">
                    <a14:imgEffect>
                      <a14:backgroundRemoval t="55349" b="95116" l="28000" r="48000">
                        <a14:foregroundMark x1="38444" y1="61628" x2="38444" y2="61628"/>
                      </a14:backgroundRemoval>
                    </a14:imgEffect>
                  </a14:imgLayer>
                </a14:imgProps>
              </a:ext>
              <a:ext uri="{28A0092B-C50C-407E-A947-70E740481C1C}">
                <a14:useLocalDpi xmlns:a14="http://schemas.microsoft.com/office/drawing/2010/main" val="0"/>
              </a:ext>
            </a:extLst>
          </a:blip>
          <a:srcRect l="28110" t="54498" r="51528" b="4581"/>
          <a:stretch/>
        </p:blipFill>
        <p:spPr>
          <a:xfrm flipH="1">
            <a:off x="5432110" y="3401808"/>
            <a:ext cx="489150" cy="911711"/>
          </a:xfrm>
          <a:prstGeom prst="rect">
            <a:avLst/>
          </a:prstGeom>
        </p:spPr>
      </p:pic>
      <p:grpSp>
        <p:nvGrpSpPr>
          <p:cNvPr id="16" name="Group 15"/>
          <p:cNvGrpSpPr/>
          <p:nvPr/>
        </p:nvGrpSpPr>
        <p:grpSpPr>
          <a:xfrm>
            <a:off x="6575400" y="3141690"/>
            <a:ext cx="1890359" cy="1194099"/>
            <a:chOff x="7206198" y="3532935"/>
            <a:chExt cx="2079395" cy="1353312"/>
          </a:xfrm>
        </p:grpSpPr>
        <p:pic>
          <p:nvPicPr>
            <p:cNvPr id="17" name="Picture 16" descr="man-on-stairs.png"/>
            <p:cNvPicPr>
              <a:picLocks noChangeAspect="1"/>
            </p:cNvPicPr>
            <p:nvPr/>
          </p:nvPicPr>
          <p:blipFill rotWithShape="1">
            <a:blip r:embed="rId5" cstate="print">
              <a:extLst>
                <a:ext uri="{28A0092B-C50C-407E-A947-70E740481C1C}">
                  <a14:useLocalDpi xmlns:a14="http://schemas.microsoft.com/office/drawing/2010/main" val="0"/>
                </a:ext>
              </a:extLst>
            </a:blip>
            <a:srcRect l="4600" t="12000" r="2400" b="13600"/>
            <a:stretch/>
          </p:blipFill>
          <p:spPr>
            <a:xfrm>
              <a:off x="7584708" y="3532935"/>
              <a:ext cx="1517244" cy="1213795"/>
            </a:xfrm>
            <a:prstGeom prst="rect">
              <a:avLst/>
            </a:prstGeom>
          </p:spPr>
        </p:pic>
        <p:sp>
          <p:nvSpPr>
            <p:cNvPr id="18" name="Oval 17"/>
            <p:cNvSpPr>
              <a:spLocks noChangeAspect="1"/>
            </p:cNvSpPr>
            <p:nvPr/>
          </p:nvSpPr>
          <p:spPr>
            <a:xfrm>
              <a:off x="7289907" y="4501182"/>
              <a:ext cx="389428" cy="385065"/>
            </a:xfrm>
            <a:prstGeom prst="ellipse">
              <a:avLst/>
            </a:prstGeom>
            <a:solidFill>
              <a:srgbClr val="FFFFFF"/>
            </a:solid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206198" y="4556406"/>
              <a:ext cx="547524" cy="308118"/>
            </a:xfrm>
            <a:prstGeom prst="rect">
              <a:avLst/>
            </a:prstGeom>
            <a:noFill/>
          </p:spPr>
          <p:txBody>
            <a:bodyPr wrap="square" rtlCol="0">
              <a:spAutoFit/>
            </a:bodyPr>
            <a:lstStyle/>
            <a:p>
              <a:pPr algn="ctr">
                <a:lnSpc>
                  <a:spcPct val="80000"/>
                </a:lnSpc>
              </a:pPr>
              <a:r>
                <a:rPr lang="en-US" sz="1400" b="1">
                  <a:latin typeface="Helvetica"/>
                  <a:cs typeface="Helvetica"/>
                </a:rPr>
                <a:t>CC</a:t>
              </a:r>
            </a:p>
          </p:txBody>
        </p:sp>
        <p:sp>
          <p:nvSpPr>
            <p:cNvPr id="20" name="Oval 19"/>
            <p:cNvSpPr>
              <a:spLocks noChangeAspect="1"/>
            </p:cNvSpPr>
            <p:nvPr/>
          </p:nvSpPr>
          <p:spPr>
            <a:xfrm>
              <a:off x="8812455" y="3664082"/>
              <a:ext cx="389428" cy="385065"/>
            </a:xfrm>
            <a:prstGeom prst="ellipse">
              <a:avLst/>
            </a:prstGeom>
            <a:solidFill>
              <a:srgbClr val="FFFFFF"/>
            </a:solid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8728925" y="3716887"/>
              <a:ext cx="556668" cy="308118"/>
            </a:xfrm>
            <a:prstGeom prst="rect">
              <a:avLst/>
            </a:prstGeom>
            <a:noFill/>
          </p:spPr>
          <p:txBody>
            <a:bodyPr wrap="square" rtlCol="0">
              <a:spAutoFit/>
            </a:bodyPr>
            <a:lstStyle/>
            <a:p>
              <a:pPr algn="ctr">
                <a:lnSpc>
                  <a:spcPct val="80000"/>
                </a:lnSpc>
              </a:pPr>
              <a:r>
                <a:rPr lang="en-US" sz="1400" b="1">
                  <a:latin typeface="Helvetica"/>
                  <a:cs typeface="Helvetica"/>
                </a:rPr>
                <a:t>TC</a:t>
              </a:r>
            </a:p>
          </p:txBody>
        </p:sp>
      </p:grpSp>
      <p:sp>
        <p:nvSpPr>
          <p:cNvPr id="23" name="TextBox 22"/>
          <p:cNvSpPr txBox="1"/>
          <p:nvPr/>
        </p:nvSpPr>
        <p:spPr>
          <a:xfrm>
            <a:off x="1173389" y="1794624"/>
            <a:ext cx="601372" cy="559913"/>
          </a:xfrm>
          <a:prstGeom prst="rect">
            <a:avLst/>
          </a:prstGeom>
          <a:noFill/>
        </p:spPr>
        <p:txBody>
          <a:bodyPr wrap="square" lIns="81994" tIns="40995" rIns="81994" bIns="40995" rtlCol="0">
            <a:spAutoFit/>
          </a:bodyPr>
          <a:lstStyle/>
          <a:p>
            <a:pPr algn="ctr"/>
            <a:r>
              <a:rPr lang="en-US" sz="3100" b="1">
                <a:latin typeface="Helvetica"/>
                <a:cs typeface="Helvetica"/>
              </a:rPr>
              <a:t>1</a:t>
            </a:r>
          </a:p>
        </p:txBody>
      </p:sp>
      <p:sp>
        <p:nvSpPr>
          <p:cNvPr id="24" name="TextBox 23"/>
          <p:cNvSpPr txBox="1"/>
          <p:nvPr/>
        </p:nvSpPr>
        <p:spPr>
          <a:xfrm>
            <a:off x="3023949" y="1782827"/>
            <a:ext cx="601372" cy="559913"/>
          </a:xfrm>
          <a:prstGeom prst="rect">
            <a:avLst/>
          </a:prstGeom>
          <a:noFill/>
        </p:spPr>
        <p:txBody>
          <a:bodyPr wrap="square" lIns="81994" tIns="40995" rIns="81994" bIns="40995" rtlCol="0">
            <a:spAutoFit/>
          </a:bodyPr>
          <a:lstStyle/>
          <a:p>
            <a:pPr algn="ctr"/>
            <a:r>
              <a:rPr lang="en-US" sz="3100" b="1">
                <a:latin typeface="Helvetica"/>
                <a:cs typeface="Helvetica"/>
              </a:rPr>
              <a:t>2</a:t>
            </a:r>
          </a:p>
        </p:txBody>
      </p:sp>
      <p:sp>
        <p:nvSpPr>
          <p:cNvPr id="25" name="TextBox 24"/>
          <p:cNvSpPr txBox="1"/>
          <p:nvPr/>
        </p:nvSpPr>
        <p:spPr>
          <a:xfrm>
            <a:off x="4875040" y="1782827"/>
            <a:ext cx="601372" cy="559913"/>
          </a:xfrm>
          <a:prstGeom prst="rect">
            <a:avLst/>
          </a:prstGeom>
          <a:noFill/>
        </p:spPr>
        <p:txBody>
          <a:bodyPr wrap="square" lIns="81994" tIns="40995" rIns="81994" bIns="40995" rtlCol="0">
            <a:spAutoFit/>
          </a:bodyPr>
          <a:lstStyle/>
          <a:p>
            <a:pPr algn="ctr"/>
            <a:r>
              <a:rPr lang="en-US" sz="3100" b="1">
                <a:latin typeface="Helvetica"/>
                <a:cs typeface="Helvetica"/>
              </a:rPr>
              <a:t>3</a:t>
            </a:r>
          </a:p>
        </p:txBody>
      </p:sp>
      <p:sp>
        <p:nvSpPr>
          <p:cNvPr id="26" name="TextBox 25"/>
          <p:cNvSpPr txBox="1"/>
          <p:nvPr/>
        </p:nvSpPr>
        <p:spPr>
          <a:xfrm>
            <a:off x="7178899" y="1782827"/>
            <a:ext cx="601372" cy="559913"/>
          </a:xfrm>
          <a:prstGeom prst="rect">
            <a:avLst/>
          </a:prstGeom>
          <a:noFill/>
        </p:spPr>
        <p:txBody>
          <a:bodyPr wrap="square" lIns="81994" tIns="40995" rIns="81994" bIns="40995" rtlCol="0">
            <a:spAutoFit/>
          </a:bodyPr>
          <a:lstStyle/>
          <a:p>
            <a:pPr algn="ctr"/>
            <a:r>
              <a:rPr lang="en-US" sz="3100" b="1">
                <a:latin typeface="Helvetica"/>
                <a:cs typeface="Helvetica"/>
              </a:rPr>
              <a:t>4</a:t>
            </a:r>
          </a:p>
        </p:txBody>
      </p:sp>
      <p:cxnSp>
        <p:nvCxnSpPr>
          <p:cNvPr id="27" name="Straight Arrow Connector 26"/>
          <p:cNvCxnSpPr/>
          <p:nvPr/>
        </p:nvCxnSpPr>
        <p:spPr>
          <a:xfrm>
            <a:off x="1816443" y="2086565"/>
            <a:ext cx="1163782" cy="0"/>
          </a:xfrm>
          <a:prstGeom prst="straightConnector1">
            <a:avLst/>
          </a:prstGeom>
          <a:ln w="38100">
            <a:solidFill>
              <a:schemeClr val="tx1">
                <a:lumMod val="50000"/>
                <a:lumOff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699133" y="2086565"/>
            <a:ext cx="1163782" cy="0"/>
          </a:xfrm>
          <a:prstGeom prst="straightConnector1">
            <a:avLst/>
          </a:prstGeom>
          <a:ln w="38100">
            <a:solidFill>
              <a:schemeClr val="tx1">
                <a:lumMod val="50000"/>
                <a:lumOff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5558124" y="2086565"/>
            <a:ext cx="1163782" cy="0"/>
          </a:xfrm>
          <a:prstGeom prst="straightConnector1">
            <a:avLst/>
          </a:prstGeom>
          <a:ln w="38100">
            <a:solidFill>
              <a:schemeClr val="tx1">
                <a:lumMod val="50000"/>
                <a:lumOff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494471" y="2412233"/>
            <a:ext cx="2043855" cy="756890"/>
          </a:xfrm>
          <a:prstGeom prst="rect">
            <a:avLst/>
          </a:prstGeom>
          <a:noFill/>
        </p:spPr>
        <p:txBody>
          <a:bodyPr wrap="square" lIns="81994" tIns="40995" rIns="81994" bIns="40995" rtlCol="0">
            <a:spAutoFit/>
          </a:bodyPr>
          <a:lstStyle/>
          <a:p>
            <a:pPr algn="ctr">
              <a:lnSpc>
                <a:spcPct val="80000"/>
              </a:lnSpc>
            </a:pPr>
            <a:r>
              <a:rPr lang="en-US" b="1">
                <a:solidFill>
                  <a:srgbClr val="FF0000"/>
                </a:solidFill>
                <a:latin typeface="Helvetica"/>
                <a:cs typeface="Helvetica"/>
              </a:rPr>
              <a:t>Iterate</a:t>
            </a:r>
          </a:p>
          <a:p>
            <a:pPr algn="ctr">
              <a:lnSpc>
                <a:spcPct val="80000"/>
              </a:lnSpc>
            </a:pPr>
            <a:r>
              <a:rPr lang="en-US" b="1">
                <a:solidFill>
                  <a:srgbClr val="000000"/>
                </a:solidFill>
                <a:latin typeface="Helvetica"/>
                <a:cs typeface="Helvetica"/>
              </a:rPr>
              <a:t>Toward the Target Condition</a:t>
            </a:r>
          </a:p>
        </p:txBody>
      </p:sp>
      <p:cxnSp>
        <p:nvCxnSpPr>
          <p:cNvPr id="31" name="Straight Connector 30"/>
          <p:cNvCxnSpPr/>
          <p:nvPr/>
        </p:nvCxnSpPr>
        <p:spPr>
          <a:xfrm>
            <a:off x="627719" y="4777214"/>
            <a:ext cx="5405597" cy="0"/>
          </a:xfrm>
          <a:prstGeom prst="line">
            <a:avLst/>
          </a:prstGeom>
          <a:ln w="53975">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2590803" y="4494463"/>
            <a:ext cx="1515575" cy="695553"/>
          </a:xfrm>
          <a:prstGeom prst="rect">
            <a:avLst/>
          </a:prstGeom>
          <a:solidFill>
            <a:schemeClr val="bg1"/>
          </a:solidFill>
        </p:spPr>
        <p:txBody>
          <a:bodyPr wrap="square" lIns="91407" tIns="45704" rIns="91407" bIns="45704" rtlCol="0">
            <a:spAutoFit/>
          </a:bodyPr>
          <a:lstStyle/>
          <a:p>
            <a:pPr algn="ctr">
              <a:lnSpc>
                <a:spcPct val="80000"/>
              </a:lnSpc>
            </a:pPr>
            <a:r>
              <a:rPr lang="en-US" sz="2400" b="1">
                <a:solidFill>
                  <a:srgbClr val="FF0000"/>
                </a:solidFill>
                <a:latin typeface="Helvetica"/>
                <a:cs typeface="Helvetica"/>
              </a:rPr>
              <a:t>Planning</a:t>
            </a:r>
          </a:p>
          <a:p>
            <a:pPr algn="ctr">
              <a:lnSpc>
                <a:spcPct val="80000"/>
              </a:lnSpc>
            </a:pPr>
            <a:r>
              <a:rPr lang="en-US" sz="2400" b="1">
                <a:solidFill>
                  <a:srgbClr val="FF0000"/>
                </a:solidFill>
                <a:latin typeface="Helvetica"/>
                <a:cs typeface="Helvetica"/>
              </a:rPr>
              <a:t>Phase</a:t>
            </a:r>
          </a:p>
        </p:txBody>
      </p:sp>
      <p:sp>
        <p:nvSpPr>
          <p:cNvPr id="33" name="TextBox 32"/>
          <p:cNvSpPr txBox="1"/>
          <p:nvPr/>
        </p:nvSpPr>
        <p:spPr>
          <a:xfrm>
            <a:off x="6672857" y="4496704"/>
            <a:ext cx="1721975" cy="695553"/>
          </a:xfrm>
          <a:prstGeom prst="rect">
            <a:avLst/>
          </a:prstGeom>
          <a:solidFill>
            <a:schemeClr val="bg1"/>
          </a:solidFill>
        </p:spPr>
        <p:txBody>
          <a:bodyPr wrap="square" lIns="91407" tIns="45704" rIns="91407" bIns="45704" rtlCol="0">
            <a:spAutoFit/>
          </a:bodyPr>
          <a:lstStyle/>
          <a:p>
            <a:pPr algn="ctr">
              <a:lnSpc>
                <a:spcPct val="80000"/>
              </a:lnSpc>
            </a:pPr>
            <a:r>
              <a:rPr lang="en-US" sz="2400" b="1">
                <a:solidFill>
                  <a:srgbClr val="FF0000"/>
                </a:solidFill>
                <a:latin typeface="Helvetica"/>
                <a:cs typeface="Helvetica"/>
              </a:rPr>
              <a:t>Executing</a:t>
            </a:r>
          </a:p>
          <a:p>
            <a:pPr algn="ctr">
              <a:lnSpc>
                <a:spcPct val="80000"/>
              </a:lnSpc>
            </a:pPr>
            <a:r>
              <a:rPr lang="en-US" sz="2400" b="1">
                <a:solidFill>
                  <a:srgbClr val="FF0000"/>
                </a:solidFill>
                <a:latin typeface="Helvetica"/>
                <a:cs typeface="Helvetica"/>
              </a:rPr>
              <a:t>Phase</a:t>
            </a:r>
          </a:p>
        </p:txBody>
      </p:sp>
      <p:sp>
        <p:nvSpPr>
          <p:cNvPr id="2" name="TextBox 1"/>
          <p:cNvSpPr txBox="1"/>
          <p:nvPr/>
        </p:nvSpPr>
        <p:spPr>
          <a:xfrm>
            <a:off x="638481" y="1197621"/>
            <a:ext cx="7827278" cy="523220"/>
          </a:xfrm>
          <a:prstGeom prst="rect">
            <a:avLst/>
          </a:prstGeom>
          <a:noFill/>
        </p:spPr>
        <p:txBody>
          <a:bodyPr wrap="square" lIns="91407" tIns="45704" rIns="91407" bIns="45704" rtlCol="0">
            <a:spAutoFit/>
          </a:bodyPr>
          <a:lstStyle/>
          <a:p>
            <a:pPr algn="ctr"/>
            <a:r>
              <a:rPr lang="en-US" sz="2800" b="1">
                <a:latin typeface="Helvetica"/>
                <a:cs typeface="Helvetica"/>
              </a:rPr>
              <a:t>A systematic, scientific pattern of working</a:t>
            </a:r>
          </a:p>
        </p:txBody>
      </p:sp>
      <p:sp>
        <p:nvSpPr>
          <p:cNvPr id="34" name="TextBox 33"/>
          <p:cNvSpPr txBox="1"/>
          <p:nvPr/>
        </p:nvSpPr>
        <p:spPr>
          <a:xfrm>
            <a:off x="489099" y="5218806"/>
            <a:ext cx="8157323" cy="1140803"/>
          </a:xfrm>
          <a:prstGeom prst="rect">
            <a:avLst/>
          </a:prstGeom>
          <a:noFill/>
        </p:spPr>
        <p:txBody>
          <a:bodyPr wrap="square" lIns="91407" tIns="45704" rIns="91407" bIns="45704" rtlCol="0">
            <a:spAutoFit/>
          </a:bodyPr>
          <a:lstStyle/>
          <a:p>
            <a:pPr algn="ctr">
              <a:lnSpc>
                <a:spcPct val="80000"/>
              </a:lnSpc>
            </a:pPr>
            <a:r>
              <a:rPr lang="en-US" sz="2800" b="1"/>
              <a:t>The Improvement Kata model comes from six years</a:t>
            </a:r>
          </a:p>
          <a:p>
            <a:pPr algn="ctr">
              <a:lnSpc>
                <a:spcPct val="80000"/>
              </a:lnSpc>
            </a:pPr>
            <a:r>
              <a:rPr lang="en-US" sz="2800" b="1"/>
              <a:t>of research into how Toyota manages people,</a:t>
            </a:r>
          </a:p>
          <a:p>
            <a:pPr algn="ctr">
              <a:lnSpc>
                <a:spcPct val="80000"/>
              </a:lnSpc>
            </a:pPr>
            <a:r>
              <a:rPr lang="en-US" sz="2800" b="1"/>
              <a:t>which is summarized in the book “Toyota Kata”</a:t>
            </a:r>
          </a:p>
        </p:txBody>
      </p:sp>
      <p:sp>
        <p:nvSpPr>
          <p:cNvPr id="37" name="Footer Placeholder 12"/>
          <p:cNvSpPr>
            <a:spLocks noGrp="1"/>
          </p:cNvSpPr>
          <p:nvPr>
            <p:ph type="ftr" sz="quarter" idx="11"/>
          </p:nvPr>
        </p:nvSpPr>
        <p:spPr/>
        <p:txBody>
          <a:bodyPr/>
          <a:lstStyle/>
          <a:p>
            <a:r>
              <a:rPr lang="en-US"/>
              <a:t>By Mike Rother</a:t>
            </a:r>
          </a:p>
        </p:txBody>
      </p:sp>
      <p:sp>
        <p:nvSpPr>
          <p:cNvPr id="38" name="Slide Number Placeholder 13"/>
          <p:cNvSpPr>
            <a:spLocks noGrp="1"/>
          </p:cNvSpPr>
          <p:nvPr>
            <p:ph type="sldNum" sz="quarter" idx="12"/>
          </p:nvPr>
        </p:nvSpPr>
        <p:spPr/>
        <p:txBody>
          <a:bodyPr/>
          <a:lstStyle/>
          <a:p>
            <a:fld id="{1254D1E6-34D6-5C4C-A7E3-AB2F6F87675C}" type="slidenum">
              <a:rPr lang="en-US"/>
              <a:pPr/>
              <a:t>64</a:t>
            </a:fld>
            <a:endParaRPr lang="en-US"/>
          </a:p>
        </p:txBody>
      </p:sp>
      <p:pic>
        <p:nvPicPr>
          <p:cNvPr id="42" name="Picture 41" descr="stock-vector-black-and-white-vector-illustration-of-man-looking-through-binoculars-128093363.jpg"/>
          <p:cNvPicPr>
            <a:picLocks noChangeAspect="1"/>
          </p:cNvPicPr>
          <p:nvPr/>
        </p:nvPicPr>
        <p:blipFill rotWithShape="1">
          <a:blip r:embed="rId6" cstate="print">
            <a:extLst>
              <a:ext uri="{28A0092B-C50C-407E-A947-70E740481C1C}">
                <a14:useLocalDpi xmlns:a14="http://schemas.microsoft.com/office/drawing/2010/main" val="0"/>
              </a:ext>
            </a:extLst>
          </a:blip>
          <a:srcRect t="-1" b="33417"/>
          <a:stretch/>
        </p:blipFill>
        <p:spPr>
          <a:xfrm>
            <a:off x="1009340" y="3263990"/>
            <a:ext cx="921060" cy="990511"/>
          </a:xfrm>
          <a:prstGeom prst="rect">
            <a:avLst/>
          </a:prstGeom>
        </p:spPr>
      </p:pic>
      <p:grpSp>
        <p:nvGrpSpPr>
          <p:cNvPr id="44" name="Group 43"/>
          <p:cNvGrpSpPr/>
          <p:nvPr/>
        </p:nvGrpSpPr>
        <p:grpSpPr>
          <a:xfrm>
            <a:off x="2794001" y="3240501"/>
            <a:ext cx="1149639" cy="1039400"/>
            <a:chOff x="2794001" y="3240501"/>
            <a:chExt cx="1149639" cy="1039400"/>
          </a:xfrm>
        </p:grpSpPr>
        <p:pic>
          <p:nvPicPr>
            <p:cNvPr id="45" name="Picture 44" descr="Guy with Magnifying Glas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4001" y="3240501"/>
              <a:ext cx="1149639" cy="1039400"/>
            </a:xfrm>
            <a:prstGeom prst="rect">
              <a:avLst/>
            </a:prstGeom>
          </p:spPr>
        </p:pic>
        <p:sp>
          <p:nvSpPr>
            <p:cNvPr id="46" name="Rectangle 45"/>
            <p:cNvSpPr/>
            <p:nvPr/>
          </p:nvSpPr>
          <p:spPr>
            <a:xfrm>
              <a:off x="3699133" y="3567211"/>
              <a:ext cx="244507" cy="212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2899073" y="3304001"/>
              <a:ext cx="288627" cy="2858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36992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4929190" y="3187700"/>
            <a:ext cx="502920" cy="502920"/>
            <a:chOff x="4929190" y="4112298"/>
            <a:chExt cx="502920" cy="502920"/>
          </a:xfrm>
        </p:grpSpPr>
        <p:sp>
          <p:nvSpPr>
            <p:cNvPr id="41" name="Oval 40"/>
            <p:cNvSpPr/>
            <p:nvPr/>
          </p:nvSpPr>
          <p:spPr>
            <a:xfrm>
              <a:off x="4929190" y="4112298"/>
              <a:ext cx="502920" cy="502920"/>
            </a:xfrm>
            <a:prstGeom prst="ellipse">
              <a:avLst/>
            </a:prstGeom>
            <a:noFill/>
            <a:ln w="5715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a:spLocks noChangeAspect="1"/>
            </p:cNvSpPr>
            <p:nvPr/>
          </p:nvSpPr>
          <p:spPr>
            <a:xfrm>
              <a:off x="5042768" y="4225760"/>
              <a:ext cx="274320" cy="274320"/>
            </a:xfrm>
            <a:prstGeom prst="ellipse">
              <a:avLst/>
            </a:prstGeom>
            <a:noFill/>
            <a:ln w="5715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a:spLocks noChangeAspect="1"/>
            </p:cNvSpPr>
            <p:nvPr/>
          </p:nvSpPr>
          <p:spPr>
            <a:xfrm>
              <a:off x="5142102" y="4319972"/>
              <a:ext cx="82296" cy="82296"/>
            </a:xfrm>
            <a:prstGeom prst="ellipse">
              <a:avLst/>
            </a:prstGeom>
            <a:solidFill>
              <a:schemeClr val="tx1">
                <a:lumMod val="65000"/>
                <a:lumOff val="35000"/>
              </a:schemeClr>
            </a:solidFill>
            <a:ln w="635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9" name="Picture 38" descr="Pointing Figure.jpg"/>
          <p:cNvPicPr>
            <a:picLocks noChangeAspect="1"/>
          </p:cNvPicPr>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l="22619" r="10991"/>
          <a:stretch/>
        </p:blipFill>
        <p:spPr>
          <a:xfrm>
            <a:off x="638209" y="4940300"/>
            <a:ext cx="1076292" cy="1621158"/>
          </a:xfrm>
          <a:prstGeom prst="rect">
            <a:avLst/>
          </a:prstGeom>
        </p:spPr>
      </p:pic>
      <p:sp>
        <p:nvSpPr>
          <p:cNvPr id="22" name="TextBox 21"/>
          <p:cNvSpPr txBox="1"/>
          <p:nvPr/>
        </p:nvSpPr>
        <p:spPr>
          <a:xfrm>
            <a:off x="1455800" y="254217"/>
            <a:ext cx="6143190" cy="977425"/>
          </a:xfrm>
          <a:prstGeom prst="rect">
            <a:avLst/>
          </a:prstGeom>
          <a:noFill/>
        </p:spPr>
        <p:txBody>
          <a:bodyPr wrap="square" lIns="81994" tIns="40995" rIns="81994" bIns="40995" rtlCol="0">
            <a:spAutoFit/>
          </a:bodyPr>
          <a:lstStyle/>
          <a:p>
            <a:pPr algn="ctr">
              <a:lnSpc>
                <a:spcPct val="90000"/>
              </a:lnSpc>
            </a:pPr>
            <a:r>
              <a:rPr lang="en-US" sz="3200" b="1">
                <a:latin typeface="Helvetica"/>
                <a:cs typeface="Helvetica"/>
              </a:rPr>
              <a:t>THE FOUR STEPS OF THE IMPROVEMENT KATA MODEL</a:t>
            </a:r>
          </a:p>
        </p:txBody>
      </p:sp>
      <p:sp>
        <p:nvSpPr>
          <p:cNvPr id="23" name="TextBox 22"/>
          <p:cNvSpPr txBox="1"/>
          <p:nvPr/>
        </p:nvSpPr>
        <p:spPr>
          <a:xfrm>
            <a:off x="1173389" y="1791079"/>
            <a:ext cx="601372" cy="559913"/>
          </a:xfrm>
          <a:prstGeom prst="rect">
            <a:avLst/>
          </a:prstGeom>
          <a:noFill/>
        </p:spPr>
        <p:txBody>
          <a:bodyPr wrap="square" lIns="81994" tIns="40995" rIns="81994" bIns="40995" rtlCol="0">
            <a:spAutoFit/>
          </a:bodyPr>
          <a:lstStyle/>
          <a:p>
            <a:pPr algn="ctr"/>
            <a:r>
              <a:rPr lang="en-US" sz="3100" b="1">
                <a:latin typeface="Helvetica"/>
                <a:cs typeface="Helvetica"/>
              </a:rPr>
              <a:t>1</a:t>
            </a:r>
          </a:p>
        </p:txBody>
      </p:sp>
      <p:sp>
        <p:nvSpPr>
          <p:cNvPr id="24" name="TextBox 23"/>
          <p:cNvSpPr txBox="1"/>
          <p:nvPr/>
        </p:nvSpPr>
        <p:spPr>
          <a:xfrm>
            <a:off x="3023949" y="1779282"/>
            <a:ext cx="601372" cy="559913"/>
          </a:xfrm>
          <a:prstGeom prst="rect">
            <a:avLst/>
          </a:prstGeom>
          <a:noFill/>
        </p:spPr>
        <p:txBody>
          <a:bodyPr wrap="square" lIns="81994" tIns="40995" rIns="81994" bIns="40995" rtlCol="0">
            <a:spAutoFit/>
          </a:bodyPr>
          <a:lstStyle/>
          <a:p>
            <a:pPr algn="ctr"/>
            <a:r>
              <a:rPr lang="en-US" sz="3100" b="1">
                <a:latin typeface="Helvetica"/>
                <a:cs typeface="Helvetica"/>
              </a:rPr>
              <a:t>2</a:t>
            </a:r>
          </a:p>
        </p:txBody>
      </p:sp>
      <p:sp>
        <p:nvSpPr>
          <p:cNvPr id="25" name="TextBox 24"/>
          <p:cNvSpPr txBox="1"/>
          <p:nvPr/>
        </p:nvSpPr>
        <p:spPr>
          <a:xfrm>
            <a:off x="4875040" y="1779282"/>
            <a:ext cx="601372" cy="559913"/>
          </a:xfrm>
          <a:prstGeom prst="rect">
            <a:avLst/>
          </a:prstGeom>
          <a:noFill/>
        </p:spPr>
        <p:txBody>
          <a:bodyPr wrap="square" lIns="81994" tIns="40995" rIns="81994" bIns="40995" rtlCol="0">
            <a:spAutoFit/>
          </a:bodyPr>
          <a:lstStyle/>
          <a:p>
            <a:pPr algn="ctr"/>
            <a:r>
              <a:rPr lang="en-US" sz="3100" b="1">
                <a:latin typeface="Helvetica"/>
                <a:cs typeface="Helvetica"/>
              </a:rPr>
              <a:t>3</a:t>
            </a:r>
          </a:p>
        </p:txBody>
      </p:sp>
      <p:sp>
        <p:nvSpPr>
          <p:cNvPr id="26" name="TextBox 25"/>
          <p:cNvSpPr txBox="1"/>
          <p:nvPr/>
        </p:nvSpPr>
        <p:spPr>
          <a:xfrm>
            <a:off x="7178899" y="1779282"/>
            <a:ext cx="601372" cy="559913"/>
          </a:xfrm>
          <a:prstGeom prst="rect">
            <a:avLst/>
          </a:prstGeom>
          <a:noFill/>
        </p:spPr>
        <p:txBody>
          <a:bodyPr wrap="square" lIns="81994" tIns="40995" rIns="81994" bIns="40995" rtlCol="0">
            <a:spAutoFit/>
          </a:bodyPr>
          <a:lstStyle/>
          <a:p>
            <a:pPr algn="ctr"/>
            <a:r>
              <a:rPr lang="en-US" sz="3100" b="1">
                <a:latin typeface="Helvetica"/>
                <a:cs typeface="Helvetica"/>
              </a:rPr>
              <a:t>4</a:t>
            </a:r>
          </a:p>
        </p:txBody>
      </p:sp>
      <p:cxnSp>
        <p:nvCxnSpPr>
          <p:cNvPr id="27" name="Straight Arrow Connector 26"/>
          <p:cNvCxnSpPr/>
          <p:nvPr/>
        </p:nvCxnSpPr>
        <p:spPr>
          <a:xfrm>
            <a:off x="1816443" y="2083019"/>
            <a:ext cx="1163782" cy="0"/>
          </a:xfrm>
          <a:prstGeom prst="straightConnector1">
            <a:avLst/>
          </a:prstGeom>
          <a:ln w="38100">
            <a:solidFill>
              <a:schemeClr val="tx1">
                <a:lumMod val="50000"/>
                <a:lumOff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699133" y="2083019"/>
            <a:ext cx="1163782" cy="0"/>
          </a:xfrm>
          <a:prstGeom prst="straightConnector1">
            <a:avLst/>
          </a:prstGeom>
          <a:ln w="38100">
            <a:solidFill>
              <a:schemeClr val="tx1">
                <a:lumMod val="50000"/>
                <a:lumOff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5558124" y="2083019"/>
            <a:ext cx="1163782" cy="0"/>
          </a:xfrm>
          <a:prstGeom prst="straightConnector1">
            <a:avLst/>
          </a:prstGeom>
          <a:ln w="38100">
            <a:solidFill>
              <a:schemeClr val="tx1">
                <a:lumMod val="50000"/>
                <a:lumOff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638481" y="1197621"/>
            <a:ext cx="7827278" cy="523220"/>
          </a:xfrm>
          <a:prstGeom prst="rect">
            <a:avLst/>
          </a:prstGeom>
          <a:noFill/>
        </p:spPr>
        <p:txBody>
          <a:bodyPr wrap="square" lIns="91407" tIns="45704" rIns="91407" bIns="45704" rtlCol="0">
            <a:spAutoFit/>
          </a:bodyPr>
          <a:lstStyle/>
          <a:p>
            <a:pPr algn="ctr"/>
            <a:r>
              <a:rPr lang="en-US" sz="2800" b="1">
                <a:latin typeface="Helvetica"/>
                <a:cs typeface="Helvetica"/>
              </a:rPr>
              <a:t>A systematic, scientific pattern of working</a:t>
            </a:r>
          </a:p>
        </p:txBody>
      </p:sp>
      <p:sp>
        <p:nvSpPr>
          <p:cNvPr id="34" name="TextBox 33"/>
          <p:cNvSpPr txBox="1"/>
          <p:nvPr/>
        </p:nvSpPr>
        <p:spPr>
          <a:xfrm>
            <a:off x="1774761" y="5215527"/>
            <a:ext cx="6912039" cy="1140803"/>
          </a:xfrm>
          <a:prstGeom prst="rect">
            <a:avLst/>
          </a:prstGeom>
          <a:noFill/>
        </p:spPr>
        <p:txBody>
          <a:bodyPr wrap="square" lIns="91407" tIns="45704" rIns="91407" bIns="45704" rtlCol="0">
            <a:spAutoFit/>
          </a:bodyPr>
          <a:lstStyle/>
          <a:p>
            <a:pPr>
              <a:lnSpc>
                <a:spcPct val="80000"/>
              </a:lnSpc>
            </a:pPr>
            <a:r>
              <a:rPr lang="en-US" sz="2800" b="1"/>
              <a:t>The Improvement Kata combines </a:t>
            </a:r>
            <a:r>
              <a:rPr lang="en-US" sz="2800" b="1" u="sng"/>
              <a:t>a scientific pattern</a:t>
            </a:r>
            <a:r>
              <a:rPr lang="en-US" sz="2800" b="1"/>
              <a:t> with </a:t>
            </a:r>
            <a:r>
              <a:rPr lang="en-US" sz="2800" b="1" u="sng"/>
              <a:t>techniques of deliberate practice</a:t>
            </a:r>
            <a:r>
              <a:rPr lang="en-US" sz="2800" b="1"/>
              <a:t> to develop problem solving skill</a:t>
            </a:r>
          </a:p>
        </p:txBody>
      </p:sp>
      <p:sp>
        <p:nvSpPr>
          <p:cNvPr id="37" name="Footer Placeholder 12"/>
          <p:cNvSpPr>
            <a:spLocks noGrp="1"/>
          </p:cNvSpPr>
          <p:nvPr>
            <p:ph type="ftr" sz="quarter" idx="11"/>
          </p:nvPr>
        </p:nvSpPr>
        <p:spPr/>
        <p:txBody>
          <a:bodyPr/>
          <a:lstStyle/>
          <a:p>
            <a:r>
              <a:rPr lang="en-US"/>
              <a:t>By Mike Rother</a:t>
            </a:r>
          </a:p>
        </p:txBody>
      </p:sp>
      <p:sp>
        <p:nvSpPr>
          <p:cNvPr id="38" name="Slide Number Placeholder 13"/>
          <p:cNvSpPr>
            <a:spLocks noGrp="1"/>
          </p:cNvSpPr>
          <p:nvPr>
            <p:ph type="sldNum" sz="quarter" idx="12"/>
          </p:nvPr>
        </p:nvSpPr>
        <p:spPr/>
        <p:txBody>
          <a:bodyPr/>
          <a:lstStyle/>
          <a:p>
            <a:fld id="{1254D1E6-34D6-5C4C-A7E3-AB2F6F87675C}" type="slidenum">
              <a:rPr lang="en-US"/>
              <a:pPr/>
              <a:t>65</a:t>
            </a:fld>
            <a:endParaRPr lang="en-US"/>
          </a:p>
        </p:txBody>
      </p:sp>
      <p:sp>
        <p:nvSpPr>
          <p:cNvPr id="46" name="Rounded Rectangle 45"/>
          <p:cNvSpPr>
            <a:spLocks noChangeAspect="1"/>
          </p:cNvSpPr>
          <p:nvPr/>
        </p:nvSpPr>
        <p:spPr>
          <a:xfrm>
            <a:off x="6494471" y="2376737"/>
            <a:ext cx="2043855" cy="2017059"/>
          </a:xfrm>
          <a:prstGeom prst="roundRect">
            <a:avLst>
              <a:gd name="adj" fmla="val 7086"/>
            </a:avLst>
          </a:prstGeom>
          <a:noFill/>
          <a:ln w="41275">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lIns="81994" tIns="40995" rIns="81994" bIns="40995" rtlCol="0" anchor="ctr"/>
          <a:lstStyle/>
          <a:p>
            <a:pPr algn="ctr"/>
            <a:endParaRPr lang="en-US"/>
          </a:p>
        </p:txBody>
      </p:sp>
      <p:sp>
        <p:nvSpPr>
          <p:cNvPr id="47" name="Rounded Rectangle 46"/>
          <p:cNvSpPr>
            <a:spLocks noChangeAspect="1"/>
          </p:cNvSpPr>
          <p:nvPr/>
        </p:nvSpPr>
        <p:spPr>
          <a:xfrm>
            <a:off x="2480999" y="2376737"/>
            <a:ext cx="1691405" cy="2017059"/>
          </a:xfrm>
          <a:prstGeom prst="roundRect">
            <a:avLst>
              <a:gd name="adj" fmla="val 7086"/>
            </a:avLst>
          </a:prstGeom>
          <a:noFill/>
          <a:ln w="41275">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lIns="81994" tIns="40995" rIns="81994" bIns="40995" rtlCol="0" anchor="ctr"/>
          <a:lstStyle/>
          <a:p>
            <a:pPr algn="ctr"/>
            <a:endParaRPr lang="en-US"/>
          </a:p>
        </p:txBody>
      </p:sp>
      <p:sp>
        <p:nvSpPr>
          <p:cNvPr id="48" name="Rounded Rectangle 47"/>
          <p:cNvSpPr>
            <a:spLocks noChangeAspect="1"/>
          </p:cNvSpPr>
          <p:nvPr/>
        </p:nvSpPr>
        <p:spPr>
          <a:xfrm>
            <a:off x="627718" y="2376737"/>
            <a:ext cx="1691405" cy="2017059"/>
          </a:xfrm>
          <a:prstGeom prst="roundRect">
            <a:avLst>
              <a:gd name="adj" fmla="val 7086"/>
            </a:avLst>
          </a:prstGeom>
          <a:noFill/>
          <a:ln w="41275">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lIns="81994" tIns="40995" rIns="81994" bIns="40995" rtlCol="0" anchor="ctr"/>
          <a:lstStyle/>
          <a:p>
            <a:pPr algn="ctr"/>
            <a:endParaRPr lang="en-US"/>
          </a:p>
        </p:txBody>
      </p:sp>
      <p:sp>
        <p:nvSpPr>
          <p:cNvPr id="49" name="Rounded Rectangle 48"/>
          <p:cNvSpPr>
            <a:spLocks noChangeAspect="1"/>
          </p:cNvSpPr>
          <p:nvPr/>
        </p:nvSpPr>
        <p:spPr>
          <a:xfrm>
            <a:off x="4341908" y="2376737"/>
            <a:ext cx="1691405" cy="2017059"/>
          </a:xfrm>
          <a:prstGeom prst="roundRect">
            <a:avLst>
              <a:gd name="adj" fmla="val 7086"/>
            </a:avLst>
          </a:prstGeom>
          <a:noFill/>
          <a:ln w="41275">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lIns="81994" tIns="40995" rIns="81994" bIns="40995" rtlCol="0" anchor="ctr"/>
          <a:lstStyle/>
          <a:p>
            <a:pPr algn="ctr"/>
            <a:endParaRPr lang="en-US"/>
          </a:p>
        </p:txBody>
      </p:sp>
      <p:sp>
        <p:nvSpPr>
          <p:cNvPr id="50" name="TextBox 49"/>
          <p:cNvSpPr txBox="1"/>
          <p:nvPr/>
        </p:nvSpPr>
        <p:spPr>
          <a:xfrm>
            <a:off x="627718" y="2422897"/>
            <a:ext cx="1691405" cy="835335"/>
          </a:xfrm>
          <a:prstGeom prst="rect">
            <a:avLst/>
          </a:prstGeom>
          <a:noFill/>
        </p:spPr>
        <p:txBody>
          <a:bodyPr wrap="square" lIns="81994" tIns="40995" rIns="81994" bIns="40995" rtlCol="0">
            <a:spAutoFit/>
          </a:bodyPr>
          <a:lstStyle/>
          <a:p>
            <a:pPr algn="ctr">
              <a:lnSpc>
                <a:spcPct val="90000"/>
              </a:lnSpc>
            </a:pPr>
            <a:r>
              <a:rPr lang="en-US" b="1">
                <a:latin typeface="Helvetica"/>
                <a:cs typeface="Helvetica"/>
              </a:rPr>
              <a:t>Understand</a:t>
            </a:r>
          </a:p>
          <a:p>
            <a:pPr algn="ctr">
              <a:lnSpc>
                <a:spcPct val="90000"/>
              </a:lnSpc>
            </a:pPr>
            <a:r>
              <a:rPr lang="en-US" b="1">
                <a:latin typeface="Helvetica"/>
                <a:cs typeface="Helvetica"/>
              </a:rPr>
              <a:t>the </a:t>
            </a:r>
            <a:r>
              <a:rPr lang="en-US" b="1">
                <a:solidFill>
                  <a:srgbClr val="FF0000"/>
                </a:solidFill>
                <a:latin typeface="Helvetica"/>
                <a:cs typeface="Helvetica"/>
              </a:rPr>
              <a:t>Direction</a:t>
            </a:r>
          </a:p>
          <a:p>
            <a:pPr algn="ctr">
              <a:lnSpc>
                <a:spcPct val="90000"/>
              </a:lnSpc>
            </a:pPr>
            <a:r>
              <a:rPr lang="en-US" b="1">
                <a:solidFill>
                  <a:srgbClr val="FF0000"/>
                </a:solidFill>
                <a:latin typeface="Helvetica"/>
                <a:cs typeface="Helvetica"/>
              </a:rPr>
              <a:t>or Challenge</a:t>
            </a:r>
          </a:p>
        </p:txBody>
      </p:sp>
      <p:sp>
        <p:nvSpPr>
          <p:cNvPr id="51" name="TextBox 50"/>
          <p:cNvSpPr txBox="1"/>
          <p:nvPr/>
        </p:nvSpPr>
        <p:spPr>
          <a:xfrm>
            <a:off x="2481002" y="2437409"/>
            <a:ext cx="1691406" cy="756890"/>
          </a:xfrm>
          <a:prstGeom prst="rect">
            <a:avLst/>
          </a:prstGeom>
          <a:noFill/>
        </p:spPr>
        <p:txBody>
          <a:bodyPr wrap="square" lIns="81994" tIns="40995" rIns="81994" bIns="40995" rtlCol="0">
            <a:spAutoFit/>
          </a:bodyPr>
          <a:lstStyle/>
          <a:p>
            <a:pPr algn="ctr">
              <a:lnSpc>
                <a:spcPct val="80000"/>
              </a:lnSpc>
            </a:pPr>
            <a:r>
              <a:rPr lang="en-US" b="1">
                <a:solidFill>
                  <a:srgbClr val="000000"/>
                </a:solidFill>
                <a:latin typeface="Helvetica"/>
                <a:cs typeface="Helvetica"/>
              </a:rPr>
              <a:t>Grasp the</a:t>
            </a:r>
          </a:p>
          <a:p>
            <a:pPr algn="ctr">
              <a:lnSpc>
                <a:spcPct val="80000"/>
              </a:lnSpc>
            </a:pPr>
            <a:r>
              <a:rPr lang="en-US" b="1">
                <a:solidFill>
                  <a:srgbClr val="FF0000"/>
                </a:solidFill>
                <a:latin typeface="Helvetica"/>
                <a:cs typeface="Helvetica"/>
              </a:rPr>
              <a:t>Current</a:t>
            </a:r>
          </a:p>
          <a:p>
            <a:pPr algn="ctr">
              <a:lnSpc>
                <a:spcPct val="80000"/>
              </a:lnSpc>
            </a:pPr>
            <a:r>
              <a:rPr lang="en-US" b="1">
                <a:solidFill>
                  <a:srgbClr val="FF0000"/>
                </a:solidFill>
                <a:latin typeface="Helvetica"/>
                <a:cs typeface="Helvetica"/>
              </a:rPr>
              <a:t>Condition</a:t>
            </a:r>
          </a:p>
        </p:txBody>
      </p:sp>
      <p:sp>
        <p:nvSpPr>
          <p:cNvPr id="52" name="TextBox 51"/>
          <p:cNvSpPr txBox="1"/>
          <p:nvPr/>
        </p:nvSpPr>
        <p:spPr>
          <a:xfrm>
            <a:off x="4341908" y="2435723"/>
            <a:ext cx="1691405" cy="756890"/>
          </a:xfrm>
          <a:prstGeom prst="rect">
            <a:avLst/>
          </a:prstGeom>
          <a:noFill/>
        </p:spPr>
        <p:txBody>
          <a:bodyPr wrap="square" lIns="81994" tIns="40995" rIns="81994" bIns="40995" rtlCol="0">
            <a:spAutoFit/>
          </a:bodyPr>
          <a:lstStyle/>
          <a:p>
            <a:pPr algn="ctr">
              <a:lnSpc>
                <a:spcPct val="80000"/>
              </a:lnSpc>
            </a:pPr>
            <a:r>
              <a:rPr lang="en-US" b="1">
                <a:solidFill>
                  <a:srgbClr val="000000"/>
                </a:solidFill>
                <a:latin typeface="Helvetica"/>
                <a:cs typeface="Helvetica"/>
              </a:rPr>
              <a:t>Establish the</a:t>
            </a:r>
          </a:p>
          <a:p>
            <a:pPr algn="ctr">
              <a:lnSpc>
                <a:spcPct val="80000"/>
              </a:lnSpc>
            </a:pPr>
            <a:r>
              <a:rPr lang="en-US" b="1">
                <a:solidFill>
                  <a:srgbClr val="FF0000"/>
                </a:solidFill>
                <a:latin typeface="Helvetica"/>
                <a:cs typeface="Helvetica"/>
              </a:rPr>
              <a:t>Next Target</a:t>
            </a:r>
          </a:p>
          <a:p>
            <a:pPr algn="ctr">
              <a:lnSpc>
                <a:spcPct val="80000"/>
              </a:lnSpc>
            </a:pPr>
            <a:r>
              <a:rPr lang="en-US" b="1">
                <a:solidFill>
                  <a:srgbClr val="FF0000"/>
                </a:solidFill>
                <a:latin typeface="Helvetica"/>
                <a:cs typeface="Helvetica"/>
              </a:rPr>
              <a:t>Condition</a:t>
            </a:r>
          </a:p>
        </p:txBody>
      </p:sp>
      <p:pic>
        <p:nvPicPr>
          <p:cNvPr id="53" name="Picture 52" descr="stock-vector-stick-figure-positions-set-vector-113066176.jpg"/>
          <p:cNvPicPr>
            <a:picLocks noChangeAspect="1"/>
          </p:cNvPicPr>
          <p:nvPr/>
        </p:nvPicPr>
        <p:blipFill rotWithShape="1">
          <a:blip r:embed="rId3">
            <a:extLst>
              <a:ext uri="{BEBA8EAE-BF5A-486C-A8C5-ECC9F3942E4B}">
                <a14:imgProps xmlns:a14="http://schemas.microsoft.com/office/drawing/2010/main">
                  <a14:imgLayer r:embed="rId4">
                    <a14:imgEffect>
                      <a14:backgroundRemoval t="55349" b="95116" l="28000" r="48000">
                        <a14:foregroundMark x1="38444" y1="61628" x2="38444" y2="61628"/>
                      </a14:backgroundRemoval>
                    </a14:imgEffect>
                  </a14:imgLayer>
                </a14:imgProps>
              </a:ext>
              <a:ext uri="{28A0092B-C50C-407E-A947-70E740481C1C}">
                <a14:useLocalDpi xmlns:a14="http://schemas.microsoft.com/office/drawing/2010/main" val="0"/>
              </a:ext>
            </a:extLst>
          </a:blip>
          <a:srcRect l="28110" t="54498" r="51528" b="4581"/>
          <a:stretch/>
        </p:blipFill>
        <p:spPr>
          <a:xfrm>
            <a:off x="4464726" y="3406740"/>
            <a:ext cx="489149" cy="911711"/>
          </a:xfrm>
          <a:prstGeom prst="rect">
            <a:avLst/>
          </a:prstGeom>
        </p:spPr>
      </p:pic>
      <p:pic>
        <p:nvPicPr>
          <p:cNvPr id="54" name="Picture 53" descr="stock-vector-stick-figure-positions-set-vector-113066176.jpg"/>
          <p:cNvPicPr>
            <a:picLocks noChangeAspect="1"/>
          </p:cNvPicPr>
          <p:nvPr/>
        </p:nvPicPr>
        <p:blipFill rotWithShape="1">
          <a:blip r:embed="rId3">
            <a:extLst>
              <a:ext uri="{BEBA8EAE-BF5A-486C-A8C5-ECC9F3942E4B}">
                <a14:imgProps xmlns:a14="http://schemas.microsoft.com/office/drawing/2010/main">
                  <a14:imgLayer r:embed="rId5">
                    <a14:imgEffect>
                      <a14:backgroundRemoval t="55349" b="95116" l="28000" r="48000">
                        <a14:foregroundMark x1="38444" y1="61628" x2="38444" y2="61628"/>
                      </a14:backgroundRemoval>
                    </a14:imgEffect>
                  </a14:imgLayer>
                </a14:imgProps>
              </a:ext>
              <a:ext uri="{28A0092B-C50C-407E-A947-70E740481C1C}">
                <a14:useLocalDpi xmlns:a14="http://schemas.microsoft.com/office/drawing/2010/main" val="0"/>
              </a:ext>
            </a:extLst>
          </a:blip>
          <a:srcRect l="28110" t="54498" r="51528" b="4581"/>
          <a:stretch/>
        </p:blipFill>
        <p:spPr>
          <a:xfrm flipH="1">
            <a:off x="5432110" y="3401808"/>
            <a:ext cx="489150" cy="911711"/>
          </a:xfrm>
          <a:prstGeom prst="rect">
            <a:avLst/>
          </a:prstGeom>
        </p:spPr>
      </p:pic>
      <p:grpSp>
        <p:nvGrpSpPr>
          <p:cNvPr id="55" name="Group 54"/>
          <p:cNvGrpSpPr/>
          <p:nvPr/>
        </p:nvGrpSpPr>
        <p:grpSpPr>
          <a:xfrm>
            <a:off x="6575400" y="3141690"/>
            <a:ext cx="1890359" cy="1194099"/>
            <a:chOff x="7206198" y="3532935"/>
            <a:chExt cx="2079395" cy="1353312"/>
          </a:xfrm>
        </p:grpSpPr>
        <p:pic>
          <p:nvPicPr>
            <p:cNvPr id="56" name="Picture 55" descr="man-on-stairs.png"/>
            <p:cNvPicPr>
              <a:picLocks noChangeAspect="1"/>
            </p:cNvPicPr>
            <p:nvPr/>
          </p:nvPicPr>
          <p:blipFill rotWithShape="1">
            <a:blip r:embed="rId6" cstate="print">
              <a:extLst>
                <a:ext uri="{28A0092B-C50C-407E-A947-70E740481C1C}">
                  <a14:useLocalDpi xmlns:a14="http://schemas.microsoft.com/office/drawing/2010/main" val="0"/>
                </a:ext>
              </a:extLst>
            </a:blip>
            <a:srcRect l="4600" t="12000" r="2400" b="13600"/>
            <a:stretch/>
          </p:blipFill>
          <p:spPr>
            <a:xfrm>
              <a:off x="7584708" y="3532935"/>
              <a:ext cx="1517244" cy="1213795"/>
            </a:xfrm>
            <a:prstGeom prst="rect">
              <a:avLst/>
            </a:prstGeom>
          </p:spPr>
        </p:pic>
        <p:sp>
          <p:nvSpPr>
            <p:cNvPr id="57" name="Oval 56"/>
            <p:cNvSpPr>
              <a:spLocks noChangeAspect="1"/>
            </p:cNvSpPr>
            <p:nvPr/>
          </p:nvSpPr>
          <p:spPr>
            <a:xfrm>
              <a:off x="7289907" y="4501182"/>
              <a:ext cx="389428" cy="385065"/>
            </a:xfrm>
            <a:prstGeom prst="ellipse">
              <a:avLst/>
            </a:prstGeom>
            <a:solidFill>
              <a:srgbClr val="FFFFFF"/>
            </a:solid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7206198" y="4556406"/>
              <a:ext cx="547524" cy="308118"/>
            </a:xfrm>
            <a:prstGeom prst="rect">
              <a:avLst/>
            </a:prstGeom>
            <a:noFill/>
          </p:spPr>
          <p:txBody>
            <a:bodyPr wrap="square" rtlCol="0">
              <a:spAutoFit/>
            </a:bodyPr>
            <a:lstStyle/>
            <a:p>
              <a:pPr algn="ctr">
                <a:lnSpc>
                  <a:spcPct val="80000"/>
                </a:lnSpc>
              </a:pPr>
              <a:r>
                <a:rPr lang="en-US" sz="1400" b="1">
                  <a:latin typeface="Helvetica"/>
                  <a:cs typeface="Helvetica"/>
                </a:rPr>
                <a:t>CC</a:t>
              </a:r>
            </a:p>
          </p:txBody>
        </p:sp>
        <p:sp>
          <p:nvSpPr>
            <p:cNvPr id="59" name="Oval 58"/>
            <p:cNvSpPr>
              <a:spLocks noChangeAspect="1"/>
            </p:cNvSpPr>
            <p:nvPr/>
          </p:nvSpPr>
          <p:spPr>
            <a:xfrm>
              <a:off x="8812455" y="3664082"/>
              <a:ext cx="389428" cy="385065"/>
            </a:xfrm>
            <a:prstGeom prst="ellipse">
              <a:avLst/>
            </a:prstGeom>
            <a:solidFill>
              <a:srgbClr val="FFFFFF"/>
            </a:solid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8728925" y="3716887"/>
              <a:ext cx="556668" cy="308118"/>
            </a:xfrm>
            <a:prstGeom prst="rect">
              <a:avLst/>
            </a:prstGeom>
            <a:noFill/>
          </p:spPr>
          <p:txBody>
            <a:bodyPr wrap="square" rtlCol="0">
              <a:spAutoFit/>
            </a:bodyPr>
            <a:lstStyle/>
            <a:p>
              <a:pPr algn="ctr">
                <a:lnSpc>
                  <a:spcPct val="80000"/>
                </a:lnSpc>
              </a:pPr>
              <a:r>
                <a:rPr lang="en-US" sz="1400" b="1">
                  <a:latin typeface="Helvetica"/>
                  <a:cs typeface="Helvetica"/>
                </a:rPr>
                <a:t>TC</a:t>
              </a:r>
            </a:p>
          </p:txBody>
        </p:sp>
      </p:grpSp>
      <p:cxnSp>
        <p:nvCxnSpPr>
          <p:cNvPr id="61" name="Straight Arrow Connector 60"/>
          <p:cNvCxnSpPr/>
          <p:nvPr/>
        </p:nvCxnSpPr>
        <p:spPr>
          <a:xfrm>
            <a:off x="1816443" y="2086565"/>
            <a:ext cx="1163782" cy="0"/>
          </a:xfrm>
          <a:prstGeom prst="straightConnector1">
            <a:avLst/>
          </a:prstGeom>
          <a:ln w="38100">
            <a:solidFill>
              <a:schemeClr val="tx1">
                <a:lumMod val="50000"/>
                <a:lumOff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3699133" y="2086565"/>
            <a:ext cx="1163782" cy="0"/>
          </a:xfrm>
          <a:prstGeom prst="straightConnector1">
            <a:avLst/>
          </a:prstGeom>
          <a:ln w="38100">
            <a:solidFill>
              <a:schemeClr val="tx1">
                <a:lumMod val="50000"/>
                <a:lumOff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a:off x="5558124" y="2086565"/>
            <a:ext cx="1163782" cy="0"/>
          </a:xfrm>
          <a:prstGeom prst="straightConnector1">
            <a:avLst/>
          </a:prstGeom>
          <a:ln w="38100">
            <a:solidFill>
              <a:schemeClr val="tx1">
                <a:lumMod val="50000"/>
                <a:lumOff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6494471" y="2412233"/>
            <a:ext cx="2043855" cy="756890"/>
          </a:xfrm>
          <a:prstGeom prst="rect">
            <a:avLst/>
          </a:prstGeom>
          <a:noFill/>
        </p:spPr>
        <p:txBody>
          <a:bodyPr wrap="square" lIns="81994" tIns="40995" rIns="81994" bIns="40995" rtlCol="0">
            <a:spAutoFit/>
          </a:bodyPr>
          <a:lstStyle/>
          <a:p>
            <a:pPr algn="ctr">
              <a:lnSpc>
                <a:spcPct val="80000"/>
              </a:lnSpc>
            </a:pPr>
            <a:r>
              <a:rPr lang="en-US" b="1">
                <a:solidFill>
                  <a:srgbClr val="FF0000"/>
                </a:solidFill>
                <a:latin typeface="Helvetica"/>
                <a:cs typeface="Helvetica"/>
              </a:rPr>
              <a:t>Iterate</a:t>
            </a:r>
          </a:p>
          <a:p>
            <a:pPr algn="ctr">
              <a:lnSpc>
                <a:spcPct val="80000"/>
              </a:lnSpc>
            </a:pPr>
            <a:r>
              <a:rPr lang="en-US" b="1">
                <a:solidFill>
                  <a:srgbClr val="000000"/>
                </a:solidFill>
                <a:latin typeface="Helvetica"/>
                <a:cs typeface="Helvetica"/>
              </a:rPr>
              <a:t>Toward the Target Condition</a:t>
            </a:r>
          </a:p>
        </p:txBody>
      </p:sp>
      <p:cxnSp>
        <p:nvCxnSpPr>
          <p:cNvPr id="65" name="Straight Connector 64"/>
          <p:cNvCxnSpPr/>
          <p:nvPr/>
        </p:nvCxnSpPr>
        <p:spPr>
          <a:xfrm>
            <a:off x="627719" y="4777214"/>
            <a:ext cx="5405597" cy="0"/>
          </a:xfrm>
          <a:prstGeom prst="line">
            <a:avLst/>
          </a:prstGeom>
          <a:ln w="53975">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2590803" y="4494463"/>
            <a:ext cx="1515575" cy="695553"/>
          </a:xfrm>
          <a:prstGeom prst="rect">
            <a:avLst/>
          </a:prstGeom>
          <a:solidFill>
            <a:schemeClr val="bg1"/>
          </a:solidFill>
        </p:spPr>
        <p:txBody>
          <a:bodyPr wrap="square" lIns="91407" tIns="45704" rIns="91407" bIns="45704" rtlCol="0">
            <a:spAutoFit/>
          </a:bodyPr>
          <a:lstStyle/>
          <a:p>
            <a:pPr algn="ctr">
              <a:lnSpc>
                <a:spcPct val="80000"/>
              </a:lnSpc>
            </a:pPr>
            <a:r>
              <a:rPr lang="en-US" sz="2400" b="1">
                <a:solidFill>
                  <a:srgbClr val="FF0000"/>
                </a:solidFill>
                <a:latin typeface="Helvetica"/>
                <a:cs typeface="Helvetica"/>
              </a:rPr>
              <a:t>Planning</a:t>
            </a:r>
          </a:p>
          <a:p>
            <a:pPr algn="ctr">
              <a:lnSpc>
                <a:spcPct val="80000"/>
              </a:lnSpc>
            </a:pPr>
            <a:r>
              <a:rPr lang="en-US" sz="2400" b="1">
                <a:solidFill>
                  <a:srgbClr val="FF0000"/>
                </a:solidFill>
                <a:latin typeface="Helvetica"/>
                <a:cs typeface="Helvetica"/>
              </a:rPr>
              <a:t>Phase</a:t>
            </a:r>
          </a:p>
        </p:txBody>
      </p:sp>
      <p:sp>
        <p:nvSpPr>
          <p:cNvPr id="67" name="TextBox 66"/>
          <p:cNvSpPr txBox="1"/>
          <p:nvPr/>
        </p:nvSpPr>
        <p:spPr>
          <a:xfrm>
            <a:off x="6672857" y="4496704"/>
            <a:ext cx="1721975" cy="695553"/>
          </a:xfrm>
          <a:prstGeom prst="rect">
            <a:avLst/>
          </a:prstGeom>
          <a:solidFill>
            <a:schemeClr val="bg1"/>
          </a:solidFill>
        </p:spPr>
        <p:txBody>
          <a:bodyPr wrap="square" lIns="91407" tIns="45704" rIns="91407" bIns="45704" rtlCol="0">
            <a:spAutoFit/>
          </a:bodyPr>
          <a:lstStyle/>
          <a:p>
            <a:pPr algn="ctr">
              <a:lnSpc>
                <a:spcPct val="80000"/>
              </a:lnSpc>
            </a:pPr>
            <a:r>
              <a:rPr lang="en-US" sz="2400" b="1">
                <a:solidFill>
                  <a:srgbClr val="FF0000"/>
                </a:solidFill>
                <a:latin typeface="Helvetica"/>
                <a:cs typeface="Helvetica"/>
              </a:rPr>
              <a:t>Executing</a:t>
            </a:r>
          </a:p>
          <a:p>
            <a:pPr algn="ctr">
              <a:lnSpc>
                <a:spcPct val="80000"/>
              </a:lnSpc>
            </a:pPr>
            <a:r>
              <a:rPr lang="en-US" sz="2400" b="1">
                <a:solidFill>
                  <a:srgbClr val="FF0000"/>
                </a:solidFill>
                <a:latin typeface="Helvetica"/>
                <a:cs typeface="Helvetica"/>
              </a:rPr>
              <a:t>Phase</a:t>
            </a:r>
          </a:p>
        </p:txBody>
      </p:sp>
      <p:pic>
        <p:nvPicPr>
          <p:cNvPr id="43" name="Picture 42" descr="stock-vector-black-and-white-vector-illustration-of-man-looking-through-binoculars-128093363.jpg"/>
          <p:cNvPicPr>
            <a:picLocks noChangeAspect="1"/>
          </p:cNvPicPr>
          <p:nvPr/>
        </p:nvPicPr>
        <p:blipFill rotWithShape="1">
          <a:blip r:embed="rId7" cstate="print">
            <a:extLst>
              <a:ext uri="{28A0092B-C50C-407E-A947-70E740481C1C}">
                <a14:useLocalDpi xmlns:a14="http://schemas.microsoft.com/office/drawing/2010/main" val="0"/>
              </a:ext>
            </a:extLst>
          </a:blip>
          <a:srcRect t="-1" b="33417"/>
          <a:stretch/>
        </p:blipFill>
        <p:spPr>
          <a:xfrm>
            <a:off x="1009340" y="3263990"/>
            <a:ext cx="921060" cy="990511"/>
          </a:xfrm>
          <a:prstGeom prst="rect">
            <a:avLst/>
          </a:prstGeom>
        </p:spPr>
      </p:pic>
      <p:grpSp>
        <p:nvGrpSpPr>
          <p:cNvPr id="44" name="Group 43"/>
          <p:cNvGrpSpPr/>
          <p:nvPr/>
        </p:nvGrpSpPr>
        <p:grpSpPr>
          <a:xfrm>
            <a:off x="2794001" y="3240501"/>
            <a:ext cx="1149639" cy="1039400"/>
            <a:chOff x="2794001" y="3240501"/>
            <a:chExt cx="1149639" cy="1039400"/>
          </a:xfrm>
        </p:grpSpPr>
        <p:pic>
          <p:nvPicPr>
            <p:cNvPr id="45" name="Picture 44" descr="Guy with Magnifying Glas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94001" y="3240501"/>
              <a:ext cx="1149639" cy="1039400"/>
            </a:xfrm>
            <a:prstGeom prst="rect">
              <a:avLst/>
            </a:prstGeom>
          </p:spPr>
        </p:pic>
        <p:sp>
          <p:nvSpPr>
            <p:cNvPr id="70" name="Rectangle 69"/>
            <p:cNvSpPr/>
            <p:nvPr/>
          </p:nvSpPr>
          <p:spPr>
            <a:xfrm>
              <a:off x="3699133" y="3567211"/>
              <a:ext cx="244507" cy="212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2899073" y="3304001"/>
              <a:ext cx="288627" cy="2858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9734414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700080" y="1614457"/>
            <a:ext cx="7749985" cy="3397706"/>
          </a:xfrm>
          <a:prstGeom prst="roundRect">
            <a:avLst>
              <a:gd name="adj" fmla="val 2984"/>
            </a:avLst>
          </a:prstGeom>
          <a:solidFill>
            <a:schemeClr val="bg2"/>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lIns="82030" tIns="41015" rIns="82030" bIns="41015" rtlCol="0" anchor="ctr"/>
          <a:lstStyle/>
          <a:p>
            <a:pPr algn="ctr"/>
            <a:endParaRPr lang="en-US"/>
          </a:p>
        </p:txBody>
      </p:sp>
      <p:sp>
        <p:nvSpPr>
          <p:cNvPr id="8" name="Rectangle 7"/>
          <p:cNvSpPr/>
          <p:nvPr/>
        </p:nvSpPr>
        <p:spPr>
          <a:xfrm>
            <a:off x="2223058" y="1924423"/>
            <a:ext cx="3639880" cy="929899"/>
          </a:xfrm>
          <a:prstGeom prst="rect">
            <a:avLst/>
          </a:prstGeom>
          <a:solidFill>
            <a:schemeClr val="bg1"/>
          </a:solidFill>
          <a:ln w="25400">
            <a:solidFill>
              <a:srgbClr val="000000"/>
            </a:solidFill>
          </a:ln>
          <a:effectLst/>
        </p:spPr>
        <p:style>
          <a:lnRef idx="1">
            <a:schemeClr val="accent1"/>
          </a:lnRef>
          <a:fillRef idx="3">
            <a:schemeClr val="accent1"/>
          </a:fillRef>
          <a:effectRef idx="2">
            <a:schemeClr val="accent1"/>
          </a:effectRef>
          <a:fontRef idx="minor">
            <a:schemeClr val="lt1"/>
          </a:fontRef>
        </p:style>
        <p:txBody>
          <a:bodyPr lIns="82030" tIns="41015" rIns="82030" bIns="41015" rtlCol="0" anchor="ctr"/>
          <a:lstStyle/>
          <a:p>
            <a:pPr algn="ctr"/>
            <a:endParaRPr lang="en-US"/>
          </a:p>
        </p:txBody>
      </p:sp>
      <p:sp>
        <p:nvSpPr>
          <p:cNvPr id="14" name="Rectangle 13"/>
          <p:cNvSpPr/>
          <p:nvPr/>
        </p:nvSpPr>
        <p:spPr>
          <a:xfrm>
            <a:off x="2223058" y="3417977"/>
            <a:ext cx="3639880" cy="1308064"/>
          </a:xfrm>
          <a:prstGeom prst="rect">
            <a:avLst/>
          </a:prstGeom>
          <a:solidFill>
            <a:schemeClr val="bg1"/>
          </a:solidFill>
          <a:ln w="25400">
            <a:solidFill>
              <a:srgbClr val="000000"/>
            </a:solidFill>
          </a:ln>
          <a:effectLst/>
        </p:spPr>
        <p:style>
          <a:lnRef idx="1">
            <a:schemeClr val="accent1"/>
          </a:lnRef>
          <a:fillRef idx="3">
            <a:schemeClr val="accent1"/>
          </a:fillRef>
          <a:effectRef idx="2">
            <a:schemeClr val="accent1"/>
          </a:effectRef>
          <a:fontRef idx="minor">
            <a:schemeClr val="lt1"/>
          </a:fontRef>
        </p:style>
        <p:txBody>
          <a:bodyPr lIns="82030" tIns="41015" rIns="82030" bIns="41015" rtlCol="0" anchor="ctr"/>
          <a:lstStyle/>
          <a:p>
            <a:pPr algn="ctr"/>
            <a:endParaRPr lang="en-US"/>
          </a:p>
        </p:txBody>
      </p:sp>
      <p:cxnSp>
        <p:nvCxnSpPr>
          <p:cNvPr id="7" name="Straight Connector 6"/>
          <p:cNvCxnSpPr/>
          <p:nvPr/>
        </p:nvCxnSpPr>
        <p:spPr>
          <a:xfrm>
            <a:off x="700080" y="3140446"/>
            <a:ext cx="7749985" cy="1192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72031" y="2019805"/>
            <a:ext cx="1314181" cy="529135"/>
          </a:xfrm>
          <a:prstGeom prst="rect">
            <a:avLst/>
          </a:prstGeom>
          <a:noFill/>
        </p:spPr>
        <p:txBody>
          <a:bodyPr wrap="square" lIns="82030" tIns="41015" rIns="82030" bIns="41015" rtlCol="0">
            <a:spAutoFit/>
          </a:bodyPr>
          <a:lstStyle/>
          <a:p>
            <a:r>
              <a:rPr lang="en-US" sz="2900" b="1" i="1"/>
              <a:t>Visible</a:t>
            </a:r>
          </a:p>
        </p:txBody>
      </p:sp>
      <p:sp>
        <p:nvSpPr>
          <p:cNvPr id="15" name="TextBox 14"/>
          <p:cNvSpPr txBox="1"/>
          <p:nvPr/>
        </p:nvSpPr>
        <p:spPr>
          <a:xfrm>
            <a:off x="908876" y="3644496"/>
            <a:ext cx="1314181" cy="811777"/>
          </a:xfrm>
          <a:prstGeom prst="rect">
            <a:avLst/>
          </a:prstGeom>
          <a:noFill/>
        </p:spPr>
        <p:txBody>
          <a:bodyPr wrap="square" lIns="82030" tIns="41015" rIns="82030" bIns="41015" rtlCol="0">
            <a:spAutoFit/>
          </a:bodyPr>
          <a:lstStyle/>
          <a:p>
            <a:pPr>
              <a:lnSpc>
                <a:spcPct val="80000"/>
              </a:lnSpc>
            </a:pPr>
            <a:r>
              <a:rPr lang="en-US" sz="2900" b="1" i="1"/>
              <a:t>Less</a:t>
            </a:r>
          </a:p>
          <a:p>
            <a:pPr>
              <a:lnSpc>
                <a:spcPct val="80000"/>
              </a:lnSpc>
            </a:pPr>
            <a:r>
              <a:rPr lang="en-US" sz="2900" b="1" i="1"/>
              <a:t>Visible</a:t>
            </a:r>
          </a:p>
        </p:txBody>
      </p:sp>
      <p:sp>
        <p:nvSpPr>
          <p:cNvPr id="17" name="TextBox 16"/>
          <p:cNvSpPr txBox="1"/>
          <p:nvPr/>
        </p:nvSpPr>
        <p:spPr>
          <a:xfrm>
            <a:off x="2370444" y="1948268"/>
            <a:ext cx="3303876" cy="906675"/>
          </a:xfrm>
          <a:prstGeom prst="rect">
            <a:avLst/>
          </a:prstGeom>
          <a:noFill/>
        </p:spPr>
        <p:txBody>
          <a:bodyPr wrap="square" lIns="82030" tIns="41015" rIns="82030" bIns="41015" rtlCol="0">
            <a:spAutoFit/>
          </a:bodyPr>
          <a:lstStyle/>
          <a:p>
            <a:pPr>
              <a:lnSpc>
                <a:spcPct val="80000"/>
              </a:lnSpc>
            </a:pPr>
            <a:r>
              <a:rPr lang="en-US" sz="2200" b="1"/>
              <a:t>Lean tools and techniques to improve quality, cost and delivery</a:t>
            </a:r>
          </a:p>
        </p:txBody>
      </p:sp>
      <p:sp>
        <p:nvSpPr>
          <p:cNvPr id="18" name="TextBox 17"/>
          <p:cNvSpPr txBox="1"/>
          <p:nvPr/>
        </p:nvSpPr>
        <p:spPr>
          <a:xfrm>
            <a:off x="2198497" y="3441410"/>
            <a:ext cx="3610924" cy="1288289"/>
          </a:xfrm>
          <a:prstGeom prst="rect">
            <a:avLst/>
          </a:prstGeom>
          <a:noFill/>
        </p:spPr>
        <p:txBody>
          <a:bodyPr wrap="square" lIns="82030" tIns="41015" rIns="82030" bIns="41015" rtlCol="0">
            <a:spAutoFit/>
          </a:bodyPr>
          <a:lstStyle/>
          <a:p>
            <a:pPr marL="311713" indent="-229682">
              <a:lnSpc>
                <a:spcPct val="80000"/>
              </a:lnSpc>
              <a:buFont typeface="Arial"/>
              <a:buChar char="•"/>
            </a:pPr>
            <a:r>
              <a:rPr lang="en-US" sz="2200" b="1"/>
              <a:t>A systematic, scientific way of thinking and acting</a:t>
            </a:r>
          </a:p>
          <a:p>
            <a:pPr marL="311713" indent="-229682">
              <a:lnSpc>
                <a:spcPct val="80000"/>
              </a:lnSpc>
              <a:buFont typeface="Arial"/>
              <a:buChar char="•"/>
            </a:pPr>
            <a:endParaRPr lang="en-US" sz="900" b="1"/>
          </a:p>
          <a:p>
            <a:pPr marL="311713" indent="-229682">
              <a:lnSpc>
                <a:spcPct val="80000"/>
              </a:lnSpc>
              <a:buFont typeface="Arial"/>
              <a:buChar char="•"/>
            </a:pPr>
            <a:r>
              <a:rPr lang="en-US" sz="2200" b="1">
                <a:solidFill>
                  <a:srgbClr val="FF0000"/>
                </a:solidFill>
              </a:rPr>
              <a:t>Managers </a:t>
            </a:r>
            <a:r>
              <a:rPr lang="en-US" sz="2200" b="1"/>
              <a:t>as the teachers of that way</a:t>
            </a:r>
          </a:p>
        </p:txBody>
      </p:sp>
      <p:sp>
        <p:nvSpPr>
          <p:cNvPr id="19" name="TextBox 18"/>
          <p:cNvSpPr txBox="1"/>
          <p:nvPr/>
        </p:nvSpPr>
        <p:spPr>
          <a:xfrm>
            <a:off x="700080" y="304803"/>
            <a:ext cx="7749985" cy="1037993"/>
          </a:xfrm>
          <a:prstGeom prst="rect">
            <a:avLst/>
          </a:prstGeom>
          <a:noFill/>
        </p:spPr>
        <p:txBody>
          <a:bodyPr wrap="square" lIns="82030" tIns="41015" rIns="82030" bIns="41015" rtlCol="0">
            <a:spAutoFit/>
          </a:bodyPr>
          <a:lstStyle/>
          <a:p>
            <a:pPr algn="ctr">
              <a:lnSpc>
                <a:spcPct val="80000"/>
              </a:lnSpc>
            </a:pPr>
            <a:r>
              <a:rPr lang="en-US" sz="3800" b="1"/>
              <a:t>PRACTICING FOUNDATIONAL SKILLS</a:t>
            </a:r>
          </a:p>
          <a:p>
            <a:pPr algn="ctr">
              <a:lnSpc>
                <a:spcPct val="80000"/>
              </a:lnSpc>
            </a:pPr>
            <a:r>
              <a:rPr lang="en-US" sz="3800" b="1"/>
              <a:t>FOR SCIENTIFIC THINKING</a:t>
            </a:r>
          </a:p>
        </p:txBody>
      </p:sp>
      <p:pic>
        <p:nvPicPr>
          <p:cNvPr id="22" name="Picture 21" descr="Tool_Box.png"/>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7304" t="14067" r="14660" b="6155"/>
          <a:stretch/>
        </p:blipFill>
        <p:spPr>
          <a:xfrm>
            <a:off x="6312850" y="1712225"/>
            <a:ext cx="1688150" cy="1327293"/>
          </a:xfrm>
          <a:prstGeom prst="rect">
            <a:avLst/>
          </a:prstGeom>
        </p:spPr>
      </p:pic>
      <p:sp>
        <p:nvSpPr>
          <p:cNvPr id="16" name="Footer Placeholder 4"/>
          <p:cNvSpPr>
            <a:spLocks noGrp="1"/>
          </p:cNvSpPr>
          <p:nvPr>
            <p:ph type="ftr" sz="quarter" idx="11"/>
          </p:nvPr>
        </p:nvSpPr>
        <p:spPr/>
        <p:txBody>
          <a:bodyPr/>
          <a:lstStyle/>
          <a:p>
            <a:r>
              <a:rPr lang="en-US"/>
              <a:t>By Mike Rother</a:t>
            </a:r>
          </a:p>
        </p:txBody>
      </p:sp>
      <p:sp>
        <p:nvSpPr>
          <p:cNvPr id="3" name="Slide Number Placeholder 2"/>
          <p:cNvSpPr>
            <a:spLocks noGrp="1"/>
          </p:cNvSpPr>
          <p:nvPr>
            <p:ph type="sldNum" sz="quarter" idx="12"/>
          </p:nvPr>
        </p:nvSpPr>
        <p:spPr/>
        <p:txBody>
          <a:bodyPr/>
          <a:lstStyle/>
          <a:p>
            <a:fld id="{1254D1E6-34D6-5C4C-A7E3-AB2F6F87675C}" type="slidenum">
              <a:rPr lang="en-US"/>
              <a:pPr/>
              <a:t>66</a:t>
            </a:fld>
            <a:endParaRPr lang="en-US"/>
          </a:p>
        </p:txBody>
      </p:sp>
      <p:pic>
        <p:nvPicPr>
          <p:cNvPr id="20" name="Picture 19" descr="Tiger Woods 2.jpg"/>
          <p:cNvPicPr>
            <a:picLocks noChangeAspect="1"/>
          </p:cNvPicPr>
          <p:nvPr/>
        </p:nvPicPr>
        <p:blipFill rotWithShape="1">
          <a:blip r:embed="rId4">
            <a:extLst>
              <a:ext uri="{BEBA8EAE-BF5A-486C-A8C5-ECC9F3942E4B}">
                <a14:imgProps xmlns:a14="http://schemas.microsoft.com/office/drawing/2010/main">
                  <a14:imgLayer r:embed="rId5">
                    <a14:imgEffect>
                      <a14:backgroundRemoval t="3261" b="100000" l="0" r="100000">
                        <a14:foregroundMark x1="64783" y1="19928" x2="64783" y2="19928"/>
                        <a14:foregroundMark x1="66304" y1="23551" x2="66304" y2="23551"/>
                        <a14:foregroundMark x1="63043" y1="17029" x2="63043" y2="17029"/>
                        <a14:foregroundMark x1="30652" y1="40217" x2="30652" y2="40217"/>
                        <a14:foregroundMark x1="30217" y1="41304" x2="30217" y2="41304"/>
                        <a14:foregroundMark x1="28913" y1="41304" x2="28913" y2="41304"/>
                        <a14:foregroundMark x1="18478" y1="53261" x2="18478" y2="53261"/>
                        <a14:foregroundMark x1="12826" y1="68478" x2="12826" y2="68478"/>
                        <a14:foregroundMark x1="9130" y1="76812" x2="9130" y2="76812"/>
                        <a14:foregroundMark x1="7826" y1="79348" x2="7826" y2="79348"/>
                        <a14:foregroundMark x1="6957" y1="81159" x2="6957" y2="81159"/>
                        <a14:foregroundMark x1="22609" y1="98551" x2="22609" y2="98551"/>
                        <a14:backgroundMark x1="33478" y1="93116" x2="33478" y2="93116"/>
                        <a14:backgroundMark x1="33913" y1="86232" x2="33913" y2="86232"/>
                      </a14:backgroundRemoval>
                    </a14:imgEffect>
                  </a14:imgLayer>
                </a14:imgProps>
              </a:ext>
              <a:ext uri="{28A0092B-C50C-407E-A947-70E740481C1C}">
                <a14:useLocalDpi xmlns:a14="http://schemas.microsoft.com/office/drawing/2010/main" val="0"/>
              </a:ext>
            </a:extLst>
          </a:blip>
          <a:srcRect t="4206"/>
          <a:stretch/>
        </p:blipFill>
        <p:spPr>
          <a:xfrm>
            <a:off x="5958392" y="3343488"/>
            <a:ext cx="2397950" cy="1378253"/>
          </a:xfrm>
          <a:prstGeom prst="rect">
            <a:avLst/>
          </a:prstGeom>
        </p:spPr>
      </p:pic>
      <p:sp>
        <p:nvSpPr>
          <p:cNvPr id="2" name="Oval 1"/>
          <p:cNvSpPr/>
          <p:nvPr/>
        </p:nvSpPr>
        <p:spPr>
          <a:xfrm>
            <a:off x="380748" y="2949702"/>
            <a:ext cx="8462345" cy="2420120"/>
          </a:xfrm>
          <a:prstGeom prst="ellipse">
            <a:avLst/>
          </a:prstGeom>
          <a:noFill/>
          <a:ln w="73025">
            <a:solidFill>
              <a:srgbClr val="FF0000"/>
            </a:solidFill>
          </a:ln>
          <a:effectLst/>
        </p:spPr>
        <p:style>
          <a:lnRef idx="1">
            <a:schemeClr val="accent1"/>
          </a:lnRef>
          <a:fillRef idx="3">
            <a:schemeClr val="accent1"/>
          </a:fillRef>
          <a:effectRef idx="2">
            <a:schemeClr val="accent1"/>
          </a:effectRef>
          <a:fontRef idx="minor">
            <a:schemeClr val="lt1"/>
          </a:fontRef>
        </p:style>
        <p:txBody>
          <a:bodyPr lIns="82030" tIns="41015" rIns="82030" bIns="41015" rtlCol="0" anchor="ctr"/>
          <a:lstStyle/>
          <a:p>
            <a:pPr algn="ctr"/>
            <a:endParaRPr lang="en-US"/>
          </a:p>
        </p:txBody>
      </p:sp>
      <p:sp>
        <p:nvSpPr>
          <p:cNvPr id="21" name="TextBox 20"/>
          <p:cNvSpPr txBox="1"/>
          <p:nvPr/>
        </p:nvSpPr>
        <p:spPr>
          <a:xfrm>
            <a:off x="1943263" y="5466547"/>
            <a:ext cx="5334224" cy="477054"/>
          </a:xfrm>
          <a:prstGeom prst="rect">
            <a:avLst/>
          </a:prstGeom>
          <a:noFill/>
        </p:spPr>
        <p:txBody>
          <a:bodyPr wrap="square" lIns="91407" tIns="45704" rIns="91407" bIns="45704" rtlCol="0">
            <a:spAutoFit/>
          </a:bodyPr>
          <a:lstStyle/>
          <a:p>
            <a:pPr algn="ctr">
              <a:lnSpc>
                <a:spcPct val="80000"/>
              </a:lnSpc>
            </a:pPr>
            <a:r>
              <a:rPr lang="en-US" sz="3000" b="1">
                <a:solidFill>
                  <a:srgbClr val="FF0000"/>
                </a:solidFill>
              </a:rPr>
              <a:t>What we're focusing on</a:t>
            </a:r>
          </a:p>
        </p:txBody>
      </p:sp>
    </p:spTree>
    <p:extLst>
      <p:ext uri="{BB962C8B-B14F-4D97-AF65-F5344CB8AC3E}">
        <p14:creationId xmlns:p14="http://schemas.microsoft.com/office/powerpoint/2010/main" val="29414717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2"/>
          <p:cNvSpPr>
            <a:spLocks noGrp="1"/>
          </p:cNvSpPr>
          <p:nvPr>
            <p:ph type="ftr" sz="quarter" idx="11"/>
          </p:nvPr>
        </p:nvSpPr>
        <p:spPr/>
        <p:txBody>
          <a:bodyPr/>
          <a:lstStyle/>
          <a:p>
            <a:r>
              <a:rPr lang="en-US"/>
              <a:t>By Mike Rother</a:t>
            </a:r>
          </a:p>
        </p:txBody>
      </p:sp>
      <p:sp>
        <p:nvSpPr>
          <p:cNvPr id="4" name="Slide Number Placeholder 3"/>
          <p:cNvSpPr>
            <a:spLocks noGrp="1"/>
          </p:cNvSpPr>
          <p:nvPr>
            <p:ph type="sldNum" sz="quarter" idx="12"/>
          </p:nvPr>
        </p:nvSpPr>
        <p:spPr/>
        <p:txBody>
          <a:bodyPr/>
          <a:lstStyle/>
          <a:p>
            <a:fld id="{99F1FE9B-2747-BA43-8ABC-8675AB438A98}" type="slidenum">
              <a:rPr lang="en-US"/>
              <a:pPr/>
              <a:t>67</a:t>
            </a:fld>
            <a:endParaRPr lang="en-US"/>
          </a:p>
        </p:txBody>
      </p:sp>
      <p:pic>
        <p:nvPicPr>
          <p:cNvPr id="5" name="Picture 4" descr="1000x1000.jpg"/>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40401" y="4347436"/>
            <a:ext cx="2732688" cy="1875565"/>
          </a:xfrm>
          <a:prstGeom prst="rect">
            <a:avLst/>
          </a:prstGeom>
        </p:spPr>
      </p:pic>
      <p:sp>
        <p:nvSpPr>
          <p:cNvPr id="6" name="TextBox 5"/>
          <p:cNvSpPr txBox="1"/>
          <p:nvPr/>
        </p:nvSpPr>
        <p:spPr>
          <a:xfrm>
            <a:off x="554185" y="241540"/>
            <a:ext cx="8050915" cy="1079708"/>
          </a:xfrm>
          <a:prstGeom prst="rect">
            <a:avLst/>
          </a:prstGeom>
          <a:noFill/>
        </p:spPr>
        <p:txBody>
          <a:bodyPr wrap="square" lIns="73589" tIns="36793" rIns="73589" bIns="36793" rtlCol="0">
            <a:spAutoFit/>
          </a:bodyPr>
          <a:lstStyle/>
          <a:p>
            <a:pPr algn="ctr">
              <a:lnSpc>
                <a:spcPct val="80000"/>
              </a:lnSpc>
            </a:pPr>
            <a:r>
              <a:rPr lang="en-US" sz="4000" b="1">
                <a:cs typeface="Helvetica"/>
              </a:rPr>
              <a:t>THE IK &amp; CK GIVE YOU AN EASY WAY</a:t>
            </a:r>
          </a:p>
          <a:p>
            <a:pPr algn="ctr">
              <a:lnSpc>
                <a:spcPct val="80000"/>
              </a:lnSpc>
            </a:pPr>
            <a:r>
              <a:rPr lang="en-US" sz="4000" b="1">
                <a:cs typeface="Helvetica"/>
              </a:rPr>
              <a:t>TO PRACTICE SCIENTIFIC THINKING</a:t>
            </a:r>
            <a:endParaRPr lang="en-US" sz="2000" b="1">
              <a:cs typeface="Helvetica"/>
            </a:endParaRPr>
          </a:p>
        </p:txBody>
      </p:sp>
      <p:pic>
        <p:nvPicPr>
          <p:cNvPr id="7" name="Picture 6" descr="Pointing Man.gif"/>
          <p:cNvPicPr>
            <a:picLocks noChangeAspect="1"/>
          </p:cNvPicPr>
          <p:nvPr/>
        </p:nvPicPr>
        <p:blipFill rotWithShape="1">
          <a:blip r:embed="rId3" cstate="print">
            <a:extLst>
              <a:ext uri="{28A0092B-C50C-407E-A947-70E740481C1C}">
                <a14:useLocalDpi xmlns:a14="http://schemas.microsoft.com/office/drawing/2010/main" val="0"/>
              </a:ext>
            </a:extLst>
          </a:blip>
          <a:srcRect t="5255" r="9637" b="3227"/>
          <a:stretch/>
        </p:blipFill>
        <p:spPr>
          <a:xfrm>
            <a:off x="678501" y="1533960"/>
            <a:ext cx="2139408" cy="1959330"/>
          </a:xfrm>
          <a:prstGeom prst="rect">
            <a:avLst/>
          </a:prstGeom>
        </p:spPr>
      </p:pic>
      <p:sp>
        <p:nvSpPr>
          <p:cNvPr id="9" name="TextBox 8"/>
          <p:cNvSpPr txBox="1"/>
          <p:nvPr/>
        </p:nvSpPr>
        <p:spPr>
          <a:xfrm>
            <a:off x="2701638" y="1507618"/>
            <a:ext cx="4787865" cy="513728"/>
          </a:xfrm>
          <a:prstGeom prst="rect">
            <a:avLst/>
          </a:prstGeom>
          <a:noFill/>
        </p:spPr>
        <p:txBody>
          <a:bodyPr wrap="square" lIns="82039" tIns="41020" rIns="82039" bIns="41020" rtlCol="0">
            <a:spAutoFit/>
          </a:bodyPr>
          <a:lstStyle/>
          <a:p>
            <a:r>
              <a:rPr lang="en-US" sz="2800" b="1"/>
              <a:t>Scientific thinking is a basis for:</a:t>
            </a:r>
          </a:p>
        </p:txBody>
      </p:sp>
      <p:sp>
        <p:nvSpPr>
          <p:cNvPr id="10" name="TextBox 9"/>
          <p:cNvSpPr txBox="1"/>
          <p:nvPr/>
        </p:nvSpPr>
        <p:spPr>
          <a:xfrm>
            <a:off x="2938845" y="1919476"/>
            <a:ext cx="5666255" cy="1541720"/>
          </a:xfrm>
          <a:prstGeom prst="rect">
            <a:avLst/>
          </a:prstGeom>
          <a:noFill/>
        </p:spPr>
        <p:txBody>
          <a:bodyPr wrap="square" lIns="82039" tIns="41020" rIns="82039" bIns="41020" rtlCol="0">
            <a:spAutoFit/>
          </a:bodyPr>
          <a:lstStyle/>
          <a:p>
            <a:endParaRPr lang="en-US" sz="600" b="1"/>
          </a:p>
          <a:p>
            <a:pPr marL="311749" indent="-311749">
              <a:lnSpc>
                <a:spcPct val="80000"/>
              </a:lnSpc>
              <a:buFont typeface="Arial"/>
              <a:buChar char="•"/>
            </a:pPr>
            <a:r>
              <a:rPr lang="en-US" sz="2400" b="1"/>
              <a:t>Successfully pursuing seemingly unattainable goals in complex systems</a:t>
            </a:r>
          </a:p>
          <a:p>
            <a:pPr marL="235863" indent="-153823">
              <a:lnSpc>
                <a:spcPct val="80000"/>
              </a:lnSpc>
              <a:buFont typeface="Arial"/>
              <a:buChar char="•"/>
            </a:pPr>
            <a:endParaRPr lang="en-US" sz="1400" b="1"/>
          </a:p>
          <a:p>
            <a:pPr marL="311749" indent="-311749">
              <a:lnSpc>
                <a:spcPct val="80000"/>
              </a:lnSpc>
              <a:buFont typeface="Arial"/>
              <a:buChar char="•"/>
            </a:pPr>
            <a:r>
              <a:rPr lang="en-US" sz="2400" b="1"/>
              <a:t>Enabling teams to make decisions close to the action and maneuver effectively</a:t>
            </a:r>
          </a:p>
        </p:txBody>
      </p:sp>
      <p:sp>
        <p:nvSpPr>
          <p:cNvPr id="12" name="Rectangle 11"/>
          <p:cNvSpPr/>
          <p:nvPr/>
        </p:nvSpPr>
        <p:spPr>
          <a:xfrm>
            <a:off x="514298" y="1416178"/>
            <a:ext cx="8126836" cy="2241422"/>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lIns="82039" tIns="41020" rIns="82039" bIns="41020" rtlCol="0" anchor="ctr"/>
          <a:lstStyle/>
          <a:p>
            <a:pPr algn="ctr"/>
            <a:endParaRPr lang="en-US"/>
          </a:p>
        </p:txBody>
      </p:sp>
      <p:sp>
        <p:nvSpPr>
          <p:cNvPr id="13" name="TextBox 12"/>
          <p:cNvSpPr txBox="1"/>
          <p:nvPr/>
        </p:nvSpPr>
        <p:spPr>
          <a:xfrm>
            <a:off x="642589" y="4230213"/>
            <a:ext cx="4996211" cy="2250119"/>
          </a:xfrm>
          <a:prstGeom prst="rect">
            <a:avLst/>
          </a:prstGeom>
          <a:noFill/>
        </p:spPr>
        <p:txBody>
          <a:bodyPr wrap="square" lIns="82039" tIns="41020" rIns="82039" bIns="41020" rtlCol="0">
            <a:spAutoFit/>
          </a:bodyPr>
          <a:lstStyle/>
          <a:p>
            <a:pPr>
              <a:lnSpc>
                <a:spcPct val="90000"/>
              </a:lnSpc>
            </a:pPr>
            <a:r>
              <a:rPr lang="en-US" sz="2600" b="1"/>
              <a:t>The Improvement Kata &amp; Coaching Kata make scientific thinking a skill anyone can learn, </a:t>
            </a:r>
            <a:r>
              <a:rPr lang="en-US" sz="2600" b="1">
                <a:solidFill>
                  <a:srgbClr val="FF0000"/>
                </a:solidFill>
              </a:rPr>
              <a:t>by combining a 4-Step scientific pattern + simple, structured routines for practicing the pattern.</a:t>
            </a:r>
            <a:endParaRPr lang="en-US" sz="2600" b="1"/>
          </a:p>
        </p:txBody>
      </p:sp>
      <p:sp>
        <p:nvSpPr>
          <p:cNvPr id="14" name="TextBox 13"/>
          <p:cNvSpPr txBox="1"/>
          <p:nvPr/>
        </p:nvSpPr>
        <p:spPr>
          <a:xfrm>
            <a:off x="642589" y="3708241"/>
            <a:ext cx="7998545" cy="575294"/>
          </a:xfrm>
          <a:prstGeom prst="rect">
            <a:avLst/>
          </a:prstGeom>
          <a:noFill/>
        </p:spPr>
        <p:txBody>
          <a:bodyPr wrap="square" lIns="82039" tIns="41020" rIns="82039" bIns="41020" rtlCol="0">
            <a:spAutoFit/>
          </a:bodyPr>
          <a:lstStyle/>
          <a:p>
            <a:r>
              <a:rPr lang="en-US" sz="3200" b="1"/>
              <a:t>Science + Kata = Problem Solving Skill</a:t>
            </a:r>
          </a:p>
        </p:txBody>
      </p:sp>
    </p:spTree>
    <p:extLst>
      <p:ext uri="{BB962C8B-B14F-4D97-AF65-F5344CB8AC3E}">
        <p14:creationId xmlns:p14="http://schemas.microsoft.com/office/powerpoint/2010/main" val="20613944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5465" y="838200"/>
            <a:ext cx="3733235" cy="1431609"/>
          </a:xfrm>
          <a:prstGeom prst="rect">
            <a:avLst/>
          </a:prstGeom>
          <a:noFill/>
        </p:spPr>
        <p:txBody>
          <a:bodyPr wrap="square" lIns="73598" tIns="36798" rIns="73598" bIns="36798" rtlCol="0">
            <a:spAutoFit/>
          </a:bodyPr>
          <a:lstStyle/>
          <a:p>
            <a:pPr>
              <a:lnSpc>
                <a:spcPct val="80000"/>
              </a:lnSpc>
            </a:pPr>
            <a:r>
              <a:rPr lang="en-US" sz="5400" b="1">
                <a:solidFill>
                  <a:srgbClr val="FF0000"/>
                </a:solidFill>
                <a:cs typeface="Helvetica"/>
              </a:rPr>
              <a:t>SCIENTIFIC</a:t>
            </a:r>
          </a:p>
          <a:p>
            <a:pPr>
              <a:lnSpc>
                <a:spcPct val="80000"/>
              </a:lnSpc>
            </a:pPr>
            <a:r>
              <a:rPr lang="en-US" sz="5400" b="1">
                <a:solidFill>
                  <a:srgbClr val="FF0000"/>
                </a:solidFill>
                <a:cs typeface="Helvetica"/>
              </a:rPr>
              <a:t>THINKING</a:t>
            </a:r>
            <a:endParaRPr lang="en-US" sz="3600" b="1">
              <a:solidFill>
                <a:srgbClr val="FF0000"/>
              </a:solidFill>
              <a:cs typeface="Helvetica"/>
            </a:endParaRPr>
          </a:p>
        </p:txBody>
      </p:sp>
      <p:sp>
        <p:nvSpPr>
          <p:cNvPr id="4" name="TextBox 3"/>
          <p:cNvSpPr txBox="1"/>
          <p:nvPr/>
        </p:nvSpPr>
        <p:spPr>
          <a:xfrm>
            <a:off x="485590" y="2873933"/>
            <a:ext cx="8318500" cy="1056451"/>
          </a:xfrm>
          <a:prstGeom prst="rect">
            <a:avLst/>
          </a:prstGeom>
          <a:noFill/>
        </p:spPr>
        <p:txBody>
          <a:bodyPr wrap="square" lIns="82048" tIns="41025" rIns="82048" bIns="41025" rtlCol="0">
            <a:spAutoFit/>
          </a:bodyPr>
          <a:lstStyle/>
          <a:p>
            <a:pPr>
              <a:lnSpc>
                <a:spcPct val="80000"/>
              </a:lnSpc>
            </a:pPr>
            <a:r>
              <a:rPr lang="en-US" sz="2600" b="1">
                <a:cs typeface="Helvetica"/>
              </a:rPr>
              <a:t>Scientific thinking is a routine of intentional coordination between what we</a:t>
            </a:r>
            <a:r>
              <a:rPr lang="en-US" sz="2600" b="1">
                <a:solidFill>
                  <a:srgbClr val="000000"/>
                </a:solidFill>
                <a:cs typeface="Helvetica"/>
              </a:rPr>
              <a:t> think will happen (theory), what actually happens (evidence), and learning from the difference.</a:t>
            </a:r>
          </a:p>
        </p:txBody>
      </p:sp>
      <p:sp>
        <p:nvSpPr>
          <p:cNvPr id="5" name="Rectangle 4"/>
          <p:cNvSpPr/>
          <p:nvPr/>
        </p:nvSpPr>
        <p:spPr>
          <a:xfrm>
            <a:off x="665988" y="4294836"/>
            <a:ext cx="7766812" cy="1346200"/>
          </a:xfrm>
          <a:prstGeom prst="rect">
            <a:avLst/>
          </a:prstGeom>
          <a:solidFill>
            <a:schemeClr val="bg2"/>
          </a:solidFill>
          <a:ln w="381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sp>
        <p:nvSpPr>
          <p:cNvPr id="6" name="TextBox 5"/>
          <p:cNvSpPr txBox="1"/>
          <p:nvPr/>
        </p:nvSpPr>
        <p:spPr>
          <a:xfrm>
            <a:off x="665988" y="4456664"/>
            <a:ext cx="2435256" cy="1018708"/>
          </a:xfrm>
          <a:prstGeom prst="rect">
            <a:avLst/>
          </a:prstGeom>
          <a:noFill/>
        </p:spPr>
        <p:txBody>
          <a:bodyPr wrap="square" lIns="91407" tIns="45704" rIns="91407" bIns="45704" rtlCol="0">
            <a:spAutoFit/>
          </a:bodyPr>
          <a:lstStyle/>
          <a:p>
            <a:pPr algn="ctr">
              <a:lnSpc>
                <a:spcPct val="70000"/>
              </a:lnSpc>
            </a:pPr>
            <a:r>
              <a:rPr lang="en-US" sz="2800" b="1"/>
              <a:t>What we</a:t>
            </a:r>
          </a:p>
          <a:p>
            <a:pPr algn="ctr">
              <a:lnSpc>
                <a:spcPct val="70000"/>
              </a:lnSpc>
            </a:pPr>
            <a:r>
              <a:rPr lang="en-US" sz="2800" b="1"/>
              <a:t>expect</a:t>
            </a:r>
          </a:p>
          <a:p>
            <a:pPr algn="ctr">
              <a:lnSpc>
                <a:spcPct val="70000"/>
              </a:lnSpc>
            </a:pPr>
            <a:r>
              <a:rPr lang="en-US" sz="2800" b="1"/>
              <a:t>to happen</a:t>
            </a:r>
          </a:p>
        </p:txBody>
      </p:sp>
      <p:sp>
        <p:nvSpPr>
          <p:cNvPr id="7" name="TextBox 6"/>
          <p:cNvSpPr txBox="1"/>
          <p:nvPr/>
        </p:nvSpPr>
        <p:spPr>
          <a:xfrm>
            <a:off x="6146026" y="4456664"/>
            <a:ext cx="2286774" cy="1018708"/>
          </a:xfrm>
          <a:prstGeom prst="rect">
            <a:avLst/>
          </a:prstGeom>
          <a:noFill/>
        </p:spPr>
        <p:txBody>
          <a:bodyPr wrap="square" lIns="91407" tIns="45704" rIns="91407" bIns="45704" rtlCol="0">
            <a:spAutoFit/>
          </a:bodyPr>
          <a:lstStyle/>
          <a:p>
            <a:pPr algn="ctr">
              <a:lnSpc>
                <a:spcPct val="70000"/>
              </a:lnSpc>
            </a:pPr>
            <a:r>
              <a:rPr lang="en-US" sz="2800" b="1"/>
              <a:t>What</a:t>
            </a:r>
          </a:p>
          <a:p>
            <a:pPr algn="ctr">
              <a:lnSpc>
                <a:spcPct val="70000"/>
              </a:lnSpc>
            </a:pPr>
            <a:r>
              <a:rPr lang="en-US" sz="2800" b="1"/>
              <a:t>actually</a:t>
            </a:r>
          </a:p>
          <a:p>
            <a:pPr algn="ctr">
              <a:lnSpc>
                <a:spcPct val="70000"/>
              </a:lnSpc>
            </a:pPr>
            <a:r>
              <a:rPr lang="en-US" sz="2800" b="1"/>
              <a:t>happened</a:t>
            </a:r>
          </a:p>
        </p:txBody>
      </p:sp>
      <p:cxnSp>
        <p:nvCxnSpPr>
          <p:cNvPr id="8" name="Straight Arrow Connector 7"/>
          <p:cNvCxnSpPr/>
          <p:nvPr/>
        </p:nvCxnSpPr>
        <p:spPr>
          <a:xfrm>
            <a:off x="2704197" y="4977948"/>
            <a:ext cx="3749040" cy="0"/>
          </a:xfrm>
          <a:prstGeom prst="straightConnector1">
            <a:avLst/>
          </a:prstGeom>
          <a:ln w="82550">
            <a:solidFill>
              <a:srgbClr val="595959"/>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504684" y="4536137"/>
            <a:ext cx="2133600" cy="876300"/>
          </a:xfrm>
          <a:prstGeom prst="ellipse">
            <a:avLst/>
          </a:prstGeom>
          <a:solidFill>
            <a:srgbClr val="FFFF00"/>
          </a:solidFill>
          <a:ln w="6985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sp>
        <p:nvSpPr>
          <p:cNvPr id="10" name="TextBox 9"/>
          <p:cNvSpPr txBox="1"/>
          <p:nvPr/>
        </p:nvSpPr>
        <p:spPr>
          <a:xfrm>
            <a:off x="3088286" y="4749433"/>
            <a:ext cx="2971800" cy="461633"/>
          </a:xfrm>
          <a:prstGeom prst="rect">
            <a:avLst/>
          </a:prstGeom>
          <a:noFill/>
        </p:spPr>
        <p:txBody>
          <a:bodyPr wrap="square" lIns="91407" tIns="45704" rIns="91407" bIns="45704" rtlCol="0">
            <a:spAutoFit/>
          </a:bodyPr>
          <a:lstStyle/>
          <a:p>
            <a:pPr algn="ctr">
              <a:lnSpc>
                <a:spcPct val="70000"/>
              </a:lnSpc>
            </a:pPr>
            <a:r>
              <a:rPr lang="en-US" sz="3200" b="1"/>
              <a:t>Learning</a:t>
            </a:r>
          </a:p>
        </p:txBody>
      </p:sp>
      <p:grpSp>
        <p:nvGrpSpPr>
          <p:cNvPr id="16" name="Group 15"/>
          <p:cNvGrpSpPr/>
          <p:nvPr/>
        </p:nvGrpSpPr>
        <p:grpSpPr>
          <a:xfrm>
            <a:off x="509339" y="530412"/>
            <a:ext cx="2829705" cy="1983441"/>
            <a:chOff x="231560" y="479612"/>
            <a:chExt cx="2829705" cy="1983441"/>
          </a:xfrm>
        </p:grpSpPr>
        <p:pic>
          <p:nvPicPr>
            <p:cNvPr id="3" name="Picture 2"/>
            <p:cNvPicPr>
              <a:picLocks noChangeAspect="1"/>
            </p:cNvPicPr>
            <p:nvPr/>
          </p:nvPicPr>
          <p:blipFill>
            <a:blip r:embed="rId2"/>
            <a:srcRect l="5414" r="9664"/>
            <a:stretch>
              <a:fillRect/>
            </a:stretch>
          </p:blipFill>
          <p:spPr>
            <a:xfrm>
              <a:off x="381000" y="479612"/>
              <a:ext cx="2578665" cy="1983441"/>
            </a:xfrm>
            <a:prstGeom prst="rect">
              <a:avLst/>
            </a:prstGeom>
          </p:spPr>
        </p:pic>
        <p:sp>
          <p:nvSpPr>
            <p:cNvPr id="12" name="Rectangle 11"/>
            <p:cNvSpPr/>
            <p:nvPr/>
          </p:nvSpPr>
          <p:spPr>
            <a:xfrm>
              <a:off x="445782" y="1701332"/>
              <a:ext cx="2449817" cy="348875"/>
            </a:xfrm>
            <a:prstGeom prst="rect">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31560" y="1577787"/>
              <a:ext cx="2829705" cy="523220"/>
            </a:xfrm>
            <a:prstGeom prst="rect">
              <a:avLst/>
            </a:prstGeom>
            <a:noFill/>
          </p:spPr>
          <p:txBody>
            <a:bodyPr wrap="square" rtlCol="0">
              <a:spAutoFit/>
            </a:bodyPr>
            <a:lstStyle/>
            <a:p>
              <a:pPr algn="ctr"/>
              <a:r>
                <a:rPr lang="en-US" sz="2700" b="1" i="1" spc="-150"/>
                <a:t>"Let's try it and see"</a:t>
              </a:r>
            </a:p>
          </p:txBody>
        </p:sp>
      </p:grpSp>
      <p:sp>
        <p:nvSpPr>
          <p:cNvPr id="17" name="Footer Placeholder 12"/>
          <p:cNvSpPr>
            <a:spLocks noGrp="1"/>
          </p:cNvSpPr>
          <p:nvPr>
            <p:ph type="ftr" sz="quarter" idx="11"/>
          </p:nvPr>
        </p:nvSpPr>
        <p:spPr/>
        <p:txBody>
          <a:bodyPr/>
          <a:lstStyle/>
          <a:p>
            <a:r>
              <a:rPr lang="en-US"/>
              <a:t>By Mike Rother</a:t>
            </a:r>
          </a:p>
        </p:txBody>
      </p:sp>
      <p:sp>
        <p:nvSpPr>
          <p:cNvPr id="15" name="Slide Number Placeholder 14"/>
          <p:cNvSpPr>
            <a:spLocks noGrp="1"/>
          </p:cNvSpPr>
          <p:nvPr>
            <p:ph type="sldNum" sz="quarter" idx="12"/>
          </p:nvPr>
        </p:nvSpPr>
        <p:spPr/>
        <p:txBody>
          <a:bodyPr/>
          <a:lstStyle/>
          <a:p>
            <a:fld id="{6769FA32-E302-F645-8721-426120733C0F}" type="slidenum">
              <a:rPr lang="en-US"/>
              <a:pPr/>
              <a:t>68</a:t>
            </a:fld>
            <a:endParaRPr lang="en-US"/>
          </a:p>
        </p:txBody>
      </p:sp>
    </p:spTree>
    <p:extLst>
      <p:ext uri="{BB962C8B-B14F-4D97-AF65-F5344CB8AC3E}">
        <p14:creationId xmlns:p14="http://schemas.microsoft.com/office/powerpoint/2010/main" val="177490914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Pointing Two Fingers sml.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823" y="3403855"/>
            <a:ext cx="1885578" cy="1968245"/>
          </a:xfrm>
          <a:prstGeom prst="rect">
            <a:avLst/>
          </a:prstGeom>
        </p:spPr>
      </p:pic>
      <p:pic>
        <p:nvPicPr>
          <p:cNvPr id="3" name="Picture 2" descr="Red Numbers.jpg"/>
          <p:cNvPicPr>
            <a:picLocks noChangeAspect="1"/>
          </p:cNvPicPr>
          <p:nvPr/>
        </p:nvPicPr>
        <p:blipFill rotWithShape="1">
          <a:blip r:embed="rId3" cstate="print">
            <a:extLst>
              <a:ext uri="{28A0092B-C50C-407E-A947-70E740481C1C}">
                <a14:useLocalDpi xmlns:a14="http://schemas.microsoft.com/office/drawing/2010/main" val="0"/>
              </a:ext>
            </a:extLst>
          </a:blip>
          <a:srcRect t="25026" r="68120" b="50204"/>
          <a:stretch/>
        </p:blipFill>
        <p:spPr>
          <a:xfrm>
            <a:off x="7864237" y="3825709"/>
            <a:ext cx="517763" cy="471861"/>
          </a:xfrm>
          <a:prstGeom prst="rect">
            <a:avLst/>
          </a:prstGeom>
        </p:spPr>
      </p:pic>
      <p:pic>
        <p:nvPicPr>
          <p:cNvPr id="36" name="Picture 35" descr="Red Numbers.jpg"/>
          <p:cNvPicPr>
            <a:picLocks noChangeAspect="1"/>
          </p:cNvPicPr>
          <p:nvPr/>
        </p:nvPicPr>
        <p:blipFill rotWithShape="1">
          <a:blip r:embed="rId4" cstate="print">
            <a:extLst>
              <a:ext uri="{28A0092B-C50C-407E-A947-70E740481C1C}">
                <a14:useLocalDpi xmlns:a14="http://schemas.microsoft.com/office/drawing/2010/main" val="0"/>
              </a:ext>
            </a:extLst>
          </a:blip>
          <a:srcRect l="65899" b="75023"/>
          <a:stretch/>
        </p:blipFill>
        <p:spPr>
          <a:xfrm>
            <a:off x="7557813" y="2757906"/>
            <a:ext cx="553827" cy="475810"/>
          </a:xfrm>
          <a:prstGeom prst="rect">
            <a:avLst/>
          </a:prstGeom>
        </p:spPr>
      </p:pic>
      <p:pic>
        <p:nvPicPr>
          <p:cNvPr id="32" name="Picture 31" descr="Red Numbers.jpg"/>
          <p:cNvPicPr>
            <a:picLocks noChangeAspect="1"/>
          </p:cNvPicPr>
          <p:nvPr/>
        </p:nvPicPr>
        <p:blipFill rotWithShape="1">
          <a:blip r:embed="rId4" cstate="print">
            <a:extLst>
              <a:ext uri="{28A0092B-C50C-407E-A947-70E740481C1C}">
                <a14:useLocalDpi xmlns:a14="http://schemas.microsoft.com/office/drawing/2010/main" val="0"/>
              </a:ext>
            </a:extLst>
          </a:blip>
          <a:srcRect l="32741" r="35334" b="75017"/>
          <a:stretch/>
        </p:blipFill>
        <p:spPr>
          <a:xfrm>
            <a:off x="1907009" y="3052090"/>
            <a:ext cx="518478" cy="475922"/>
          </a:xfrm>
          <a:prstGeom prst="rect">
            <a:avLst/>
          </a:prstGeom>
        </p:spPr>
      </p:pic>
      <p:pic>
        <p:nvPicPr>
          <p:cNvPr id="31" name="Picture 30" descr="Red Numbers.jpg"/>
          <p:cNvPicPr>
            <a:picLocks noChangeAspect="1"/>
          </p:cNvPicPr>
          <p:nvPr/>
        </p:nvPicPr>
        <p:blipFill rotWithShape="1">
          <a:blip r:embed="rId4" cstate="print">
            <a:extLst>
              <a:ext uri="{28A0092B-C50C-407E-A947-70E740481C1C}">
                <a14:useLocalDpi xmlns:a14="http://schemas.microsoft.com/office/drawing/2010/main" val="0"/>
              </a:ext>
            </a:extLst>
          </a:blip>
          <a:srcRect r="69198" b="75609"/>
          <a:stretch/>
        </p:blipFill>
        <p:spPr>
          <a:xfrm>
            <a:off x="1951984" y="5014556"/>
            <a:ext cx="500250" cy="464642"/>
          </a:xfrm>
          <a:prstGeom prst="rect">
            <a:avLst/>
          </a:prstGeom>
        </p:spPr>
      </p:pic>
      <p:pic>
        <p:nvPicPr>
          <p:cNvPr id="26" name="Picture 25" descr="Coach 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9040" y="3236747"/>
            <a:ext cx="1925799" cy="2022899"/>
          </a:xfrm>
          <a:prstGeom prst="rect">
            <a:avLst/>
          </a:prstGeom>
        </p:spPr>
      </p:pic>
      <p:sp>
        <p:nvSpPr>
          <p:cNvPr id="22" name="Oval 21"/>
          <p:cNvSpPr>
            <a:spLocks noChangeAspect="1"/>
          </p:cNvSpPr>
          <p:nvPr/>
        </p:nvSpPr>
        <p:spPr>
          <a:xfrm>
            <a:off x="3502506" y="2735471"/>
            <a:ext cx="3135292" cy="3041725"/>
          </a:xfrm>
          <a:prstGeom prst="ellipse">
            <a:avLst/>
          </a:prstGeom>
          <a:noFill/>
          <a:ln w="952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grpSp>
        <p:nvGrpSpPr>
          <p:cNvPr id="8" name="Group 7"/>
          <p:cNvGrpSpPr/>
          <p:nvPr/>
        </p:nvGrpSpPr>
        <p:grpSpPr>
          <a:xfrm>
            <a:off x="6171282" y="3825706"/>
            <a:ext cx="1667581" cy="763722"/>
            <a:chOff x="5421500" y="2648510"/>
            <a:chExt cx="1667581" cy="763722"/>
          </a:xfrm>
        </p:grpSpPr>
        <p:sp>
          <p:nvSpPr>
            <p:cNvPr id="17" name="Rounded Rectangle 16"/>
            <p:cNvSpPr/>
            <p:nvPr/>
          </p:nvSpPr>
          <p:spPr>
            <a:xfrm>
              <a:off x="5421500" y="2648510"/>
              <a:ext cx="1655919" cy="735747"/>
            </a:xfrm>
            <a:prstGeom prst="roundRect">
              <a:avLst/>
            </a:prstGeom>
            <a:solidFill>
              <a:srgbClr val="FFFF00"/>
            </a:solidFill>
            <a:ln w="381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421500" y="2693574"/>
              <a:ext cx="1667581" cy="718658"/>
            </a:xfrm>
            <a:prstGeom prst="rect">
              <a:avLst/>
            </a:prstGeom>
            <a:noFill/>
          </p:spPr>
          <p:txBody>
            <a:bodyPr wrap="square" rtlCol="0">
              <a:spAutoFit/>
            </a:bodyPr>
            <a:lstStyle/>
            <a:p>
              <a:pPr algn="ctr">
                <a:lnSpc>
                  <a:spcPct val="70000"/>
                </a:lnSpc>
              </a:pPr>
              <a:r>
                <a:rPr lang="en-US" sz="2500" b="1"/>
                <a:t>COACHING</a:t>
              </a:r>
            </a:p>
            <a:p>
              <a:pPr algn="ctr">
                <a:lnSpc>
                  <a:spcPct val="70000"/>
                </a:lnSpc>
              </a:pPr>
              <a:r>
                <a:rPr lang="en-US" sz="1600" b="1"/>
                <a:t>Corrective</a:t>
              </a:r>
            </a:p>
            <a:p>
              <a:pPr algn="ctr">
                <a:lnSpc>
                  <a:spcPct val="70000"/>
                </a:lnSpc>
              </a:pPr>
              <a:r>
                <a:rPr lang="en-US" sz="1600" b="1"/>
                <a:t>feedback</a:t>
              </a:r>
            </a:p>
          </p:txBody>
        </p:sp>
      </p:grpSp>
      <p:grpSp>
        <p:nvGrpSpPr>
          <p:cNvPr id="7" name="Group 6"/>
          <p:cNvGrpSpPr/>
          <p:nvPr/>
        </p:nvGrpSpPr>
        <p:grpSpPr>
          <a:xfrm>
            <a:off x="5849244" y="2756622"/>
            <a:ext cx="1655919" cy="620072"/>
            <a:chOff x="2004375" y="2870305"/>
            <a:chExt cx="1655919" cy="620072"/>
          </a:xfrm>
        </p:grpSpPr>
        <p:sp>
          <p:nvSpPr>
            <p:cNvPr id="25" name="Rounded Rectangle 24"/>
            <p:cNvSpPr/>
            <p:nvPr/>
          </p:nvSpPr>
          <p:spPr>
            <a:xfrm>
              <a:off x="2004375" y="2870305"/>
              <a:ext cx="1655919" cy="606802"/>
            </a:xfrm>
            <a:prstGeom prst="roundRect">
              <a:avLst/>
            </a:prstGeom>
            <a:solidFill>
              <a:srgbClr val="FFFF00"/>
            </a:solidFill>
            <a:ln w="381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2017425" y="2923555"/>
              <a:ext cx="1607884" cy="566822"/>
            </a:xfrm>
            <a:prstGeom prst="rect">
              <a:avLst/>
            </a:prstGeom>
            <a:noFill/>
          </p:spPr>
          <p:txBody>
            <a:bodyPr wrap="square" rtlCol="0">
              <a:spAutoFit/>
            </a:bodyPr>
            <a:lstStyle/>
            <a:p>
              <a:pPr algn="ctr">
                <a:lnSpc>
                  <a:spcPct val="70000"/>
                </a:lnSpc>
              </a:pPr>
              <a:r>
                <a:rPr lang="en-US" sz="2500" b="1"/>
                <a:t>PRACTICE</a:t>
              </a:r>
            </a:p>
            <a:p>
              <a:pPr algn="ctr">
                <a:lnSpc>
                  <a:spcPct val="80000"/>
                </a:lnSpc>
              </a:pPr>
              <a:r>
                <a:rPr lang="en-US" sz="1600" b="1"/>
                <a:t>Daily</a:t>
              </a:r>
            </a:p>
          </p:txBody>
        </p:sp>
      </p:grpSp>
      <p:grpSp>
        <p:nvGrpSpPr>
          <p:cNvPr id="9" name="Group 8"/>
          <p:cNvGrpSpPr/>
          <p:nvPr/>
        </p:nvGrpSpPr>
        <p:grpSpPr>
          <a:xfrm>
            <a:off x="5690567" y="5020693"/>
            <a:ext cx="1667581" cy="770507"/>
            <a:chOff x="5186879" y="4560090"/>
            <a:chExt cx="1667581" cy="770507"/>
          </a:xfrm>
        </p:grpSpPr>
        <p:sp>
          <p:nvSpPr>
            <p:cNvPr id="23" name="Rounded Rectangle 22"/>
            <p:cNvSpPr/>
            <p:nvPr/>
          </p:nvSpPr>
          <p:spPr>
            <a:xfrm>
              <a:off x="5186879" y="4560090"/>
              <a:ext cx="1655919" cy="735747"/>
            </a:xfrm>
            <a:prstGeom prst="roundRect">
              <a:avLst/>
            </a:prstGeom>
            <a:solidFill>
              <a:srgbClr val="FFFF00"/>
            </a:solidFill>
            <a:ln w="381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5186879" y="4587317"/>
              <a:ext cx="1667581" cy="743280"/>
            </a:xfrm>
            <a:prstGeom prst="rect">
              <a:avLst/>
            </a:prstGeom>
            <a:noFill/>
          </p:spPr>
          <p:txBody>
            <a:bodyPr wrap="square" rtlCol="0">
              <a:spAutoFit/>
            </a:bodyPr>
            <a:lstStyle/>
            <a:p>
              <a:pPr algn="ctr">
                <a:lnSpc>
                  <a:spcPct val="70000"/>
                </a:lnSpc>
              </a:pPr>
              <a:r>
                <a:rPr lang="en-US" sz="2500" b="1"/>
                <a:t>MASTERY</a:t>
              </a:r>
            </a:p>
            <a:p>
              <a:pPr algn="ctr">
                <a:lnSpc>
                  <a:spcPct val="80000"/>
                </a:lnSpc>
              </a:pPr>
              <a:r>
                <a:rPr lang="en-US" sz="1600" b="1"/>
                <a:t>Overcoming</a:t>
              </a:r>
            </a:p>
            <a:p>
              <a:pPr algn="ctr">
                <a:lnSpc>
                  <a:spcPct val="70000"/>
                </a:lnSpc>
              </a:pPr>
              <a:r>
                <a:rPr lang="en-US" sz="1600" b="1"/>
                <a:t>obstacles</a:t>
              </a:r>
            </a:p>
          </p:txBody>
        </p:sp>
      </p:grpSp>
      <p:grpSp>
        <p:nvGrpSpPr>
          <p:cNvPr id="6" name="Group 5"/>
          <p:cNvGrpSpPr/>
          <p:nvPr/>
        </p:nvGrpSpPr>
        <p:grpSpPr>
          <a:xfrm>
            <a:off x="2474086" y="3025767"/>
            <a:ext cx="1873646" cy="761277"/>
            <a:chOff x="2017425" y="4694306"/>
            <a:chExt cx="1873646" cy="761277"/>
          </a:xfrm>
        </p:grpSpPr>
        <p:sp>
          <p:nvSpPr>
            <p:cNvPr id="24" name="Rounded Rectangle 23"/>
            <p:cNvSpPr/>
            <p:nvPr/>
          </p:nvSpPr>
          <p:spPr>
            <a:xfrm>
              <a:off x="2017425" y="4694306"/>
              <a:ext cx="1873646" cy="735747"/>
            </a:xfrm>
            <a:prstGeom prst="roundRect">
              <a:avLst/>
            </a:prstGeom>
            <a:solidFill>
              <a:srgbClr val="FFFF00"/>
            </a:solidFill>
            <a:ln w="381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2027698" y="4712303"/>
              <a:ext cx="1842503" cy="743280"/>
            </a:xfrm>
            <a:prstGeom prst="rect">
              <a:avLst/>
            </a:prstGeom>
            <a:noFill/>
          </p:spPr>
          <p:txBody>
            <a:bodyPr wrap="square" rtlCol="0">
              <a:spAutoFit/>
            </a:bodyPr>
            <a:lstStyle/>
            <a:p>
              <a:pPr algn="ctr">
                <a:lnSpc>
                  <a:spcPct val="70000"/>
                </a:lnSpc>
              </a:pPr>
              <a:r>
                <a:rPr lang="en-US" sz="2500" b="1"/>
                <a:t>KATA</a:t>
              </a:r>
            </a:p>
            <a:p>
              <a:pPr algn="ctr">
                <a:lnSpc>
                  <a:spcPct val="80000"/>
                </a:lnSpc>
              </a:pPr>
              <a:r>
                <a:rPr lang="en-US" sz="1600" b="1"/>
                <a:t>Structured practice</a:t>
              </a:r>
            </a:p>
            <a:p>
              <a:pPr algn="ctr">
                <a:lnSpc>
                  <a:spcPct val="70000"/>
                </a:lnSpc>
              </a:pPr>
              <a:r>
                <a:rPr lang="en-US" sz="1600" b="1"/>
                <a:t>routines (beginner)</a:t>
              </a:r>
            </a:p>
          </p:txBody>
        </p:sp>
      </p:grpSp>
      <p:sp>
        <p:nvSpPr>
          <p:cNvPr id="33" name="TextBox 32"/>
          <p:cNvSpPr txBox="1"/>
          <p:nvPr/>
        </p:nvSpPr>
        <p:spPr>
          <a:xfrm>
            <a:off x="338185" y="267936"/>
            <a:ext cx="8454520" cy="518876"/>
          </a:xfrm>
          <a:prstGeom prst="rect">
            <a:avLst/>
          </a:prstGeom>
          <a:noFill/>
        </p:spPr>
        <p:txBody>
          <a:bodyPr wrap="square" lIns="82030" tIns="41015" rIns="82030" bIns="41015" rtlCol="0">
            <a:spAutoFit/>
          </a:bodyPr>
          <a:lstStyle/>
          <a:p>
            <a:pPr algn="ctr">
              <a:lnSpc>
                <a:spcPct val="80000"/>
              </a:lnSpc>
            </a:pPr>
            <a:r>
              <a:rPr lang="en-US" sz="3400" b="1"/>
              <a:t>5 INGREDIENTS FOR ACQUIRING NEW SKILLS</a:t>
            </a:r>
          </a:p>
        </p:txBody>
      </p:sp>
      <p:sp>
        <p:nvSpPr>
          <p:cNvPr id="34" name="TextBox 33"/>
          <p:cNvSpPr txBox="1"/>
          <p:nvPr/>
        </p:nvSpPr>
        <p:spPr>
          <a:xfrm>
            <a:off x="813540" y="844530"/>
            <a:ext cx="7733190" cy="1572498"/>
          </a:xfrm>
          <a:prstGeom prst="rect">
            <a:avLst/>
          </a:prstGeom>
          <a:noFill/>
        </p:spPr>
        <p:txBody>
          <a:bodyPr wrap="square" lIns="82030" tIns="41015" rIns="82030" bIns="41015" rtlCol="0">
            <a:spAutoFit/>
          </a:bodyPr>
          <a:lstStyle/>
          <a:p>
            <a:pPr>
              <a:lnSpc>
                <a:spcPct val="80000"/>
              </a:lnSpc>
            </a:pPr>
            <a:r>
              <a:rPr lang="en-US" sz="2400" b="1"/>
              <a:t>Brain research is clear:  To develop new habits you should practice new routines and experience a progressive sense of mastering them (which helps generate and maintain enthusiasm).  The following ingredients help us rewire our brain to acquire new skills and mindset.</a:t>
            </a:r>
            <a:endParaRPr lang="en-US" sz="2400"/>
          </a:p>
        </p:txBody>
      </p:sp>
      <p:sp>
        <p:nvSpPr>
          <p:cNvPr id="35" name="Footer Placeholder 2"/>
          <p:cNvSpPr>
            <a:spLocks noGrp="1"/>
          </p:cNvSpPr>
          <p:nvPr>
            <p:ph type="ftr" sz="quarter" idx="11"/>
          </p:nvPr>
        </p:nvSpPr>
        <p:spPr/>
        <p:txBody>
          <a:bodyPr/>
          <a:lstStyle/>
          <a:p>
            <a:r>
              <a:rPr lang="en-US"/>
              <a:t>By Mike Rother</a:t>
            </a:r>
          </a:p>
        </p:txBody>
      </p:sp>
      <p:sp>
        <p:nvSpPr>
          <p:cNvPr id="2" name="Slide Number Placeholder 1"/>
          <p:cNvSpPr>
            <a:spLocks noGrp="1"/>
          </p:cNvSpPr>
          <p:nvPr>
            <p:ph type="sldNum" sz="quarter" idx="12"/>
          </p:nvPr>
        </p:nvSpPr>
        <p:spPr/>
        <p:txBody>
          <a:bodyPr/>
          <a:lstStyle/>
          <a:p>
            <a:fld id="{1254D1E6-34D6-5C4C-A7E3-AB2F6F87675C}" type="slidenum">
              <a:rPr lang="en-US"/>
              <a:pPr/>
              <a:t>69</a:t>
            </a:fld>
            <a:endParaRPr lang="en-US"/>
          </a:p>
        </p:txBody>
      </p:sp>
      <p:grpSp>
        <p:nvGrpSpPr>
          <p:cNvPr id="29" name="Group 28"/>
          <p:cNvGrpSpPr/>
          <p:nvPr/>
        </p:nvGrpSpPr>
        <p:grpSpPr>
          <a:xfrm>
            <a:off x="2455468" y="4996378"/>
            <a:ext cx="1974126" cy="603504"/>
            <a:chOff x="1926624" y="4775504"/>
            <a:chExt cx="1974126" cy="603504"/>
          </a:xfrm>
        </p:grpSpPr>
        <p:sp>
          <p:nvSpPr>
            <p:cNvPr id="27" name="Rounded Rectangle 26"/>
            <p:cNvSpPr/>
            <p:nvPr/>
          </p:nvSpPr>
          <p:spPr>
            <a:xfrm>
              <a:off x="1978001" y="4775504"/>
              <a:ext cx="1873646" cy="603504"/>
            </a:xfrm>
            <a:prstGeom prst="roundRect">
              <a:avLst/>
            </a:prstGeom>
            <a:solidFill>
              <a:srgbClr val="FFFF00"/>
            </a:solidFill>
            <a:ln w="381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1926624" y="4806329"/>
              <a:ext cx="1974126" cy="566822"/>
            </a:xfrm>
            <a:prstGeom prst="rect">
              <a:avLst/>
            </a:prstGeom>
            <a:noFill/>
          </p:spPr>
          <p:txBody>
            <a:bodyPr wrap="square" rtlCol="0">
              <a:spAutoFit/>
            </a:bodyPr>
            <a:lstStyle/>
            <a:p>
              <a:pPr algn="ctr">
                <a:lnSpc>
                  <a:spcPct val="70000"/>
                </a:lnSpc>
              </a:pPr>
              <a:r>
                <a:rPr lang="en-US" sz="2500" b="1"/>
                <a:t>CHALLENGE</a:t>
              </a:r>
            </a:p>
            <a:p>
              <a:pPr algn="ctr">
                <a:lnSpc>
                  <a:spcPct val="80000"/>
                </a:lnSpc>
              </a:pPr>
              <a:r>
                <a:rPr lang="en-US" sz="1600" b="1"/>
                <a:t>A desired new state</a:t>
              </a:r>
            </a:p>
          </p:txBody>
        </p:sp>
      </p:grpSp>
      <p:pic>
        <p:nvPicPr>
          <p:cNvPr id="16" name="Picture 15" descr="Screen shot 2014-11-27 at 7.43.05 AM.png"/>
          <p:cNvPicPr>
            <a:picLocks noChangeAspect="1"/>
          </p:cNvPicPr>
          <p:nvPr/>
        </p:nvPicPr>
        <p:blipFill rotWithShape="1">
          <a:blip r:embed="rId6" cstate="print">
            <a:extLst>
              <a:ext uri="{28A0092B-C50C-407E-A947-70E740481C1C}">
                <a14:useLocalDpi xmlns:a14="http://schemas.microsoft.com/office/drawing/2010/main" val="0"/>
              </a:ext>
            </a:extLst>
          </a:blip>
          <a:srcRect l="7112" t="6495" r="8025" b="6845"/>
          <a:stretch/>
        </p:blipFill>
        <p:spPr>
          <a:xfrm>
            <a:off x="7412644" y="5047759"/>
            <a:ext cx="476250" cy="466772"/>
          </a:xfrm>
          <a:prstGeom prst="rect">
            <a:avLst/>
          </a:prstGeom>
        </p:spPr>
      </p:pic>
      <p:sp>
        <p:nvSpPr>
          <p:cNvPr id="37" name="TextBox 36"/>
          <p:cNvSpPr txBox="1"/>
          <p:nvPr/>
        </p:nvSpPr>
        <p:spPr>
          <a:xfrm>
            <a:off x="436258" y="4610195"/>
            <a:ext cx="1293135" cy="754053"/>
          </a:xfrm>
          <a:prstGeom prst="rect">
            <a:avLst/>
          </a:prstGeom>
          <a:noFill/>
        </p:spPr>
        <p:txBody>
          <a:bodyPr wrap="square" rtlCol="0">
            <a:spAutoFit/>
          </a:bodyPr>
          <a:lstStyle/>
          <a:p>
            <a:pPr>
              <a:lnSpc>
                <a:spcPct val="70000"/>
              </a:lnSpc>
            </a:pPr>
            <a:r>
              <a:rPr lang="en-US" sz="2000" b="1">
                <a:solidFill>
                  <a:schemeClr val="bg1"/>
                </a:solidFill>
              </a:rPr>
              <a:t>This is how you do it</a:t>
            </a:r>
          </a:p>
        </p:txBody>
      </p:sp>
    </p:spTree>
    <p:extLst>
      <p:ext uri="{BB962C8B-B14F-4D97-AF65-F5344CB8AC3E}">
        <p14:creationId xmlns:p14="http://schemas.microsoft.com/office/powerpoint/2010/main" val="14859739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pt-BR" sz="2400" b="1" dirty="0">
                <a:solidFill>
                  <a:schemeClr val="tx1">
                    <a:lumMod val="65000"/>
                    <a:lumOff val="35000"/>
                  </a:schemeClr>
                </a:solidFill>
              </a:rPr>
              <a:t>Estrutura de empresa:</a:t>
            </a:r>
          </a:p>
          <a:p>
            <a:pPr marL="457200"/>
            <a:r>
              <a:rPr lang="pt-BR" sz="2000" dirty="0" smtClean="0">
                <a:solidFill>
                  <a:schemeClr val="tx1">
                    <a:lumMod val="65000"/>
                    <a:lumOff val="35000"/>
                  </a:schemeClr>
                </a:solidFill>
              </a:rPr>
              <a:t>Departamentalização</a:t>
            </a:r>
          </a:p>
          <a:p>
            <a:pPr marL="457200"/>
            <a:r>
              <a:rPr lang="pt-BR" sz="2000" dirty="0" smtClean="0">
                <a:solidFill>
                  <a:schemeClr val="tx1">
                    <a:lumMod val="65000"/>
                    <a:lumOff val="35000"/>
                  </a:schemeClr>
                </a:solidFill>
              </a:rPr>
              <a:t>Especialização</a:t>
            </a:r>
          </a:p>
          <a:p>
            <a:pPr marL="457200"/>
            <a:r>
              <a:rPr lang="pt-BR" sz="2000" dirty="0" smtClean="0">
                <a:solidFill>
                  <a:schemeClr val="tx1">
                    <a:lumMod val="65000"/>
                    <a:lumOff val="35000"/>
                  </a:schemeClr>
                </a:solidFill>
              </a:rPr>
              <a:t>Foco na eficiência da produção</a:t>
            </a:r>
          </a:p>
          <a:p>
            <a:pPr marL="457200"/>
            <a:r>
              <a:rPr lang="pt-BR" sz="2000" dirty="0" smtClean="0">
                <a:solidFill>
                  <a:schemeClr val="tx1">
                    <a:lumMod val="65000"/>
                    <a:lumOff val="35000"/>
                  </a:schemeClr>
                </a:solidFill>
              </a:rPr>
              <a:t>Padronização</a:t>
            </a:r>
          </a:p>
          <a:p>
            <a:pPr marL="457200"/>
            <a:r>
              <a:rPr lang="pt-BR" sz="2000" dirty="0" smtClean="0">
                <a:solidFill>
                  <a:schemeClr val="tx1">
                    <a:lumMod val="65000"/>
                    <a:lumOff val="35000"/>
                  </a:schemeClr>
                </a:solidFill>
              </a:rPr>
              <a:t>Hierarquia</a:t>
            </a:r>
          </a:p>
          <a:p>
            <a:pPr marL="0" indent="0">
              <a:buNone/>
            </a:pPr>
            <a:r>
              <a:rPr lang="pt-BR" sz="2400" b="1" dirty="0">
                <a:solidFill>
                  <a:schemeClr val="tx1">
                    <a:lumMod val="65000"/>
                    <a:lumOff val="35000"/>
                  </a:schemeClr>
                </a:solidFill>
              </a:rPr>
              <a:t>Papel </a:t>
            </a:r>
            <a:r>
              <a:rPr lang="pt-BR" sz="2400" b="1" dirty="0">
                <a:solidFill>
                  <a:schemeClr val="tx1">
                    <a:lumMod val="65000"/>
                    <a:lumOff val="35000"/>
                  </a:schemeClr>
                </a:solidFill>
              </a:rPr>
              <a:t>da gerência</a:t>
            </a:r>
            <a:r>
              <a:rPr lang="pt-BR" sz="2400" b="1" dirty="0">
                <a:solidFill>
                  <a:schemeClr val="tx1">
                    <a:lumMod val="65000"/>
                    <a:lumOff val="35000"/>
                  </a:schemeClr>
                </a:solidFill>
              </a:rPr>
              <a:t>:</a:t>
            </a:r>
          </a:p>
          <a:p>
            <a:pPr marL="457200"/>
            <a:r>
              <a:rPr lang="pt-BR" sz="2000" dirty="0">
                <a:solidFill>
                  <a:schemeClr val="tx1">
                    <a:lumMod val="65000"/>
                    <a:lumOff val="35000"/>
                  </a:schemeClr>
                </a:solidFill>
              </a:rPr>
              <a:t>Controlar a jornada de trabalho</a:t>
            </a:r>
          </a:p>
          <a:p>
            <a:pPr marL="457200"/>
            <a:r>
              <a:rPr lang="pt-BR" sz="2000" dirty="0">
                <a:solidFill>
                  <a:schemeClr val="tx1">
                    <a:lumMod val="65000"/>
                    <a:lumOff val="35000"/>
                  </a:schemeClr>
                </a:solidFill>
              </a:rPr>
              <a:t>Supervisionar, não permitindo interrupções</a:t>
            </a:r>
          </a:p>
          <a:p>
            <a:pPr marL="457200"/>
            <a:r>
              <a:rPr lang="pt-BR" sz="2000" dirty="0">
                <a:solidFill>
                  <a:schemeClr val="tx1">
                    <a:lumMod val="65000"/>
                    <a:lumOff val="35000"/>
                  </a:schemeClr>
                </a:solidFill>
              </a:rPr>
              <a:t>Controlar o processo o processo de trabalho</a:t>
            </a:r>
          </a:p>
          <a:p>
            <a:pPr marL="457200"/>
            <a:r>
              <a:rPr lang="pt-BR" sz="2000" dirty="0">
                <a:solidFill>
                  <a:schemeClr val="tx1">
                    <a:lumMod val="65000"/>
                    <a:lumOff val="35000"/>
                  </a:schemeClr>
                </a:solidFill>
              </a:rPr>
              <a:t>Estabelecer o tempo necessário para concluir uma </a:t>
            </a:r>
            <a:r>
              <a:rPr lang="pt-BR" sz="2000" dirty="0">
                <a:solidFill>
                  <a:schemeClr val="tx1">
                    <a:lumMod val="65000"/>
                    <a:lumOff val="35000"/>
                  </a:schemeClr>
                </a:solidFill>
              </a:rPr>
              <a:t>tarefa</a:t>
            </a:r>
          </a:p>
          <a:p>
            <a:pPr marL="0" indent="0">
              <a:buNone/>
            </a:pPr>
            <a:r>
              <a:rPr lang="pt-BR" sz="2400" b="1" dirty="0">
                <a:solidFill>
                  <a:schemeClr val="tx1">
                    <a:lumMod val="65000"/>
                    <a:lumOff val="35000"/>
                  </a:schemeClr>
                </a:solidFill>
              </a:rPr>
              <a:t>Papel do </a:t>
            </a:r>
            <a:r>
              <a:rPr lang="pt-BR" sz="2400" b="1" dirty="0">
                <a:solidFill>
                  <a:schemeClr val="tx1">
                    <a:lumMod val="65000"/>
                    <a:lumOff val="35000"/>
                  </a:schemeClr>
                </a:solidFill>
              </a:rPr>
              <a:t>executor</a:t>
            </a:r>
          </a:p>
          <a:p>
            <a:pPr marL="457200"/>
            <a:r>
              <a:rPr lang="pt-BR" sz="2000" dirty="0" smtClean="0">
                <a:solidFill>
                  <a:schemeClr val="tx1">
                    <a:lumMod val="65000"/>
                    <a:lumOff val="35000"/>
                  </a:schemeClr>
                </a:solidFill>
              </a:rPr>
              <a:t>Executar </a:t>
            </a:r>
            <a:r>
              <a:rPr lang="pt-BR" sz="2000" dirty="0">
                <a:solidFill>
                  <a:schemeClr val="tx1">
                    <a:lumMod val="65000"/>
                    <a:lumOff val="35000"/>
                  </a:schemeClr>
                </a:solidFill>
              </a:rPr>
              <a:t>apenas a sua função</a:t>
            </a:r>
          </a:p>
          <a:p>
            <a:pPr marL="457200"/>
            <a:r>
              <a:rPr lang="pt-BR" sz="2000" dirty="0">
                <a:solidFill>
                  <a:schemeClr val="tx1">
                    <a:lumMod val="65000"/>
                    <a:lumOff val="35000"/>
                  </a:schemeClr>
                </a:solidFill>
              </a:rPr>
              <a:t>Não poderá perder seu tempo analisando o trabalho</a:t>
            </a:r>
          </a:p>
          <a:p>
            <a:pPr marL="457200"/>
            <a:r>
              <a:rPr lang="pt-BR" sz="2000" dirty="0">
                <a:solidFill>
                  <a:schemeClr val="tx1">
                    <a:lumMod val="65000"/>
                    <a:lumOff val="35000"/>
                  </a:schemeClr>
                </a:solidFill>
              </a:rPr>
              <a:t>O ritmo lento e a vadiação são inimigos da produção </a:t>
            </a:r>
          </a:p>
          <a:p>
            <a:endParaRPr lang="pt-BR" b="1" dirty="0" smtClean="0">
              <a:solidFill>
                <a:schemeClr val="tx1">
                  <a:lumMod val="65000"/>
                  <a:lumOff val="35000"/>
                </a:schemeClr>
              </a:solidFill>
            </a:endParaRPr>
          </a:p>
          <a:p>
            <a:endParaRPr lang="pt-BR" b="1" dirty="0">
              <a:solidFill>
                <a:schemeClr val="tx1">
                  <a:lumMod val="65000"/>
                  <a:lumOff val="35000"/>
                </a:schemeClr>
              </a:solidFill>
            </a:endParaRPr>
          </a:p>
        </p:txBody>
      </p:sp>
      <p:sp>
        <p:nvSpPr>
          <p:cNvPr id="3" name="Text Placeholder 2"/>
          <p:cNvSpPr>
            <a:spLocks noGrp="1"/>
          </p:cNvSpPr>
          <p:nvPr>
            <p:ph type="body" sz="quarter" idx="12"/>
          </p:nvPr>
        </p:nvSpPr>
        <p:spPr/>
        <p:txBody>
          <a:bodyPr/>
          <a:lstStyle/>
          <a:p>
            <a:r>
              <a:rPr lang="pt-BR" dirty="0" smtClean="0"/>
              <a:t>Metodologia de Taylor</a:t>
            </a:r>
            <a:endParaRPr lang="pt-BR" dirty="0"/>
          </a:p>
        </p:txBody>
      </p:sp>
      <p:sp>
        <p:nvSpPr>
          <p:cNvPr id="4" name="Slide Number Placeholder 3"/>
          <p:cNvSpPr>
            <a:spLocks noGrp="1"/>
          </p:cNvSpPr>
          <p:nvPr>
            <p:ph type="sldNum" sz="quarter" idx="4"/>
          </p:nvPr>
        </p:nvSpPr>
        <p:spPr/>
        <p:txBody>
          <a:bodyPr/>
          <a:lstStyle/>
          <a:p>
            <a:fld id="{8ED82F00-FAFA-4713-A747-78477EF39A27}" type="slidenum">
              <a:rPr lang="pt-BR" smtClean="0"/>
              <a:pPr/>
              <a:t>7</a:t>
            </a:fld>
            <a:endParaRPr lang="pt-BR"/>
          </a:p>
        </p:txBody>
      </p:sp>
      <p:pic>
        <p:nvPicPr>
          <p:cNvPr id="5" name="Shape 101"/>
          <p:cNvPicPr preferRelativeResize="0"/>
          <p:nvPr/>
        </p:nvPicPr>
        <p:blipFill>
          <a:blip r:embed="rId2">
            <a:alphaModFix/>
          </a:blip>
          <a:stretch>
            <a:fillRect/>
          </a:stretch>
        </p:blipFill>
        <p:spPr>
          <a:xfrm>
            <a:off x="5999162" y="682127"/>
            <a:ext cx="2095500" cy="3162300"/>
          </a:xfrm>
          <a:prstGeom prst="rect">
            <a:avLst/>
          </a:prstGeom>
          <a:noFill/>
          <a:ln>
            <a:noFill/>
          </a:ln>
        </p:spPr>
      </p:pic>
      <p:sp>
        <p:nvSpPr>
          <p:cNvPr id="6" name="Shape 102"/>
          <p:cNvSpPr txBox="1"/>
          <p:nvPr/>
        </p:nvSpPr>
        <p:spPr>
          <a:xfrm>
            <a:off x="5922962" y="3844428"/>
            <a:ext cx="1982100" cy="279899"/>
          </a:xfrm>
          <a:prstGeom prst="rect">
            <a:avLst/>
          </a:prstGeom>
          <a:noFill/>
          <a:ln>
            <a:noFill/>
          </a:ln>
        </p:spPr>
        <p:txBody>
          <a:bodyPr lIns="91425" tIns="91425" rIns="91425" bIns="91425" anchor="t" anchorCtr="0">
            <a:noAutofit/>
          </a:bodyPr>
          <a:lstStyle/>
          <a:p>
            <a:r>
              <a:rPr lang="en" sz="900" b="1">
                <a:solidFill>
                  <a:srgbClr val="252525"/>
                </a:solidFill>
              </a:rPr>
              <a:t>Frederick Taylor 1856-1915</a:t>
            </a:r>
          </a:p>
        </p:txBody>
      </p:sp>
    </p:spTree>
    <p:extLst>
      <p:ext uri="{BB962C8B-B14F-4D97-AF65-F5344CB8AC3E}">
        <p14:creationId xmlns:p14="http://schemas.microsoft.com/office/powerpoint/2010/main" val="403557072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olf-swing-trainer-practice-guide-beginner-gesture-alignment-training585-x-585-32-kb-jpeg-x.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298" y="1439630"/>
            <a:ext cx="2602365" cy="2525825"/>
          </a:xfrm>
          <a:prstGeom prst="rect">
            <a:avLst/>
          </a:prstGeom>
          <a:ln w="63500">
            <a:solidFill>
              <a:srgbClr val="FF0000"/>
            </a:solidFill>
          </a:ln>
        </p:spPr>
      </p:pic>
      <p:pic>
        <p:nvPicPr>
          <p:cNvPr id="5" name="Picture 4" descr="g-chord-for-acoustic-guita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4692" y="3965456"/>
            <a:ext cx="3116451" cy="2326761"/>
          </a:xfrm>
          <a:prstGeom prst="rect">
            <a:avLst/>
          </a:prstGeom>
          <a:ln w="63500">
            <a:solidFill>
              <a:srgbClr val="FF0000"/>
            </a:solidFill>
          </a:ln>
        </p:spPr>
      </p:pic>
      <p:pic>
        <p:nvPicPr>
          <p:cNvPr id="6" name="Picture 5" descr="Kata Dance Step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938" y="243992"/>
            <a:ext cx="3586281" cy="993704"/>
          </a:xfrm>
          <a:prstGeom prst="rect">
            <a:avLst/>
          </a:prstGeom>
        </p:spPr>
      </p:pic>
      <p:pic>
        <p:nvPicPr>
          <p:cNvPr id="8" name="Picture 7" descr="dance_step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7499" y="1439631"/>
            <a:ext cx="2258729" cy="2740369"/>
          </a:xfrm>
          <a:prstGeom prst="rect">
            <a:avLst/>
          </a:prstGeom>
          <a:ln w="63500">
            <a:solidFill>
              <a:srgbClr val="FF0000"/>
            </a:solidFill>
          </a:ln>
        </p:spPr>
      </p:pic>
      <p:pic>
        <p:nvPicPr>
          <p:cNvPr id="2" name="Picture 1" descr="Cricket Coach.jpg"/>
          <p:cNvPicPr>
            <a:picLocks noChangeAspect="1"/>
          </p:cNvPicPr>
          <p:nvPr/>
        </p:nvPicPr>
        <p:blipFill rotWithShape="1">
          <a:blip r:embed="rId6">
            <a:grayscl/>
            <a:alphaModFix amt="95000"/>
            <a:extLst>
              <a:ext uri="{28A0092B-C50C-407E-A947-70E740481C1C}">
                <a14:useLocalDpi xmlns:a14="http://schemas.microsoft.com/office/drawing/2010/main" val="0"/>
              </a:ext>
            </a:extLst>
          </a:blip>
          <a:srcRect l="17785" r="19662" b="4215"/>
          <a:stretch/>
        </p:blipFill>
        <p:spPr>
          <a:xfrm>
            <a:off x="3709967" y="1343230"/>
            <a:ext cx="2063229" cy="2403143"/>
          </a:xfrm>
          <a:prstGeom prst="rect">
            <a:avLst/>
          </a:prstGeom>
          <a:ln w="25400">
            <a:solidFill>
              <a:schemeClr val="tx1">
                <a:lumMod val="75000"/>
                <a:lumOff val="25000"/>
              </a:schemeClr>
            </a:solidFill>
          </a:ln>
        </p:spPr>
      </p:pic>
      <p:sp>
        <p:nvSpPr>
          <p:cNvPr id="3" name="TextBox 2"/>
          <p:cNvSpPr txBox="1"/>
          <p:nvPr/>
        </p:nvSpPr>
        <p:spPr>
          <a:xfrm>
            <a:off x="397298" y="585924"/>
            <a:ext cx="1415365" cy="635831"/>
          </a:xfrm>
          <a:prstGeom prst="rect">
            <a:avLst/>
          </a:prstGeom>
          <a:noFill/>
        </p:spPr>
        <p:txBody>
          <a:bodyPr wrap="square" lIns="82030" tIns="41015" rIns="82030" bIns="41015" rtlCol="0">
            <a:spAutoFit/>
          </a:bodyPr>
          <a:lstStyle/>
          <a:p>
            <a:pPr>
              <a:lnSpc>
                <a:spcPct val="80000"/>
              </a:lnSpc>
            </a:pPr>
            <a:r>
              <a:rPr lang="en-US" sz="2200" b="1">
                <a:solidFill>
                  <a:srgbClr val="FF0000"/>
                </a:solidFill>
              </a:rPr>
              <a:t>Example of a Kata</a:t>
            </a:r>
          </a:p>
        </p:txBody>
      </p:sp>
      <p:cxnSp>
        <p:nvCxnSpPr>
          <p:cNvPr id="10" name="Straight Arrow Connector 9"/>
          <p:cNvCxnSpPr/>
          <p:nvPr/>
        </p:nvCxnSpPr>
        <p:spPr>
          <a:xfrm>
            <a:off x="807010" y="1199666"/>
            <a:ext cx="310386" cy="849983"/>
          </a:xfrm>
          <a:prstGeom prst="straightConnector1">
            <a:avLst/>
          </a:prstGeom>
          <a:ln w="66675">
            <a:solidFill>
              <a:srgbClr val="FF0000"/>
            </a:solidFill>
            <a:tailEnd type="triangle"/>
          </a:ln>
          <a:effectLst>
            <a:outerShdw blurRad="40000" dist="20000" dir="1140000" sx="101000" sy="10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41780" y="4339004"/>
            <a:ext cx="2458265" cy="1525818"/>
          </a:xfrm>
          <a:prstGeom prst="rect">
            <a:avLst/>
          </a:prstGeom>
          <a:noFill/>
        </p:spPr>
        <p:txBody>
          <a:bodyPr wrap="square" lIns="82030" tIns="41015" rIns="82030" bIns="41015" rtlCol="0">
            <a:spAutoFit/>
          </a:bodyPr>
          <a:lstStyle/>
          <a:p>
            <a:pPr>
              <a:lnSpc>
                <a:spcPct val="80000"/>
              </a:lnSpc>
            </a:pPr>
            <a:r>
              <a:rPr lang="en-US" sz="2900" b="1" i="1"/>
              <a:t>“Let’s begin by practicing it this way for a while.”</a:t>
            </a:r>
          </a:p>
        </p:txBody>
      </p:sp>
      <p:sp>
        <p:nvSpPr>
          <p:cNvPr id="9" name="Footer Placeholder 8"/>
          <p:cNvSpPr>
            <a:spLocks noGrp="1"/>
          </p:cNvSpPr>
          <p:nvPr>
            <p:ph type="ftr" sz="quarter" idx="11"/>
          </p:nvPr>
        </p:nvSpPr>
        <p:spPr/>
        <p:txBody>
          <a:bodyPr/>
          <a:lstStyle/>
          <a:p>
            <a:r>
              <a:rPr lang="en-US"/>
              <a:t>By Mike Rother</a:t>
            </a:r>
          </a:p>
        </p:txBody>
      </p:sp>
      <p:sp>
        <p:nvSpPr>
          <p:cNvPr id="7" name="Slide Number Placeholder 6"/>
          <p:cNvSpPr>
            <a:spLocks noGrp="1"/>
          </p:cNvSpPr>
          <p:nvPr>
            <p:ph type="sldNum" sz="quarter" idx="12"/>
          </p:nvPr>
        </p:nvSpPr>
        <p:spPr/>
        <p:txBody>
          <a:bodyPr/>
          <a:lstStyle/>
          <a:p>
            <a:fld id="{1254D1E6-34D6-5C4C-A7E3-AB2F6F87675C}" type="slidenum">
              <a:rPr lang="en-US"/>
              <a:pPr/>
              <a:t>70</a:t>
            </a:fld>
            <a:endParaRPr lang="en-US"/>
          </a:p>
        </p:txBody>
      </p:sp>
    </p:spTree>
    <p:extLst>
      <p:ext uri="{BB962C8B-B14F-4D97-AF65-F5344CB8AC3E}">
        <p14:creationId xmlns:p14="http://schemas.microsoft.com/office/powerpoint/2010/main" val="52575613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92975" y="1378974"/>
            <a:ext cx="6098617" cy="4362910"/>
            <a:chOff x="1244600" y="1443907"/>
            <a:chExt cx="7556500" cy="5717367"/>
          </a:xfrm>
        </p:grpSpPr>
        <p:pic>
          <p:nvPicPr>
            <p:cNvPr id="5" name="Picture 4" descr="free-vector-tv-icon_101827_TV_icon.png"/>
            <p:cNvPicPr>
              <a:picLocks/>
            </p:cNvPicPr>
            <p:nvPr/>
          </p:nvPicPr>
          <p:blipFill rotWithShape="1">
            <a:blip r:embed="rId2">
              <a:extLst>
                <a:ext uri="{28A0092B-C50C-407E-A947-70E740481C1C}">
                  <a14:useLocalDpi xmlns:a14="http://schemas.microsoft.com/office/drawing/2010/main" val="0"/>
                </a:ext>
              </a:extLst>
            </a:blip>
            <a:srcRect l="4249" t="13234" r="4738" b="11602"/>
            <a:stretch/>
          </p:blipFill>
          <p:spPr>
            <a:xfrm>
              <a:off x="1244600" y="1443907"/>
              <a:ext cx="7556500" cy="5717367"/>
            </a:xfrm>
            <a:prstGeom prst="rect">
              <a:avLst/>
            </a:prstGeom>
          </p:spPr>
        </p:pic>
        <p:pic>
          <p:nvPicPr>
            <p:cNvPr id="6" name="Picture 5" descr="Screen shot 2013-11-28 at 9.09.38 AM.png"/>
            <p:cNvPicPr>
              <a:picLocks noChangeAspect="1"/>
            </p:cNvPicPr>
            <p:nvPr/>
          </p:nvPicPr>
          <p:blipFill rotWithShape="1">
            <a:blip r:embed="rId3">
              <a:extLst>
                <a:ext uri="{28A0092B-C50C-407E-A947-70E740481C1C}">
                  <a14:useLocalDpi xmlns:a14="http://schemas.microsoft.com/office/drawing/2010/main" val="0"/>
                </a:ext>
              </a:extLst>
            </a:blip>
            <a:srcRect l="6610" r="6919" b="10481"/>
            <a:stretch/>
          </p:blipFill>
          <p:spPr>
            <a:xfrm>
              <a:off x="1739706" y="1882505"/>
              <a:ext cx="6605913" cy="3836063"/>
            </a:xfrm>
            <a:prstGeom prst="rect">
              <a:avLst/>
            </a:prstGeom>
            <a:ln w="38100">
              <a:solidFill>
                <a:schemeClr val="tx1"/>
              </a:solidFill>
            </a:ln>
          </p:spPr>
        </p:pic>
      </p:grpSp>
      <p:sp>
        <p:nvSpPr>
          <p:cNvPr id="11" name="TextBox 10"/>
          <p:cNvSpPr txBox="1"/>
          <p:nvPr/>
        </p:nvSpPr>
        <p:spPr>
          <a:xfrm>
            <a:off x="303046" y="115407"/>
            <a:ext cx="8536157" cy="1328841"/>
          </a:xfrm>
          <a:prstGeom prst="rect">
            <a:avLst/>
          </a:prstGeom>
          <a:noFill/>
        </p:spPr>
        <p:txBody>
          <a:bodyPr wrap="square" lIns="82030" tIns="41015" rIns="82030" bIns="41015" rtlCol="0">
            <a:spAutoFit/>
          </a:bodyPr>
          <a:lstStyle/>
          <a:p>
            <a:pPr algn="ctr">
              <a:lnSpc>
                <a:spcPct val="80000"/>
              </a:lnSpc>
            </a:pPr>
            <a:r>
              <a:rPr lang="en-US" sz="3800" b="1" u="sng" dirty="0"/>
              <a:t>VIDEO </a:t>
            </a:r>
            <a:r>
              <a:rPr lang="en-US" sz="3800" b="1" u="sng" dirty="0" smtClean="0"/>
              <a:t>3</a:t>
            </a:r>
            <a:r>
              <a:rPr lang="en-US" sz="3800" b="1" dirty="0" smtClean="0"/>
              <a:t>:</a:t>
            </a:r>
            <a:endParaRPr lang="en-US" sz="3800" b="1" dirty="0"/>
          </a:p>
          <a:p>
            <a:pPr algn="ctr">
              <a:lnSpc>
                <a:spcPct val="80000"/>
              </a:lnSpc>
            </a:pPr>
            <a:r>
              <a:rPr lang="en-US" sz="3800" b="1" dirty="0"/>
              <a:t>What We Know About How People Learn  </a:t>
            </a:r>
          </a:p>
          <a:p>
            <a:pPr algn="ctr">
              <a:lnSpc>
                <a:spcPct val="90000"/>
              </a:lnSpc>
            </a:pPr>
            <a:r>
              <a:rPr lang="en-US" sz="2200" dirty="0"/>
              <a:t>(2 minutes)</a:t>
            </a:r>
          </a:p>
        </p:txBody>
      </p:sp>
      <p:sp>
        <p:nvSpPr>
          <p:cNvPr id="7" name="TextBox 6"/>
          <p:cNvSpPr txBox="1"/>
          <p:nvPr/>
        </p:nvSpPr>
        <p:spPr>
          <a:xfrm>
            <a:off x="537593" y="5692733"/>
            <a:ext cx="8104677" cy="852301"/>
          </a:xfrm>
          <a:prstGeom prst="rect">
            <a:avLst/>
          </a:prstGeom>
          <a:noFill/>
        </p:spPr>
        <p:txBody>
          <a:bodyPr wrap="square" lIns="82030" tIns="41015" rIns="82030" bIns="41015" rtlCol="0">
            <a:spAutoFit/>
          </a:bodyPr>
          <a:lstStyle/>
          <a:p>
            <a:pPr algn="ctr"/>
            <a:r>
              <a:rPr lang="en-US" sz="2500" b="1" dirty="0">
                <a:hlinkClick r:id="rId4"/>
              </a:rPr>
              <a:t>https://www.youtube.com/watch?v=ELpfYCZa87g</a:t>
            </a:r>
            <a:endParaRPr lang="en-US" sz="2500" b="1" dirty="0"/>
          </a:p>
          <a:p>
            <a:pPr algn="ctr"/>
            <a:r>
              <a:rPr lang="en-US" sz="2500" b="1" dirty="0"/>
              <a:t>Also available on the IK/CK YouTube Channel</a:t>
            </a:r>
          </a:p>
        </p:txBody>
      </p:sp>
      <p:sp>
        <p:nvSpPr>
          <p:cNvPr id="4" name="Slide Number Placeholder 3"/>
          <p:cNvSpPr>
            <a:spLocks noGrp="1"/>
          </p:cNvSpPr>
          <p:nvPr>
            <p:ph type="sldNum" sz="quarter" idx="12"/>
          </p:nvPr>
        </p:nvSpPr>
        <p:spPr/>
        <p:txBody>
          <a:bodyPr/>
          <a:lstStyle/>
          <a:p>
            <a:fld id="{1254D1E6-34D6-5C4C-A7E3-AB2F6F87675C}" type="slidenum">
              <a:rPr lang="en-US"/>
              <a:pPr/>
              <a:t>71</a:t>
            </a:fld>
            <a:endParaRPr lang="en-US"/>
          </a:p>
        </p:txBody>
      </p:sp>
      <p:pic>
        <p:nvPicPr>
          <p:cNvPr id="8" name="Picture 7" descr="Video-Icon.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055030">
            <a:off x="434728" y="1274914"/>
            <a:ext cx="894612" cy="928818"/>
          </a:xfrm>
          <a:prstGeom prst="rect">
            <a:avLst/>
          </a:prstGeom>
        </p:spPr>
      </p:pic>
    </p:spTree>
    <p:extLst>
      <p:ext uri="{BB962C8B-B14F-4D97-AF65-F5344CB8AC3E}">
        <p14:creationId xmlns:p14="http://schemas.microsoft.com/office/powerpoint/2010/main" val="59798251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36877"/>
            <a:ext cx="9144000" cy="736323"/>
          </a:xfrm>
          <a:prstGeom prst="rect">
            <a:avLst/>
          </a:prstGeom>
          <a:noFill/>
        </p:spPr>
        <p:txBody>
          <a:bodyPr wrap="square" lIns="82012" tIns="41005" rIns="82012" bIns="41005" rtlCol="0">
            <a:spAutoFit/>
          </a:bodyPr>
          <a:lstStyle/>
          <a:p>
            <a:pPr algn="ctr">
              <a:lnSpc>
                <a:spcPct val="80000"/>
              </a:lnSpc>
            </a:pPr>
            <a:r>
              <a:rPr lang="en-US" sz="2600" b="1"/>
              <a:t>Real life doesn't pass through such discrete stages,</a:t>
            </a:r>
          </a:p>
          <a:p>
            <a:pPr algn="ctr">
              <a:lnSpc>
                <a:spcPct val="80000"/>
              </a:lnSpc>
            </a:pPr>
            <a:r>
              <a:rPr lang="en-US" sz="2600" b="1"/>
              <a:t>but they are a useful way to depict the progression</a:t>
            </a:r>
          </a:p>
        </p:txBody>
      </p:sp>
      <p:sp>
        <p:nvSpPr>
          <p:cNvPr id="3" name="TextBox 2"/>
          <p:cNvSpPr txBox="1"/>
          <p:nvPr/>
        </p:nvSpPr>
        <p:spPr>
          <a:xfrm>
            <a:off x="595867" y="1565607"/>
            <a:ext cx="7999724" cy="4658934"/>
          </a:xfrm>
          <a:prstGeom prst="rect">
            <a:avLst/>
          </a:prstGeom>
          <a:noFill/>
        </p:spPr>
        <p:txBody>
          <a:bodyPr wrap="square" lIns="82012" tIns="41005" rIns="82012" bIns="41005" rtlCol="0">
            <a:spAutoFit/>
          </a:bodyPr>
          <a:lstStyle/>
          <a:p>
            <a:pPr>
              <a:lnSpc>
                <a:spcPct val="90000"/>
              </a:lnSpc>
            </a:pPr>
            <a:r>
              <a:rPr lang="en-US" sz="2200" b="1"/>
              <a:t>(1) </a:t>
            </a:r>
            <a:r>
              <a:rPr lang="en-US" sz="2200" b="1" u="sng">
                <a:solidFill>
                  <a:srgbClr val="FF0000"/>
                </a:solidFill>
              </a:rPr>
              <a:t>FOLLOW</a:t>
            </a:r>
            <a:r>
              <a:rPr lang="en-US" sz="2200" b="1"/>
              <a:t>:  Start by repeating each practice routine without modification, so you can absorb its fundamental pattern.  This</a:t>
            </a:r>
          </a:p>
          <a:p>
            <a:pPr>
              <a:lnSpc>
                <a:spcPct val="90000"/>
              </a:lnSpc>
            </a:pPr>
            <a:r>
              <a:rPr lang="en-US" sz="2200" b="1"/>
              <a:t>can take 1-2 months.  Concentrate on how to do the task without worrying too much about the underlying theory.</a:t>
            </a:r>
            <a:endParaRPr lang="en-US" sz="2200" b="1">
              <a:solidFill>
                <a:srgbClr val="FF0000"/>
              </a:solidFill>
            </a:endParaRPr>
          </a:p>
          <a:p>
            <a:pPr>
              <a:lnSpc>
                <a:spcPct val="90000"/>
              </a:lnSpc>
            </a:pPr>
            <a:r>
              <a:rPr lang="en-US" sz="2200" b="1"/>
              <a:t>    </a:t>
            </a:r>
          </a:p>
          <a:p>
            <a:pPr>
              <a:lnSpc>
                <a:spcPct val="90000"/>
              </a:lnSpc>
            </a:pPr>
            <a:r>
              <a:rPr lang="en-US" sz="2200" b="1"/>
              <a:t>(2) </a:t>
            </a:r>
            <a:r>
              <a:rPr lang="en-US" sz="2200" b="1" u="sng">
                <a:solidFill>
                  <a:srgbClr val="FF0000"/>
                </a:solidFill>
              </a:rPr>
              <a:t>DETACH</a:t>
            </a:r>
            <a:r>
              <a:rPr lang="en-US" sz="2200" b="1"/>
              <a:t>:  Once you've internalized the basic patterns you can branch out.  As the patterns get more habitual and you understand the 'why' behind them, you'll start to adapt them.</a:t>
            </a:r>
          </a:p>
          <a:p>
            <a:pPr>
              <a:lnSpc>
                <a:spcPct val="90000"/>
              </a:lnSpc>
            </a:pPr>
            <a:r>
              <a:rPr lang="en-US" sz="2200" b="1"/>
              <a:t> </a:t>
            </a:r>
          </a:p>
          <a:p>
            <a:pPr>
              <a:lnSpc>
                <a:spcPct val="90000"/>
              </a:lnSpc>
            </a:pPr>
            <a:r>
              <a:rPr lang="en-US" sz="2200" b="1"/>
              <a:t>(3) </a:t>
            </a:r>
            <a:r>
              <a:rPr lang="en-US" sz="2200" b="1" u="sng">
                <a:solidFill>
                  <a:srgbClr val="FF0000"/>
                </a:solidFill>
              </a:rPr>
              <a:t>FLUENCY</a:t>
            </a:r>
            <a:r>
              <a:rPr lang="en-US" sz="2200" b="1"/>
              <a:t>:  At this stage your actions become natural.  You don't have to think consciously about basics anymore, which makes you smoother, quicker and frees brain capacity for handling situational inputs.  At this stage you'll create your own approaches and readily fit what you've learned to many different circumstances, while sticking to basic underlying principles.</a:t>
            </a:r>
          </a:p>
        </p:txBody>
      </p:sp>
      <p:sp>
        <p:nvSpPr>
          <p:cNvPr id="4" name="TextBox 3"/>
          <p:cNvSpPr txBox="1"/>
          <p:nvPr/>
        </p:nvSpPr>
        <p:spPr>
          <a:xfrm>
            <a:off x="0" y="242924"/>
            <a:ext cx="9144000" cy="544476"/>
          </a:xfrm>
          <a:prstGeom prst="rect">
            <a:avLst/>
          </a:prstGeom>
          <a:noFill/>
        </p:spPr>
        <p:txBody>
          <a:bodyPr wrap="square" lIns="82012" tIns="41005" rIns="82012" bIns="41005" rtlCol="0">
            <a:spAutoFit/>
          </a:bodyPr>
          <a:lstStyle/>
          <a:p>
            <a:pPr algn="ctr">
              <a:lnSpc>
                <a:spcPct val="80000"/>
              </a:lnSpc>
            </a:pPr>
            <a:r>
              <a:rPr lang="en-US" sz="3600" b="1"/>
              <a:t>STAGES OF KATA PRACTICE</a:t>
            </a:r>
          </a:p>
        </p:txBody>
      </p:sp>
      <p:sp>
        <p:nvSpPr>
          <p:cNvPr id="7" name="Footer Placeholder 6"/>
          <p:cNvSpPr>
            <a:spLocks noGrp="1"/>
          </p:cNvSpPr>
          <p:nvPr>
            <p:ph type="ftr" sz="quarter" idx="11"/>
          </p:nvPr>
        </p:nvSpPr>
        <p:spPr/>
        <p:txBody>
          <a:bodyPr/>
          <a:lstStyle/>
          <a:p>
            <a:r>
              <a:rPr lang="en-US"/>
              <a:t>By Mike Rother</a:t>
            </a:r>
          </a:p>
        </p:txBody>
      </p:sp>
      <p:sp>
        <p:nvSpPr>
          <p:cNvPr id="6" name="Slide Number Placeholder 5"/>
          <p:cNvSpPr>
            <a:spLocks noGrp="1"/>
          </p:cNvSpPr>
          <p:nvPr>
            <p:ph type="sldNum" sz="quarter" idx="12"/>
          </p:nvPr>
        </p:nvSpPr>
        <p:spPr/>
        <p:txBody>
          <a:bodyPr/>
          <a:lstStyle/>
          <a:p>
            <a:fld id="{19CDB7C7-3034-0D43-9A4B-D565A3A468CE}" type="slidenum">
              <a:rPr lang="en-US"/>
              <a:t>72</a:t>
            </a:fld>
            <a:endParaRPr lang="en-US"/>
          </a:p>
        </p:txBody>
      </p:sp>
    </p:spTree>
    <p:extLst>
      <p:ext uri="{BB962C8B-B14F-4D97-AF65-F5344CB8AC3E}">
        <p14:creationId xmlns:p14="http://schemas.microsoft.com/office/powerpoint/2010/main" val="260408940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1-24 at 6.45.5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821" y="517933"/>
            <a:ext cx="4214557" cy="1380744"/>
          </a:xfrm>
          <a:prstGeom prst="rect">
            <a:avLst/>
          </a:prstGeom>
        </p:spPr>
      </p:pic>
      <p:sp>
        <p:nvSpPr>
          <p:cNvPr id="2" name="TextBox 1"/>
          <p:cNvSpPr txBox="1"/>
          <p:nvPr/>
        </p:nvSpPr>
        <p:spPr>
          <a:xfrm>
            <a:off x="4749157" y="818397"/>
            <a:ext cx="4117612" cy="896601"/>
          </a:xfrm>
          <a:prstGeom prst="rect">
            <a:avLst/>
          </a:prstGeom>
          <a:noFill/>
        </p:spPr>
        <p:txBody>
          <a:bodyPr wrap="square" lIns="91354" tIns="45678" rIns="91354" bIns="45678" rtlCol="0">
            <a:spAutoFit/>
          </a:bodyPr>
          <a:lstStyle/>
          <a:p>
            <a:pPr>
              <a:lnSpc>
                <a:spcPct val="80000"/>
              </a:lnSpc>
            </a:pPr>
            <a:r>
              <a:rPr lang="en-US" sz="3200" b="1"/>
              <a:t>THE</a:t>
            </a:r>
          </a:p>
          <a:p>
            <a:pPr>
              <a:lnSpc>
                <a:spcPct val="80000"/>
              </a:lnSpc>
            </a:pPr>
            <a:r>
              <a:rPr lang="en-US" sz="3200" b="1"/>
              <a:t>IMPROVEMENT KATA</a:t>
            </a:r>
            <a:endParaRPr lang="en-US" sz="2800" b="1"/>
          </a:p>
        </p:txBody>
      </p:sp>
      <p:pic>
        <p:nvPicPr>
          <p:cNvPr id="9" name="Picture 8" descr="6-golf-coach.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8190" y="3993736"/>
            <a:ext cx="2026294" cy="2123418"/>
          </a:xfrm>
          <a:prstGeom prst="rect">
            <a:avLst/>
          </a:prstGeom>
        </p:spPr>
      </p:pic>
      <p:sp>
        <p:nvSpPr>
          <p:cNvPr id="8" name="TextBox 7"/>
          <p:cNvSpPr txBox="1"/>
          <p:nvPr/>
        </p:nvSpPr>
        <p:spPr>
          <a:xfrm>
            <a:off x="848028" y="4456590"/>
            <a:ext cx="5179665" cy="1760427"/>
          </a:xfrm>
          <a:prstGeom prst="rect">
            <a:avLst/>
          </a:prstGeom>
          <a:noFill/>
        </p:spPr>
        <p:txBody>
          <a:bodyPr wrap="square" lIns="91354" tIns="45678" rIns="91354" bIns="45678" rtlCol="0">
            <a:spAutoFit/>
          </a:bodyPr>
          <a:lstStyle/>
          <a:p>
            <a:pPr>
              <a:lnSpc>
                <a:spcPct val="90000"/>
              </a:lnSpc>
            </a:pPr>
            <a:r>
              <a:rPr lang="en-US" sz="2400" b="1"/>
              <a:t>The Coaching Kata is a pattern for managers to follow in teaching the Improvement Kata pattern in daily work, so that it becomes part of an organization's culture.</a:t>
            </a:r>
          </a:p>
        </p:txBody>
      </p:sp>
      <p:sp>
        <p:nvSpPr>
          <p:cNvPr id="10" name="TextBox 9"/>
          <p:cNvSpPr txBox="1"/>
          <p:nvPr/>
        </p:nvSpPr>
        <p:spPr>
          <a:xfrm>
            <a:off x="839278" y="1986960"/>
            <a:ext cx="7599525" cy="1760427"/>
          </a:xfrm>
          <a:prstGeom prst="rect">
            <a:avLst/>
          </a:prstGeom>
          <a:noFill/>
        </p:spPr>
        <p:txBody>
          <a:bodyPr wrap="square" lIns="91354" tIns="45678" rIns="91354" bIns="45678" rtlCol="0">
            <a:spAutoFit/>
          </a:bodyPr>
          <a:lstStyle/>
          <a:p>
            <a:pPr>
              <a:lnSpc>
                <a:spcPct val="90000"/>
              </a:lnSpc>
            </a:pPr>
            <a:r>
              <a:rPr lang="en-US" sz="2400" b="1"/>
              <a:t>The Improvement Kata is a model of the human creative process.  It’s a 4-step pattern of establishing target conditions and then working iteratively (scientifically) through obstacles, by learning from them and adapting based on what's being learned.</a:t>
            </a:r>
          </a:p>
        </p:txBody>
      </p:sp>
      <p:sp>
        <p:nvSpPr>
          <p:cNvPr id="11" name="TextBox 10"/>
          <p:cNvSpPr txBox="1"/>
          <p:nvPr/>
        </p:nvSpPr>
        <p:spPr>
          <a:xfrm>
            <a:off x="830909" y="3935519"/>
            <a:ext cx="4117612" cy="502647"/>
          </a:xfrm>
          <a:prstGeom prst="rect">
            <a:avLst/>
          </a:prstGeom>
          <a:noFill/>
        </p:spPr>
        <p:txBody>
          <a:bodyPr wrap="square" lIns="91354" tIns="45678" rIns="91354" bIns="45678" rtlCol="0">
            <a:spAutoFit/>
          </a:bodyPr>
          <a:lstStyle/>
          <a:p>
            <a:pPr>
              <a:lnSpc>
                <a:spcPct val="80000"/>
              </a:lnSpc>
            </a:pPr>
            <a:r>
              <a:rPr lang="en-US" sz="3200" b="1"/>
              <a:t>THE COACHING KATA</a:t>
            </a:r>
            <a:endParaRPr lang="en-US" sz="2800" b="1"/>
          </a:p>
        </p:txBody>
      </p:sp>
      <p:sp>
        <p:nvSpPr>
          <p:cNvPr id="14" name="Footer Placeholder 12"/>
          <p:cNvSpPr>
            <a:spLocks noGrp="1"/>
          </p:cNvSpPr>
          <p:nvPr>
            <p:ph type="ftr" sz="quarter" idx="11"/>
          </p:nvPr>
        </p:nvSpPr>
        <p:spPr/>
        <p:txBody>
          <a:bodyPr/>
          <a:lstStyle/>
          <a:p>
            <a:r>
              <a:rPr lang="en-US"/>
              <a:t>By Mike Rother</a:t>
            </a:r>
          </a:p>
        </p:txBody>
      </p:sp>
      <p:sp>
        <p:nvSpPr>
          <p:cNvPr id="15" name="Slide Number Placeholder 13"/>
          <p:cNvSpPr>
            <a:spLocks noGrp="1"/>
          </p:cNvSpPr>
          <p:nvPr>
            <p:ph type="sldNum" sz="quarter" idx="12"/>
          </p:nvPr>
        </p:nvSpPr>
        <p:spPr/>
        <p:txBody>
          <a:bodyPr/>
          <a:lstStyle/>
          <a:p>
            <a:fld id="{1254D1E6-34D6-5C4C-A7E3-AB2F6F87675C}" type="slidenum">
              <a:rPr lang="en-US"/>
              <a:pPr/>
              <a:t>73</a:t>
            </a:fld>
            <a:endParaRPr lang="en-US"/>
          </a:p>
        </p:txBody>
      </p:sp>
    </p:spTree>
    <p:extLst>
      <p:ext uri="{BB962C8B-B14F-4D97-AF65-F5344CB8AC3E}">
        <p14:creationId xmlns:p14="http://schemas.microsoft.com/office/powerpoint/2010/main" val="270438283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971980" y="4419600"/>
            <a:ext cx="1759380" cy="802752"/>
          </a:xfrm>
          <a:prstGeom prst="rect">
            <a:avLst/>
          </a:prstGeom>
          <a:noFill/>
        </p:spPr>
        <p:txBody>
          <a:bodyPr wrap="square" lIns="91407" tIns="45704" rIns="91407" bIns="45704" rtlCol="0">
            <a:spAutoFit/>
          </a:bodyPr>
          <a:lstStyle/>
          <a:p>
            <a:pPr algn="ctr">
              <a:lnSpc>
                <a:spcPct val="80000"/>
              </a:lnSpc>
            </a:pPr>
            <a:r>
              <a:rPr lang="en-US" b="1">
                <a:solidFill>
                  <a:srgbClr val="000000"/>
                </a:solidFill>
                <a:latin typeface="Helvetica"/>
                <a:cs typeface="Helvetica"/>
              </a:rPr>
              <a:t>The Coaching Kata Routines</a:t>
            </a:r>
          </a:p>
          <a:p>
            <a:pPr algn="ctr">
              <a:lnSpc>
                <a:spcPct val="90000"/>
              </a:lnSpc>
            </a:pPr>
            <a:endParaRPr lang="en-US" sz="300" b="1">
              <a:solidFill>
                <a:srgbClr val="000000"/>
              </a:solidFill>
              <a:latin typeface="Helvetica"/>
              <a:cs typeface="Helvetica"/>
            </a:endParaRPr>
          </a:p>
          <a:p>
            <a:pPr algn="ctr">
              <a:lnSpc>
                <a:spcPct val="90000"/>
              </a:lnSpc>
            </a:pPr>
            <a:r>
              <a:rPr lang="en-US" sz="1600">
                <a:solidFill>
                  <a:srgbClr val="000000"/>
                </a:solidFill>
                <a:latin typeface="Helvetica"/>
                <a:cs typeface="Helvetica"/>
              </a:rPr>
              <a:t>For the Coach</a:t>
            </a:r>
          </a:p>
        </p:txBody>
      </p:sp>
      <p:sp>
        <p:nvSpPr>
          <p:cNvPr id="45" name="Drawing 121"/>
          <p:cNvSpPr>
            <a:spLocks/>
          </p:cNvSpPr>
          <p:nvPr/>
        </p:nvSpPr>
        <p:spPr bwMode="auto">
          <a:xfrm>
            <a:off x="7283880" y="863596"/>
            <a:ext cx="1473200" cy="1320800"/>
          </a:xfrm>
          <a:custGeom>
            <a:avLst/>
            <a:gdLst>
              <a:gd name="T0" fmla="*/ 2713 w 16384"/>
              <a:gd name="T1" fmla="*/ 1294 h 16384"/>
              <a:gd name="T2" fmla="*/ 2998 w 16384"/>
              <a:gd name="T3" fmla="*/ 1909 h 16384"/>
              <a:gd name="T4" fmla="*/ 4284 w 16384"/>
              <a:gd name="T5" fmla="*/ 1601 h 16384"/>
              <a:gd name="T6" fmla="*/ 4997 w 16384"/>
              <a:gd name="T7" fmla="*/ 185 h 16384"/>
              <a:gd name="T8" fmla="*/ 6103 w 16384"/>
              <a:gd name="T9" fmla="*/ 2217 h 16384"/>
              <a:gd name="T10" fmla="*/ 7281 w 16384"/>
              <a:gd name="T11" fmla="*/ 1416 h 16384"/>
              <a:gd name="T12" fmla="*/ 8102 w 16384"/>
              <a:gd name="T13" fmla="*/ 1663 h 16384"/>
              <a:gd name="T14" fmla="*/ 8673 w 16384"/>
              <a:gd name="T15" fmla="*/ 2217 h 16384"/>
              <a:gd name="T16" fmla="*/ 9744 w 16384"/>
              <a:gd name="T17" fmla="*/ 1170 h 16384"/>
              <a:gd name="T18" fmla="*/ 9958 w 16384"/>
              <a:gd name="T19" fmla="*/ 554 h 16384"/>
              <a:gd name="T20" fmla="*/ 10316 w 16384"/>
              <a:gd name="T21" fmla="*/ 1540 h 16384"/>
              <a:gd name="T22" fmla="*/ 11814 w 16384"/>
              <a:gd name="T23" fmla="*/ 1540 h 16384"/>
              <a:gd name="T24" fmla="*/ 12529 w 16384"/>
              <a:gd name="T25" fmla="*/ 1724 h 16384"/>
              <a:gd name="T26" fmla="*/ 14028 w 16384"/>
              <a:gd name="T27" fmla="*/ 1601 h 16384"/>
              <a:gd name="T28" fmla="*/ 14385 w 16384"/>
              <a:gd name="T29" fmla="*/ 862 h 16384"/>
              <a:gd name="T30" fmla="*/ 14884 w 16384"/>
              <a:gd name="T31" fmla="*/ 2895 h 16384"/>
              <a:gd name="T32" fmla="*/ 16170 w 16384"/>
              <a:gd name="T33" fmla="*/ 2956 h 16384"/>
              <a:gd name="T34" fmla="*/ 15455 w 16384"/>
              <a:gd name="T35" fmla="*/ 3634 h 16384"/>
              <a:gd name="T36" fmla="*/ 14706 w 16384"/>
              <a:gd name="T37" fmla="*/ 4866 h 16384"/>
              <a:gd name="T38" fmla="*/ 15313 w 16384"/>
              <a:gd name="T39" fmla="*/ 5605 h 16384"/>
              <a:gd name="T40" fmla="*/ 16384 w 16384"/>
              <a:gd name="T41" fmla="*/ 5852 h 16384"/>
              <a:gd name="T42" fmla="*/ 14921 w 16384"/>
              <a:gd name="T43" fmla="*/ 7207 h 16384"/>
              <a:gd name="T44" fmla="*/ 14563 w 16384"/>
              <a:gd name="T45" fmla="*/ 8315 h 16384"/>
              <a:gd name="T46" fmla="*/ 16170 w 16384"/>
              <a:gd name="T47" fmla="*/ 9054 h 16384"/>
              <a:gd name="T48" fmla="*/ 15027 w 16384"/>
              <a:gd name="T49" fmla="*/ 9731 h 16384"/>
              <a:gd name="T50" fmla="*/ 14670 w 16384"/>
              <a:gd name="T51" fmla="*/ 11086 h 16384"/>
              <a:gd name="T52" fmla="*/ 15849 w 16384"/>
              <a:gd name="T53" fmla="*/ 11764 h 16384"/>
              <a:gd name="T54" fmla="*/ 14956 w 16384"/>
              <a:gd name="T55" fmla="*/ 13058 h 16384"/>
              <a:gd name="T56" fmla="*/ 16098 w 16384"/>
              <a:gd name="T57" fmla="*/ 13796 h 16384"/>
              <a:gd name="T58" fmla="*/ 14849 w 16384"/>
              <a:gd name="T59" fmla="*/ 14351 h 16384"/>
              <a:gd name="T60" fmla="*/ 14849 w 16384"/>
              <a:gd name="T61" fmla="*/ 16199 h 16384"/>
              <a:gd name="T62" fmla="*/ 14028 w 16384"/>
              <a:gd name="T63" fmla="*/ 15214 h 16384"/>
              <a:gd name="T64" fmla="*/ 13314 w 16384"/>
              <a:gd name="T65" fmla="*/ 14289 h 16384"/>
              <a:gd name="T66" fmla="*/ 12564 w 16384"/>
              <a:gd name="T67" fmla="*/ 14474 h 16384"/>
              <a:gd name="T68" fmla="*/ 12136 w 16384"/>
              <a:gd name="T69" fmla="*/ 16384 h 16384"/>
              <a:gd name="T70" fmla="*/ 11493 w 16384"/>
              <a:gd name="T71" fmla="*/ 14228 h 16384"/>
              <a:gd name="T72" fmla="*/ 9887 w 16384"/>
              <a:gd name="T73" fmla="*/ 13612 h 16384"/>
              <a:gd name="T74" fmla="*/ 9280 w 16384"/>
              <a:gd name="T75" fmla="*/ 15275 h 16384"/>
              <a:gd name="T76" fmla="*/ 8887 w 16384"/>
              <a:gd name="T77" fmla="*/ 14536 h 16384"/>
              <a:gd name="T78" fmla="*/ 7781 w 16384"/>
              <a:gd name="T79" fmla="*/ 13920 h 16384"/>
              <a:gd name="T80" fmla="*/ 7353 w 16384"/>
              <a:gd name="T81" fmla="*/ 15214 h 16384"/>
              <a:gd name="T82" fmla="*/ 6639 w 16384"/>
              <a:gd name="T83" fmla="*/ 13735 h 16384"/>
              <a:gd name="T84" fmla="*/ 4818 w 16384"/>
              <a:gd name="T85" fmla="*/ 13859 h 16384"/>
              <a:gd name="T86" fmla="*/ 3890 w 16384"/>
              <a:gd name="T87" fmla="*/ 14351 h 16384"/>
              <a:gd name="T88" fmla="*/ 2713 w 16384"/>
              <a:gd name="T89" fmla="*/ 13181 h 16384"/>
              <a:gd name="T90" fmla="*/ 1891 w 16384"/>
              <a:gd name="T91" fmla="*/ 14597 h 16384"/>
              <a:gd name="T92" fmla="*/ 1891 w 16384"/>
              <a:gd name="T93" fmla="*/ 14228 h 16384"/>
              <a:gd name="T94" fmla="*/ 1821 w 16384"/>
              <a:gd name="T95" fmla="*/ 12749 h 16384"/>
              <a:gd name="T96" fmla="*/ 642 w 16384"/>
              <a:gd name="T97" fmla="*/ 11764 h 16384"/>
              <a:gd name="T98" fmla="*/ 571 w 16384"/>
              <a:gd name="T99" fmla="*/ 11518 h 16384"/>
              <a:gd name="T100" fmla="*/ 1499 w 16384"/>
              <a:gd name="T101" fmla="*/ 10656 h 16384"/>
              <a:gd name="T102" fmla="*/ 1570 w 16384"/>
              <a:gd name="T103" fmla="*/ 9670 h 16384"/>
              <a:gd name="T104" fmla="*/ 678 w 16384"/>
              <a:gd name="T105" fmla="*/ 9054 h 16384"/>
              <a:gd name="T106" fmla="*/ 71 w 16384"/>
              <a:gd name="T107" fmla="*/ 8623 h 16384"/>
              <a:gd name="T108" fmla="*/ 1678 w 16384"/>
              <a:gd name="T109" fmla="*/ 7946 h 16384"/>
              <a:gd name="T110" fmla="*/ 1285 w 16384"/>
              <a:gd name="T111" fmla="*/ 6836 h 16384"/>
              <a:gd name="T112" fmla="*/ 178 w 16384"/>
              <a:gd name="T113" fmla="*/ 6221 h 16384"/>
              <a:gd name="T114" fmla="*/ 1321 w 16384"/>
              <a:gd name="T115" fmla="*/ 5605 h 16384"/>
              <a:gd name="T116" fmla="*/ 1463 w 16384"/>
              <a:gd name="T117" fmla="*/ 4804 h 16384"/>
              <a:gd name="T118" fmla="*/ 1392 w 16384"/>
              <a:gd name="T119" fmla="*/ 3388 h 16384"/>
              <a:gd name="T120" fmla="*/ 393 w 16384"/>
              <a:gd name="T121" fmla="*/ 2587 h 16384"/>
              <a:gd name="T122" fmla="*/ 1071 w 16384"/>
              <a:gd name="T123" fmla="*/ 2464 h 16384"/>
              <a:gd name="T124" fmla="*/ 2320 w 16384"/>
              <a:gd name="T125" fmla="*/ 923 h 1638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384"/>
              <a:gd name="T190" fmla="*/ 0 h 16384"/>
              <a:gd name="T191" fmla="*/ 16384 w 16384"/>
              <a:gd name="T192" fmla="*/ 16384 h 1638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384" h="16384">
                <a:moveTo>
                  <a:pt x="2177" y="0"/>
                </a:moveTo>
                <a:lnTo>
                  <a:pt x="2249" y="61"/>
                </a:lnTo>
                <a:lnTo>
                  <a:pt x="2320" y="185"/>
                </a:lnTo>
                <a:lnTo>
                  <a:pt x="2391" y="369"/>
                </a:lnTo>
                <a:lnTo>
                  <a:pt x="2427" y="554"/>
                </a:lnTo>
                <a:lnTo>
                  <a:pt x="2534" y="986"/>
                </a:lnTo>
                <a:lnTo>
                  <a:pt x="2606" y="1170"/>
                </a:lnTo>
                <a:lnTo>
                  <a:pt x="2713" y="1294"/>
                </a:lnTo>
                <a:lnTo>
                  <a:pt x="2749" y="1416"/>
                </a:lnTo>
                <a:lnTo>
                  <a:pt x="2820" y="1540"/>
                </a:lnTo>
                <a:lnTo>
                  <a:pt x="2820" y="1601"/>
                </a:lnTo>
                <a:lnTo>
                  <a:pt x="2891" y="1663"/>
                </a:lnTo>
                <a:lnTo>
                  <a:pt x="2927" y="1724"/>
                </a:lnTo>
                <a:lnTo>
                  <a:pt x="2962" y="1787"/>
                </a:lnTo>
                <a:lnTo>
                  <a:pt x="2998" y="1909"/>
                </a:lnTo>
                <a:lnTo>
                  <a:pt x="3034" y="1971"/>
                </a:lnTo>
                <a:lnTo>
                  <a:pt x="3141" y="2033"/>
                </a:lnTo>
                <a:lnTo>
                  <a:pt x="3248" y="2094"/>
                </a:lnTo>
                <a:lnTo>
                  <a:pt x="3391" y="2156"/>
                </a:lnTo>
                <a:lnTo>
                  <a:pt x="3605" y="2156"/>
                </a:lnTo>
                <a:lnTo>
                  <a:pt x="3748" y="2033"/>
                </a:lnTo>
                <a:lnTo>
                  <a:pt x="4033" y="1909"/>
                </a:lnTo>
                <a:lnTo>
                  <a:pt x="4284" y="1601"/>
                </a:lnTo>
                <a:lnTo>
                  <a:pt x="4426" y="1479"/>
                </a:lnTo>
                <a:lnTo>
                  <a:pt x="4605" y="1294"/>
                </a:lnTo>
                <a:lnTo>
                  <a:pt x="4748" y="862"/>
                </a:lnTo>
                <a:lnTo>
                  <a:pt x="4926" y="369"/>
                </a:lnTo>
                <a:lnTo>
                  <a:pt x="4926" y="308"/>
                </a:lnTo>
                <a:lnTo>
                  <a:pt x="4961" y="246"/>
                </a:lnTo>
                <a:lnTo>
                  <a:pt x="4997" y="185"/>
                </a:lnTo>
                <a:lnTo>
                  <a:pt x="5069" y="739"/>
                </a:lnTo>
                <a:lnTo>
                  <a:pt x="5140" y="1047"/>
                </a:lnTo>
                <a:lnTo>
                  <a:pt x="5247" y="1232"/>
                </a:lnTo>
                <a:lnTo>
                  <a:pt x="5282" y="1416"/>
                </a:lnTo>
                <a:lnTo>
                  <a:pt x="5354" y="1601"/>
                </a:lnTo>
                <a:lnTo>
                  <a:pt x="5604" y="1848"/>
                </a:lnTo>
                <a:lnTo>
                  <a:pt x="5854" y="2033"/>
                </a:lnTo>
                <a:lnTo>
                  <a:pt x="6103" y="2217"/>
                </a:lnTo>
                <a:lnTo>
                  <a:pt x="6246" y="2156"/>
                </a:lnTo>
                <a:lnTo>
                  <a:pt x="6425" y="2156"/>
                </a:lnTo>
                <a:lnTo>
                  <a:pt x="6639" y="2094"/>
                </a:lnTo>
                <a:lnTo>
                  <a:pt x="6782" y="2033"/>
                </a:lnTo>
                <a:lnTo>
                  <a:pt x="6925" y="1971"/>
                </a:lnTo>
                <a:lnTo>
                  <a:pt x="7031" y="1787"/>
                </a:lnTo>
                <a:lnTo>
                  <a:pt x="7139" y="1663"/>
                </a:lnTo>
                <a:lnTo>
                  <a:pt x="7281" y="1416"/>
                </a:lnTo>
                <a:lnTo>
                  <a:pt x="7532" y="1170"/>
                </a:lnTo>
                <a:lnTo>
                  <a:pt x="7638" y="862"/>
                </a:lnTo>
                <a:lnTo>
                  <a:pt x="7745" y="493"/>
                </a:lnTo>
                <a:lnTo>
                  <a:pt x="7817" y="554"/>
                </a:lnTo>
                <a:lnTo>
                  <a:pt x="7888" y="739"/>
                </a:lnTo>
                <a:lnTo>
                  <a:pt x="7959" y="986"/>
                </a:lnTo>
                <a:lnTo>
                  <a:pt x="8031" y="1355"/>
                </a:lnTo>
                <a:lnTo>
                  <a:pt x="8102" y="1663"/>
                </a:lnTo>
                <a:lnTo>
                  <a:pt x="8174" y="1787"/>
                </a:lnTo>
                <a:lnTo>
                  <a:pt x="8281" y="1909"/>
                </a:lnTo>
                <a:lnTo>
                  <a:pt x="8388" y="1971"/>
                </a:lnTo>
                <a:lnTo>
                  <a:pt x="8460" y="2094"/>
                </a:lnTo>
                <a:lnTo>
                  <a:pt x="8495" y="2156"/>
                </a:lnTo>
                <a:lnTo>
                  <a:pt x="8566" y="2156"/>
                </a:lnTo>
                <a:lnTo>
                  <a:pt x="8638" y="2217"/>
                </a:lnTo>
                <a:lnTo>
                  <a:pt x="8673" y="2217"/>
                </a:lnTo>
                <a:lnTo>
                  <a:pt x="8887" y="2094"/>
                </a:lnTo>
                <a:lnTo>
                  <a:pt x="9138" y="1909"/>
                </a:lnTo>
                <a:lnTo>
                  <a:pt x="9388" y="1724"/>
                </a:lnTo>
                <a:lnTo>
                  <a:pt x="9602" y="1479"/>
                </a:lnTo>
                <a:lnTo>
                  <a:pt x="9673" y="1355"/>
                </a:lnTo>
                <a:lnTo>
                  <a:pt x="9709" y="1294"/>
                </a:lnTo>
                <a:lnTo>
                  <a:pt x="9709" y="1232"/>
                </a:lnTo>
                <a:lnTo>
                  <a:pt x="9744" y="1170"/>
                </a:lnTo>
                <a:lnTo>
                  <a:pt x="9780" y="1109"/>
                </a:lnTo>
                <a:lnTo>
                  <a:pt x="9816" y="1047"/>
                </a:lnTo>
                <a:lnTo>
                  <a:pt x="9887" y="923"/>
                </a:lnTo>
                <a:lnTo>
                  <a:pt x="9887" y="862"/>
                </a:lnTo>
                <a:lnTo>
                  <a:pt x="9887" y="739"/>
                </a:lnTo>
                <a:lnTo>
                  <a:pt x="9958" y="554"/>
                </a:lnTo>
                <a:lnTo>
                  <a:pt x="9995" y="554"/>
                </a:lnTo>
                <a:lnTo>
                  <a:pt x="9995" y="616"/>
                </a:lnTo>
                <a:lnTo>
                  <a:pt x="10030" y="678"/>
                </a:lnTo>
                <a:lnTo>
                  <a:pt x="10066" y="862"/>
                </a:lnTo>
                <a:lnTo>
                  <a:pt x="10101" y="1109"/>
                </a:lnTo>
                <a:lnTo>
                  <a:pt x="10101" y="1232"/>
                </a:lnTo>
                <a:lnTo>
                  <a:pt x="10137" y="1294"/>
                </a:lnTo>
                <a:lnTo>
                  <a:pt x="10316" y="1540"/>
                </a:lnTo>
                <a:lnTo>
                  <a:pt x="10459" y="1724"/>
                </a:lnTo>
                <a:lnTo>
                  <a:pt x="10672" y="1848"/>
                </a:lnTo>
                <a:lnTo>
                  <a:pt x="10851" y="1971"/>
                </a:lnTo>
                <a:lnTo>
                  <a:pt x="11101" y="1909"/>
                </a:lnTo>
                <a:lnTo>
                  <a:pt x="11350" y="1848"/>
                </a:lnTo>
                <a:lnTo>
                  <a:pt x="11565" y="1724"/>
                </a:lnTo>
                <a:lnTo>
                  <a:pt x="11672" y="1663"/>
                </a:lnTo>
                <a:lnTo>
                  <a:pt x="11814" y="1540"/>
                </a:lnTo>
                <a:lnTo>
                  <a:pt x="11922" y="1170"/>
                </a:lnTo>
                <a:lnTo>
                  <a:pt x="12029" y="862"/>
                </a:lnTo>
                <a:lnTo>
                  <a:pt x="12136" y="554"/>
                </a:lnTo>
                <a:lnTo>
                  <a:pt x="12207" y="185"/>
                </a:lnTo>
                <a:lnTo>
                  <a:pt x="12243" y="678"/>
                </a:lnTo>
                <a:lnTo>
                  <a:pt x="12315" y="1109"/>
                </a:lnTo>
                <a:lnTo>
                  <a:pt x="12421" y="1416"/>
                </a:lnTo>
                <a:lnTo>
                  <a:pt x="12529" y="1724"/>
                </a:lnTo>
                <a:lnTo>
                  <a:pt x="12671" y="1909"/>
                </a:lnTo>
                <a:lnTo>
                  <a:pt x="12850" y="2094"/>
                </a:lnTo>
                <a:lnTo>
                  <a:pt x="13100" y="2278"/>
                </a:lnTo>
                <a:lnTo>
                  <a:pt x="13386" y="2402"/>
                </a:lnTo>
                <a:lnTo>
                  <a:pt x="13492" y="2341"/>
                </a:lnTo>
                <a:lnTo>
                  <a:pt x="13635" y="2217"/>
                </a:lnTo>
                <a:lnTo>
                  <a:pt x="13850" y="1971"/>
                </a:lnTo>
                <a:lnTo>
                  <a:pt x="14028" y="1601"/>
                </a:lnTo>
                <a:lnTo>
                  <a:pt x="14171" y="1355"/>
                </a:lnTo>
                <a:lnTo>
                  <a:pt x="14242" y="1109"/>
                </a:lnTo>
                <a:lnTo>
                  <a:pt x="14314" y="923"/>
                </a:lnTo>
                <a:lnTo>
                  <a:pt x="14349" y="801"/>
                </a:lnTo>
                <a:lnTo>
                  <a:pt x="14349" y="678"/>
                </a:lnTo>
                <a:lnTo>
                  <a:pt x="14385" y="616"/>
                </a:lnTo>
                <a:lnTo>
                  <a:pt x="14385" y="862"/>
                </a:lnTo>
                <a:lnTo>
                  <a:pt x="14349" y="1109"/>
                </a:lnTo>
                <a:lnTo>
                  <a:pt x="14349" y="1663"/>
                </a:lnTo>
                <a:lnTo>
                  <a:pt x="14385" y="1909"/>
                </a:lnTo>
                <a:lnTo>
                  <a:pt x="14420" y="2156"/>
                </a:lnTo>
                <a:lnTo>
                  <a:pt x="14492" y="2341"/>
                </a:lnTo>
                <a:lnTo>
                  <a:pt x="14598" y="2525"/>
                </a:lnTo>
                <a:lnTo>
                  <a:pt x="14741" y="2771"/>
                </a:lnTo>
                <a:lnTo>
                  <a:pt x="14884" y="2895"/>
                </a:lnTo>
                <a:lnTo>
                  <a:pt x="15062" y="3018"/>
                </a:lnTo>
                <a:lnTo>
                  <a:pt x="15242" y="3079"/>
                </a:lnTo>
                <a:lnTo>
                  <a:pt x="15348" y="3079"/>
                </a:lnTo>
                <a:lnTo>
                  <a:pt x="15455" y="3079"/>
                </a:lnTo>
                <a:lnTo>
                  <a:pt x="15669" y="3079"/>
                </a:lnTo>
                <a:lnTo>
                  <a:pt x="15849" y="3079"/>
                </a:lnTo>
                <a:lnTo>
                  <a:pt x="16027" y="3018"/>
                </a:lnTo>
                <a:lnTo>
                  <a:pt x="16170" y="2956"/>
                </a:lnTo>
                <a:lnTo>
                  <a:pt x="16276" y="2956"/>
                </a:lnTo>
                <a:lnTo>
                  <a:pt x="16348" y="3018"/>
                </a:lnTo>
                <a:lnTo>
                  <a:pt x="16313" y="3079"/>
                </a:lnTo>
                <a:lnTo>
                  <a:pt x="16241" y="3142"/>
                </a:lnTo>
                <a:lnTo>
                  <a:pt x="16133" y="3264"/>
                </a:lnTo>
                <a:lnTo>
                  <a:pt x="15955" y="3326"/>
                </a:lnTo>
                <a:lnTo>
                  <a:pt x="15634" y="3572"/>
                </a:lnTo>
                <a:lnTo>
                  <a:pt x="15455" y="3634"/>
                </a:lnTo>
                <a:lnTo>
                  <a:pt x="15348" y="3757"/>
                </a:lnTo>
                <a:lnTo>
                  <a:pt x="15170" y="3942"/>
                </a:lnTo>
                <a:lnTo>
                  <a:pt x="15062" y="4126"/>
                </a:lnTo>
                <a:lnTo>
                  <a:pt x="14956" y="4311"/>
                </a:lnTo>
                <a:lnTo>
                  <a:pt x="14884" y="4497"/>
                </a:lnTo>
                <a:lnTo>
                  <a:pt x="14813" y="4681"/>
                </a:lnTo>
                <a:lnTo>
                  <a:pt x="14741" y="4804"/>
                </a:lnTo>
                <a:lnTo>
                  <a:pt x="14706" y="4866"/>
                </a:lnTo>
                <a:lnTo>
                  <a:pt x="14706" y="4989"/>
                </a:lnTo>
                <a:lnTo>
                  <a:pt x="14741" y="5051"/>
                </a:lnTo>
                <a:lnTo>
                  <a:pt x="14813" y="5174"/>
                </a:lnTo>
                <a:lnTo>
                  <a:pt x="14849" y="5235"/>
                </a:lnTo>
                <a:lnTo>
                  <a:pt x="14849" y="5359"/>
                </a:lnTo>
                <a:lnTo>
                  <a:pt x="14956" y="5420"/>
                </a:lnTo>
                <a:lnTo>
                  <a:pt x="15062" y="5544"/>
                </a:lnTo>
                <a:lnTo>
                  <a:pt x="15313" y="5605"/>
                </a:lnTo>
                <a:lnTo>
                  <a:pt x="15598" y="5728"/>
                </a:lnTo>
                <a:lnTo>
                  <a:pt x="15884" y="5790"/>
                </a:lnTo>
                <a:lnTo>
                  <a:pt x="16170" y="5790"/>
                </a:lnTo>
                <a:lnTo>
                  <a:pt x="16241" y="5852"/>
                </a:lnTo>
                <a:lnTo>
                  <a:pt x="16313" y="5852"/>
                </a:lnTo>
                <a:lnTo>
                  <a:pt x="16384" y="5852"/>
                </a:lnTo>
                <a:lnTo>
                  <a:pt x="16348" y="5913"/>
                </a:lnTo>
                <a:lnTo>
                  <a:pt x="16205" y="6036"/>
                </a:lnTo>
                <a:lnTo>
                  <a:pt x="15990" y="6221"/>
                </a:lnTo>
                <a:lnTo>
                  <a:pt x="15777" y="6467"/>
                </a:lnTo>
                <a:lnTo>
                  <a:pt x="15526" y="6652"/>
                </a:lnTo>
                <a:lnTo>
                  <a:pt x="15277" y="6836"/>
                </a:lnTo>
                <a:lnTo>
                  <a:pt x="15062" y="7083"/>
                </a:lnTo>
                <a:lnTo>
                  <a:pt x="14921" y="7207"/>
                </a:lnTo>
                <a:lnTo>
                  <a:pt x="14670" y="7514"/>
                </a:lnTo>
                <a:lnTo>
                  <a:pt x="14492" y="7761"/>
                </a:lnTo>
                <a:lnTo>
                  <a:pt x="14457" y="7884"/>
                </a:lnTo>
                <a:lnTo>
                  <a:pt x="14420" y="8007"/>
                </a:lnTo>
                <a:lnTo>
                  <a:pt x="14420" y="8130"/>
                </a:lnTo>
                <a:lnTo>
                  <a:pt x="14457" y="8254"/>
                </a:lnTo>
                <a:lnTo>
                  <a:pt x="14492" y="8315"/>
                </a:lnTo>
                <a:lnTo>
                  <a:pt x="14563" y="8315"/>
                </a:lnTo>
                <a:lnTo>
                  <a:pt x="14778" y="8438"/>
                </a:lnTo>
                <a:lnTo>
                  <a:pt x="15062" y="8561"/>
                </a:lnTo>
                <a:lnTo>
                  <a:pt x="15348" y="8684"/>
                </a:lnTo>
                <a:lnTo>
                  <a:pt x="15669" y="8747"/>
                </a:lnTo>
                <a:lnTo>
                  <a:pt x="15955" y="8869"/>
                </a:lnTo>
                <a:lnTo>
                  <a:pt x="16062" y="8931"/>
                </a:lnTo>
                <a:lnTo>
                  <a:pt x="16133" y="8992"/>
                </a:lnTo>
                <a:lnTo>
                  <a:pt x="16170" y="9054"/>
                </a:lnTo>
                <a:lnTo>
                  <a:pt x="16205" y="9054"/>
                </a:lnTo>
                <a:lnTo>
                  <a:pt x="16205" y="9116"/>
                </a:lnTo>
                <a:lnTo>
                  <a:pt x="16170" y="9177"/>
                </a:lnTo>
                <a:lnTo>
                  <a:pt x="16027" y="9301"/>
                </a:lnTo>
                <a:lnTo>
                  <a:pt x="15812" y="9424"/>
                </a:lnTo>
                <a:lnTo>
                  <a:pt x="15563" y="9547"/>
                </a:lnTo>
                <a:lnTo>
                  <a:pt x="15277" y="9670"/>
                </a:lnTo>
                <a:lnTo>
                  <a:pt x="15027" y="9731"/>
                </a:lnTo>
                <a:lnTo>
                  <a:pt x="14849" y="9916"/>
                </a:lnTo>
                <a:lnTo>
                  <a:pt x="14706" y="9978"/>
                </a:lnTo>
                <a:lnTo>
                  <a:pt x="14670" y="10102"/>
                </a:lnTo>
                <a:lnTo>
                  <a:pt x="14635" y="10224"/>
                </a:lnTo>
                <a:lnTo>
                  <a:pt x="14598" y="10532"/>
                </a:lnTo>
                <a:lnTo>
                  <a:pt x="14598" y="10840"/>
                </a:lnTo>
                <a:lnTo>
                  <a:pt x="14635" y="10964"/>
                </a:lnTo>
                <a:lnTo>
                  <a:pt x="14670" y="11086"/>
                </a:lnTo>
                <a:lnTo>
                  <a:pt x="14778" y="11210"/>
                </a:lnTo>
                <a:lnTo>
                  <a:pt x="14956" y="11333"/>
                </a:lnTo>
                <a:lnTo>
                  <a:pt x="15134" y="11394"/>
                </a:lnTo>
                <a:lnTo>
                  <a:pt x="15313" y="11518"/>
                </a:lnTo>
                <a:lnTo>
                  <a:pt x="15491" y="11579"/>
                </a:lnTo>
                <a:lnTo>
                  <a:pt x="15669" y="11703"/>
                </a:lnTo>
                <a:lnTo>
                  <a:pt x="15777" y="11764"/>
                </a:lnTo>
                <a:lnTo>
                  <a:pt x="15849" y="11764"/>
                </a:lnTo>
                <a:lnTo>
                  <a:pt x="15455" y="11948"/>
                </a:lnTo>
                <a:lnTo>
                  <a:pt x="15062" y="12011"/>
                </a:lnTo>
                <a:lnTo>
                  <a:pt x="14956" y="12134"/>
                </a:lnTo>
                <a:lnTo>
                  <a:pt x="14921" y="12257"/>
                </a:lnTo>
                <a:lnTo>
                  <a:pt x="14849" y="12380"/>
                </a:lnTo>
                <a:lnTo>
                  <a:pt x="14813" y="12504"/>
                </a:lnTo>
                <a:lnTo>
                  <a:pt x="14849" y="12812"/>
                </a:lnTo>
                <a:lnTo>
                  <a:pt x="14956" y="13058"/>
                </a:lnTo>
                <a:lnTo>
                  <a:pt x="15099" y="13242"/>
                </a:lnTo>
                <a:lnTo>
                  <a:pt x="15277" y="13366"/>
                </a:lnTo>
                <a:lnTo>
                  <a:pt x="15491" y="13427"/>
                </a:lnTo>
                <a:lnTo>
                  <a:pt x="15706" y="13489"/>
                </a:lnTo>
                <a:lnTo>
                  <a:pt x="15920" y="13550"/>
                </a:lnTo>
                <a:lnTo>
                  <a:pt x="16133" y="13674"/>
                </a:lnTo>
                <a:lnTo>
                  <a:pt x="16133" y="13735"/>
                </a:lnTo>
                <a:lnTo>
                  <a:pt x="16098" y="13796"/>
                </a:lnTo>
                <a:lnTo>
                  <a:pt x="15990" y="13920"/>
                </a:lnTo>
                <a:lnTo>
                  <a:pt x="15849" y="13920"/>
                </a:lnTo>
                <a:lnTo>
                  <a:pt x="15634" y="13981"/>
                </a:lnTo>
                <a:lnTo>
                  <a:pt x="15385" y="13981"/>
                </a:lnTo>
                <a:lnTo>
                  <a:pt x="15170" y="14043"/>
                </a:lnTo>
                <a:lnTo>
                  <a:pt x="14991" y="14105"/>
                </a:lnTo>
                <a:lnTo>
                  <a:pt x="14884" y="14228"/>
                </a:lnTo>
                <a:lnTo>
                  <a:pt x="14849" y="14351"/>
                </a:lnTo>
                <a:lnTo>
                  <a:pt x="14849" y="14474"/>
                </a:lnTo>
                <a:lnTo>
                  <a:pt x="14813" y="14721"/>
                </a:lnTo>
                <a:lnTo>
                  <a:pt x="14813" y="15029"/>
                </a:lnTo>
                <a:lnTo>
                  <a:pt x="14849" y="15398"/>
                </a:lnTo>
                <a:lnTo>
                  <a:pt x="14849" y="15706"/>
                </a:lnTo>
                <a:lnTo>
                  <a:pt x="14849" y="15952"/>
                </a:lnTo>
                <a:lnTo>
                  <a:pt x="14849" y="16076"/>
                </a:lnTo>
                <a:lnTo>
                  <a:pt x="14849" y="16199"/>
                </a:lnTo>
                <a:lnTo>
                  <a:pt x="14813" y="16261"/>
                </a:lnTo>
                <a:lnTo>
                  <a:pt x="14778" y="16261"/>
                </a:lnTo>
                <a:lnTo>
                  <a:pt x="14706" y="16261"/>
                </a:lnTo>
                <a:lnTo>
                  <a:pt x="14635" y="16199"/>
                </a:lnTo>
                <a:lnTo>
                  <a:pt x="14492" y="16014"/>
                </a:lnTo>
                <a:lnTo>
                  <a:pt x="14349" y="15768"/>
                </a:lnTo>
                <a:lnTo>
                  <a:pt x="14206" y="15522"/>
                </a:lnTo>
                <a:lnTo>
                  <a:pt x="14028" y="15214"/>
                </a:lnTo>
                <a:lnTo>
                  <a:pt x="13956" y="15029"/>
                </a:lnTo>
                <a:lnTo>
                  <a:pt x="13850" y="14844"/>
                </a:lnTo>
                <a:lnTo>
                  <a:pt x="13778" y="14782"/>
                </a:lnTo>
                <a:lnTo>
                  <a:pt x="13742" y="14721"/>
                </a:lnTo>
                <a:lnTo>
                  <a:pt x="13707" y="14659"/>
                </a:lnTo>
                <a:lnTo>
                  <a:pt x="13635" y="14536"/>
                </a:lnTo>
                <a:lnTo>
                  <a:pt x="13457" y="14351"/>
                </a:lnTo>
                <a:lnTo>
                  <a:pt x="13314" y="14289"/>
                </a:lnTo>
                <a:lnTo>
                  <a:pt x="13243" y="14228"/>
                </a:lnTo>
                <a:lnTo>
                  <a:pt x="12957" y="14228"/>
                </a:lnTo>
                <a:lnTo>
                  <a:pt x="12814" y="14228"/>
                </a:lnTo>
                <a:lnTo>
                  <a:pt x="12671" y="14289"/>
                </a:lnTo>
                <a:lnTo>
                  <a:pt x="12636" y="14289"/>
                </a:lnTo>
                <a:lnTo>
                  <a:pt x="12636" y="14413"/>
                </a:lnTo>
                <a:lnTo>
                  <a:pt x="12564" y="14474"/>
                </a:lnTo>
                <a:lnTo>
                  <a:pt x="12529" y="14597"/>
                </a:lnTo>
                <a:lnTo>
                  <a:pt x="12458" y="14905"/>
                </a:lnTo>
                <a:lnTo>
                  <a:pt x="12350" y="15275"/>
                </a:lnTo>
                <a:lnTo>
                  <a:pt x="12278" y="15644"/>
                </a:lnTo>
                <a:lnTo>
                  <a:pt x="12207" y="15952"/>
                </a:lnTo>
                <a:lnTo>
                  <a:pt x="12136" y="16261"/>
                </a:lnTo>
                <a:lnTo>
                  <a:pt x="12136" y="16322"/>
                </a:lnTo>
                <a:lnTo>
                  <a:pt x="12136" y="16384"/>
                </a:lnTo>
                <a:lnTo>
                  <a:pt x="11994" y="15829"/>
                </a:lnTo>
                <a:lnTo>
                  <a:pt x="11814" y="15336"/>
                </a:lnTo>
                <a:lnTo>
                  <a:pt x="11814" y="15090"/>
                </a:lnTo>
                <a:lnTo>
                  <a:pt x="11779" y="14905"/>
                </a:lnTo>
                <a:lnTo>
                  <a:pt x="11708" y="14721"/>
                </a:lnTo>
                <a:lnTo>
                  <a:pt x="11600" y="14536"/>
                </a:lnTo>
                <a:lnTo>
                  <a:pt x="11565" y="14413"/>
                </a:lnTo>
                <a:lnTo>
                  <a:pt x="11493" y="14228"/>
                </a:lnTo>
                <a:lnTo>
                  <a:pt x="11315" y="13920"/>
                </a:lnTo>
                <a:lnTo>
                  <a:pt x="11208" y="13735"/>
                </a:lnTo>
                <a:lnTo>
                  <a:pt x="11101" y="13612"/>
                </a:lnTo>
                <a:lnTo>
                  <a:pt x="10994" y="13489"/>
                </a:lnTo>
                <a:lnTo>
                  <a:pt x="10923" y="13427"/>
                </a:lnTo>
                <a:lnTo>
                  <a:pt x="10459" y="13489"/>
                </a:lnTo>
                <a:lnTo>
                  <a:pt x="9995" y="13550"/>
                </a:lnTo>
                <a:lnTo>
                  <a:pt x="9887" y="13612"/>
                </a:lnTo>
                <a:lnTo>
                  <a:pt x="9816" y="13674"/>
                </a:lnTo>
                <a:lnTo>
                  <a:pt x="9709" y="13796"/>
                </a:lnTo>
                <a:lnTo>
                  <a:pt x="9602" y="13920"/>
                </a:lnTo>
                <a:lnTo>
                  <a:pt x="9531" y="13981"/>
                </a:lnTo>
                <a:lnTo>
                  <a:pt x="9459" y="14474"/>
                </a:lnTo>
                <a:lnTo>
                  <a:pt x="9388" y="14844"/>
                </a:lnTo>
                <a:lnTo>
                  <a:pt x="9280" y="15275"/>
                </a:lnTo>
                <a:lnTo>
                  <a:pt x="9173" y="15706"/>
                </a:lnTo>
                <a:lnTo>
                  <a:pt x="9102" y="15644"/>
                </a:lnTo>
                <a:lnTo>
                  <a:pt x="9067" y="15522"/>
                </a:lnTo>
                <a:lnTo>
                  <a:pt x="8995" y="15398"/>
                </a:lnTo>
                <a:lnTo>
                  <a:pt x="8995" y="15214"/>
                </a:lnTo>
                <a:lnTo>
                  <a:pt x="8924" y="14844"/>
                </a:lnTo>
                <a:lnTo>
                  <a:pt x="8887" y="14721"/>
                </a:lnTo>
                <a:lnTo>
                  <a:pt x="8887" y="14536"/>
                </a:lnTo>
                <a:lnTo>
                  <a:pt x="8816" y="14413"/>
                </a:lnTo>
                <a:lnTo>
                  <a:pt x="8745" y="14289"/>
                </a:lnTo>
                <a:lnTo>
                  <a:pt x="8566" y="14105"/>
                </a:lnTo>
                <a:lnTo>
                  <a:pt x="8352" y="13981"/>
                </a:lnTo>
                <a:lnTo>
                  <a:pt x="8174" y="13796"/>
                </a:lnTo>
                <a:lnTo>
                  <a:pt x="8031" y="13859"/>
                </a:lnTo>
                <a:lnTo>
                  <a:pt x="7924" y="13859"/>
                </a:lnTo>
                <a:lnTo>
                  <a:pt x="7781" y="13920"/>
                </a:lnTo>
                <a:lnTo>
                  <a:pt x="7710" y="13920"/>
                </a:lnTo>
                <a:lnTo>
                  <a:pt x="7675" y="14043"/>
                </a:lnTo>
                <a:lnTo>
                  <a:pt x="7603" y="14105"/>
                </a:lnTo>
                <a:lnTo>
                  <a:pt x="7567" y="14289"/>
                </a:lnTo>
                <a:lnTo>
                  <a:pt x="7532" y="14474"/>
                </a:lnTo>
                <a:lnTo>
                  <a:pt x="7495" y="14659"/>
                </a:lnTo>
                <a:lnTo>
                  <a:pt x="7424" y="14905"/>
                </a:lnTo>
                <a:lnTo>
                  <a:pt x="7353" y="15214"/>
                </a:lnTo>
                <a:lnTo>
                  <a:pt x="7281" y="15336"/>
                </a:lnTo>
                <a:lnTo>
                  <a:pt x="7246" y="15522"/>
                </a:lnTo>
                <a:lnTo>
                  <a:pt x="7103" y="15090"/>
                </a:lnTo>
                <a:lnTo>
                  <a:pt x="7031" y="14721"/>
                </a:lnTo>
                <a:lnTo>
                  <a:pt x="6960" y="14413"/>
                </a:lnTo>
                <a:lnTo>
                  <a:pt x="6889" y="14105"/>
                </a:lnTo>
                <a:lnTo>
                  <a:pt x="6782" y="13920"/>
                </a:lnTo>
                <a:lnTo>
                  <a:pt x="6639" y="13735"/>
                </a:lnTo>
                <a:lnTo>
                  <a:pt x="6532" y="13612"/>
                </a:lnTo>
                <a:lnTo>
                  <a:pt x="6389" y="13550"/>
                </a:lnTo>
                <a:lnTo>
                  <a:pt x="6246" y="13489"/>
                </a:lnTo>
                <a:lnTo>
                  <a:pt x="6032" y="13427"/>
                </a:lnTo>
                <a:lnTo>
                  <a:pt x="5818" y="13489"/>
                </a:lnTo>
                <a:lnTo>
                  <a:pt x="5568" y="13550"/>
                </a:lnTo>
                <a:lnTo>
                  <a:pt x="5212" y="13674"/>
                </a:lnTo>
                <a:lnTo>
                  <a:pt x="4818" y="13859"/>
                </a:lnTo>
                <a:lnTo>
                  <a:pt x="4640" y="13981"/>
                </a:lnTo>
                <a:lnTo>
                  <a:pt x="4426" y="14105"/>
                </a:lnTo>
                <a:lnTo>
                  <a:pt x="4319" y="14474"/>
                </a:lnTo>
                <a:lnTo>
                  <a:pt x="4212" y="14844"/>
                </a:lnTo>
                <a:lnTo>
                  <a:pt x="4141" y="15275"/>
                </a:lnTo>
                <a:lnTo>
                  <a:pt x="4069" y="15644"/>
                </a:lnTo>
                <a:lnTo>
                  <a:pt x="3962" y="14844"/>
                </a:lnTo>
                <a:lnTo>
                  <a:pt x="3890" y="14351"/>
                </a:lnTo>
                <a:lnTo>
                  <a:pt x="3783" y="13981"/>
                </a:lnTo>
                <a:lnTo>
                  <a:pt x="3605" y="13612"/>
                </a:lnTo>
                <a:lnTo>
                  <a:pt x="3426" y="13366"/>
                </a:lnTo>
                <a:lnTo>
                  <a:pt x="3213" y="13119"/>
                </a:lnTo>
                <a:lnTo>
                  <a:pt x="3105" y="13058"/>
                </a:lnTo>
                <a:lnTo>
                  <a:pt x="2998" y="12996"/>
                </a:lnTo>
                <a:lnTo>
                  <a:pt x="2855" y="13058"/>
                </a:lnTo>
                <a:lnTo>
                  <a:pt x="2713" y="13181"/>
                </a:lnTo>
                <a:lnTo>
                  <a:pt x="2606" y="13242"/>
                </a:lnTo>
                <a:lnTo>
                  <a:pt x="2463" y="13304"/>
                </a:lnTo>
                <a:lnTo>
                  <a:pt x="2355" y="13427"/>
                </a:lnTo>
                <a:lnTo>
                  <a:pt x="2249" y="13612"/>
                </a:lnTo>
                <a:lnTo>
                  <a:pt x="2142" y="13859"/>
                </a:lnTo>
                <a:lnTo>
                  <a:pt x="2070" y="14105"/>
                </a:lnTo>
                <a:lnTo>
                  <a:pt x="1963" y="14351"/>
                </a:lnTo>
                <a:lnTo>
                  <a:pt x="1891" y="14597"/>
                </a:lnTo>
                <a:lnTo>
                  <a:pt x="1785" y="14844"/>
                </a:lnTo>
                <a:lnTo>
                  <a:pt x="1642" y="14967"/>
                </a:lnTo>
                <a:lnTo>
                  <a:pt x="1713" y="14844"/>
                </a:lnTo>
                <a:lnTo>
                  <a:pt x="1785" y="14659"/>
                </a:lnTo>
                <a:lnTo>
                  <a:pt x="1821" y="14474"/>
                </a:lnTo>
                <a:lnTo>
                  <a:pt x="1856" y="14474"/>
                </a:lnTo>
                <a:lnTo>
                  <a:pt x="1856" y="14413"/>
                </a:lnTo>
                <a:lnTo>
                  <a:pt x="1891" y="14228"/>
                </a:lnTo>
                <a:lnTo>
                  <a:pt x="1891" y="14043"/>
                </a:lnTo>
                <a:lnTo>
                  <a:pt x="1963" y="13920"/>
                </a:lnTo>
                <a:lnTo>
                  <a:pt x="1963" y="13859"/>
                </a:lnTo>
                <a:lnTo>
                  <a:pt x="1963" y="13796"/>
                </a:lnTo>
                <a:lnTo>
                  <a:pt x="1927" y="13427"/>
                </a:lnTo>
                <a:lnTo>
                  <a:pt x="1927" y="13181"/>
                </a:lnTo>
                <a:lnTo>
                  <a:pt x="1891" y="12934"/>
                </a:lnTo>
                <a:lnTo>
                  <a:pt x="1821" y="12749"/>
                </a:lnTo>
                <a:lnTo>
                  <a:pt x="1749" y="12565"/>
                </a:lnTo>
                <a:lnTo>
                  <a:pt x="1642" y="12380"/>
                </a:lnTo>
                <a:lnTo>
                  <a:pt x="1499" y="12195"/>
                </a:lnTo>
                <a:lnTo>
                  <a:pt x="1357" y="11948"/>
                </a:lnTo>
                <a:lnTo>
                  <a:pt x="1249" y="11887"/>
                </a:lnTo>
                <a:lnTo>
                  <a:pt x="1071" y="11826"/>
                </a:lnTo>
                <a:lnTo>
                  <a:pt x="857" y="11764"/>
                </a:lnTo>
                <a:lnTo>
                  <a:pt x="642" y="11764"/>
                </a:lnTo>
                <a:lnTo>
                  <a:pt x="428" y="11764"/>
                </a:lnTo>
                <a:lnTo>
                  <a:pt x="250" y="11764"/>
                </a:lnTo>
                <a:lnTo>
                  <a:pt x="107" y="11764"/>
                </a:lnTo>
                <a:lnTo>
                  <a:pt x="71" y="11764"/>
                </a:lnTo>
                <a:lnTo>
                  <a:pt x="143" y="11703"/>
                </a:lnTo>
                <a:lnTo>
                  <a:pt x="286" y="11641"/>
                </a:lnTo>
                <a:lnTo>
                  <a:pt x="393" y="11579"/>
                </a:lnTo>
                <a:lnTo>
                  <a:pt x="571" y="11518"/>
                </a:lnTo>
                <a:lnTo>
                  <a:pt x="893" y="11394"/>
                </a:lnTo>
                <a:lnTo>
                  <a:pt x="1035" y="11333"/>
                </a:lnTo>
                <a:lnTo>
                  <a:pt x="1106" y="11271"/>
                </a:lnTo>
                <a:lnTo>
                  <a:pt x="1142" y="11210"/>
                </a:lnTo>
                <a:lnTo>
                  <a:pt x="1178" y="11086"/>
                </a:lnTo>
                <a:lnTo>
                  <a:pt x="1357" y="10840"/>
                </a:lnTo>
                <a:lnTo>
                  <a:pt x="1392" y="10779"/>
                </a:lnTo>
                <a:lnTo>
                  <a:pt x="1499" y="10656"/>
                </a:lnTo>
                <a:lnTo>
                  <a:pt x="1535" y="10593"/>
                </a:lnTo>
                <a:lnTo>
                  <a:pt x="1606" y="10348"/>
                </a:lnTo>
                <a:lnTo>
                  <a:pt x="1642" y="10163"/>
                </a:lnTo>
                <a:lnTo>
                  <a:pt x="1642" y="10039"/>
                </a:lnTo>
                <a:lnTo>
                  <a:pt x="1606" y="9916"/>
                </a:lnTo>
                <a:lnTo>
                  <a:pt x="1606" y="9793"/>
                </a:lnTo>
                <a:lnTo>
                  <a:pt x="1570" y="9670"/>
                </a:lnTo>
                <a:lnTo>
                  <a:pt x="1499" y="9609"/>
                </a:lnTo>
                <a:lnTo>
                  <a:pt x="1427" y="9485"/>
                </a:lnTo>
                <a:lnTo>
                  <a:pt x="1427" y="9424"/>
                </a:lnTo>
                <a:lnTo>
                  <a:pt x="1392" y="9362"/>
                </a:lnTo>
                <a:lnTo>
                  <a:pt x="1285" y="9301"/>
                </a:lnTo>
                <a:lnTo>
                  <a:pt x="1214" y="9238"/>
                </a:lnTo>
                <a:lnTo>
                  <a:pt x="999" y="9177"/>
                </a:lnTo>
                <a:lnTo>
                  <a:pt x="678" y="9054"/>
                </a:lnTo>
                <a:lnTo>
                  <a:pt x="428" y="8992"/>
                </a:lnTo>
                <a:lnTo>
                  <a:pt x="178" y="8931"/>
                </a:lnTo>
                <a:lnTo>
                  <a:pt x="107" y="8869"/>
                </a:lnTo>
                <a:lnTo>
                  <a:pt x="71" y="8808"/>
                </a:lnTo>
                <a:lnTo>
                  <a:pt x="0" y="8747"/>
                </a:lnTo>
                <a:lnTo>
                  <a:pt x="0" y="8684"/>
                </a:lnTo>
                <a:lnTo>
                  <a:pt x="71" y="8623"/>
                </a:lnTo>
                <a:lnTo>
                  <a:pt x="214" y="8561"/>
                </a:lnTo>
                <a:lnTo>
                  <a:pt x="393" y="8500"/>
                </a:lnTo>
                <a:lnTo>
                  <a:pt x="785" y="8438"/>
                </a:lnTo>
                <a:lnTo>
                  <a:pt x="928" y="8315"/>
                </a:lnTo>
                <a:lnTo>
                  <a:pt x="1071" y="8315"/>
                </a:lnTo>
                <a:lnTo>
                  <a:pt x="1285" y="8130"/>
                </a:lnTo>
                <a:lnTo>
                  <a:pt x="1499" y="8069"/>
                </a:lnTo>
                <a:lnTo>
                  <a:pt x="1678" y="7946"/>
                </a:lnTo>
                <a:lnTo>
                  <a:pt x="1785" y="7761"/>
                </a:lnTo>
                <a:lnTo>
                  <a:pt x="1785" y="7637"/>
                </a:lnTo>
                <a:lnTo>
                  <a:pt x="1713" y="7514"/>
                </a:lnTo>
                <a:lnTo>
                  <a:pt x="1606" y="7329"/>
                </a:lnTo>
                <a:lnTo>
                  <a:pt x="1499" y="7207"/>
                </a:lnTo>
                <a:lnTo>
                  <a:pt x="1463" y="7083"/>
                </a:lnTo>
                <a:lnTo>
                  <a:pt x="1392" y="6960"/>
                </a:lnTo>
                <a:lnTo>
                  <a:pt x="1285" y="6836"/>
                </a:lnTo>
                <a:lnTo>
                  <a:pt x="1142" y="6714"/>
                </a:lnTo>
                <a:lnTo>
                  <a:pt x="893" y="6529"/>
                </a:lnTo>
                <a:lnTo>
                  <a:pt x="785" y="6467"/>
                </a:lnTo>
                <a:lnTo>
                  <a:pt x="750" y="6467"/>
                </a:lnTo>
                <a:lnTo>
                  <a:pt x="678" y="6406"/>
                </a:lnTo>
                <a:lnTo>
                  <a:pt x="571" y="6344"/>
                </a:lnTo>
                <a:lnTo>
                  <a:pt x="286" y="6221"/>
                </a:lnTo>
                <a:lnTo>
                  <a:pt x="178" y="6221"/>
                </a:lnTo>
                <a:lnTo>
                  <a:pt x="71" y="6159"/>
                </a:lnTo>
                <a:lnTo>
                  <a:pt x="35" y="6159"/>
                </a:lnTo>
                <a:lnTo>
                  <a:pt x="0" y="6159"/>
                </a:lnTo>
                <a:lnTo>
                  <a:pt x="286" y="5974"/>
                </a:lnTo>
                <a:lnTo>
                  <a:pt x="607" y="5852"/>
                </a:lnTo>
                <a:lnTo>
                  <a:pt x="928" y="5790"/>
                </a:lnTo>
                <a:lnTo>
                  <a:pt x="1249" y="5728"/>
                </a:lnTo>
                <a:lnTo>
                  <a:pt x="1321" y="5605"/>
                </a:lnTo>
                <a:lnTo>
                  <a:pt x="1392" y="5605"/>
                </a:lnTo>
                <a:lnTo>
                  <a:pt x="1392" y="5481"/>
                </a:lnTo>
                <a:lnTo>
                  <a:pt x="1392" y="5420"/>
                </a:lnTo>
                <a:lnTo>
                  <a:pt x="1392" y="5359"/>
                </a:lnTo>
                <a:lnTo>
                  <a:pt x="1392" y="5235"/>
                </a:lnTo>
                <a:lnTo>
                  <a:pt x="1392" y="5112"/>
                </a:lnTo>
                <a:lnTo>
                  <a:pt x="1427" y="4989"/>
                </a:lnTo>
                <a:lnTo>
                  <a:pt x="1463" y="4804"/>
                </a:lnTo>
                <a:lnTo>
                  <a:pt x="1499" y="4619"/>
                </a:lnTo>
                <a:lnTo>
                  <a:pt x="1535" y="4497"/>
                </a:lnTo>
                <a:lnTo>
                  <a:pt x="1535" y="4435"/>
                </a:lnTo>
                <a:lnTo>
                  <a:pt x="1499" y="4065"/>
                </a:lnTo>
                <a:lnTo>
                  <a:pt x="1463" y="3757"/>
                </a:lnTo>
                <a:lnTo>
                  <a:pt x="1427" y="3572"/>
                </a:lnTo>
                <a:lnTo>
                  <a:pt x="1392" y="3388"/>
                </a:lnTo>
                <a:lnTo>
                  <a:pt x="1321" y="3203"/>
                </a:lnTo>
                <a:lnTo>
                  <a:pt x="1249" y="3079"/>
                </a:lnTo>
                <a:lnTo>
                  <a:pt x="1106" y="3018"/>
                </a:lnTo>
                <a:lnTo>
                  <a:pt x="928" y="2956"/>
                </a:lnTo>
                <a:lnTo>
                  <a:pt x="893" y="2895"/>
                </a:lnTo>
                <a:lnTo>
                  <a:pt x="785" y="2834"/>
                </a:lnTo>
                <a:lnTo>
                  <a:pt x="535" y="2649"/>
                </a:lnTo>
                <a:lnTo>
                  <a:pt x="393" y="2587"/>
                </a:lnTo>
                <a:lnTo>
                  <a:pt x="321" y="2525"/>
                </a:lnTo>
                <a:lnTo>
                  <a:pt x="286" y="2464"/>
                </a:lnTo>
                <a:lnTo>
                  <a:pt x="321" y="2464"/>
                </a:lnTo>
                <a:lnTo>
                  <a:pt x="393" y="2464"/>
                </a:lnTo>
                <a:lnTo>
                  <a:pt x="499" y="2525"/>
                </a:lnTo>
                <a:lnTo>
                  <a:pt x="571" y="2525"/>
                </a:lnTo>
                <a:lnTo>
                  <a:pt x="642" y="2525"/>
                </a:lnTo>
                <a:lnTo>
                  <a:pt x="1071" y="2464"/>
                </a:lnTo>
                <a:lnTo>
                  <a:pt x="1285" y="2464"/>
                </a:lnTo>
                <a:lnTo>
                  <a:pt x="1463" y="2402"/>
                </a:lnTo>
                <a:lnTo>
                  <a:pt x="1642" y="2341"/>
                </a:lnTo>
                <a:lnTo>
                  <a:pt x="1821" y="2217"/>
                </a:lnTo>
                <a:lnTo>
                  <a:pt x="1999" y="2033"/>
                </a:lnTo>
                <a:lnTo>
                  <a:pt x="2177" y="1787"/>
                </a:lnTo>
                <a:lnTo>
                  <a:pt x="2285" y="1294"/>
                </a:lnTo>
                <a:lnTo>
                  <a:pt x="2320" y="923"/>
                </a:lnTo>
                <a:lnTo>
                  <a:pt x="2249" y="493"/>
                </a:lnTo>
                <a:lnTo>
                  <a:pt x="2177" y="0"/>
                </a:lnTo>
                <a:close/>
              </a:path>
            </a:pathLst>
          </a:custGeom>
          <a:solidFill>
            <a:schemeClr val="accent2">
              <a:lumMod val="40000"/>
              <a:lumOff val="60000"/>
            </a:schemeClr>
          </a:solidFill>
          <a:ln w="31750" cap="flat" cmpd="sng" algn="ctr">
            <a:solidFill>
              <a:schemeClr val="tx1">
                <a:lumMod val="85000"/>
                <a:lumOff val="15000"/>
              </a:schemeClr>
            </a:solidFill>
            <a:prstDash val="solid"/>
            <a:round/>
            <a:headEnd type="none" w="med" len="med"/>
            <a:tailEnd type="none" w="med" len="med"/>
          </a:ln>
        </p:spPr>
        <p:txBody>
          <a:bodyPr wrap="square" lIns="18288" tIns="0" rIns="0" bIns="0" rtlCol="0" anchor="ctr"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en-US"/>
          </a:p>
        </p:txBody>
      </p:sp>
      <p:cxnSp>
        <p:nvCxnSpPr>
          <p:cNvPr id="5" name="Straight Arrow Connector 4"/>
          <p:cNvCxnSpPr/>
          <p:nvPr/>
        </p:nvCxnSpPr>
        <p:spPr>
          <a:xfrm flipH="1">
            <a:off x="2178480" y="1603401"/>
            <a:ext cx="102541" cy="1025495"/>
          </a:xfrm>
          <a:prstGeom prst="straightConnector1">
            <a:avLst/>
          </a:prstGeom>
          <a:ln w="5397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3067480" y="1524516"/>
            <a:ext cx="47327" cy="1104380"/>
          </a:xfrm>
          <a:prstGeom prst="straightConnector1">
            <a:avLst/>
          </a:prstGeom>
          <a:ln w="5397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892980" y="1730306"/>
            <a:ext cx="152400" cy="893046"/>
          </a:xfrm>
          <a:prstGeom prst="straightConnector1">
            <a:avLst/>
          </a:prstGeom>
          <a:ln w="5397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997880" y="1502393"/>
            <a:ext cx="63103" cy="1072825"/>
          </a:xfrm>
          <a:prstGeom prst="straightConnector1">
            <a:avLst/>
          </a:prstGeom>
          <a:ln w="5397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46480" y="1023574"/>
            <a:ext cx="1663700" cy="961770"/>
          </a:xfrm>
          <a:prstGeom prst="rect">
            <a:avLst/>
          </a:prstGeom>
          <a:noFill/>
        </p:spPr>
        <p:txBody>
          <a:bodyPr wrap="square" lIns="91407" tIns="45704" rIns="91407" bIns="45704" rtlCol="0">
            <a:spAutoFit/>
          </a:bodyPr>
          <a:lstStyle/>
          <a:p>
            <a:pPr algn="ctr">
              <a:lnSpc>
                <a:spcPct val="80000"/>
              </a:lnSpc>
            </a:pPr>
            <a:r>
              <a:rPr lang="en-US" b="1">
                <a:solidFill>
                  <a:srgbClr val="000000"/>
                </a:solidFill>
                <a:latin typeface="Helvetica"/>
                <a:cs typeface="Helvetica"/>
              </a:rPr>
              <a:t>The IK</a:t>
            </a:r>
          </a:p>
          <a:p>
            <a:pPr algn="ctr">
              <a:lnSpc>
                <a:spcPct val="80000"/>
              </a:lnSpc>
            </a:pPr>
            <a:r>
              <a:rPr lang="en-US" b="1">
                <a:solidFill>
                  <a:srgbClr val="000000"/>
                </a:solidFill>
                <a:latin typeface="Helvetica"/>
                <a:cs typeface="Helvetica"/>
              </a:rPr>
              <a:t>Pattern</a:t>
            </a:r>
          </a:p>
          <a:p>
            <a:pPr algn="ctr">
              <a:lnSpc>
                <a:spcPct val="90000"/>
              </a:lnSpc>
            </a:pPr>
            <a:endParaRPr lang="en-US" sz="500" b="1">
              <a:solidFill>
                <a:srgbClr val="000000"/>
              </a:solidFill>
              <a:latin typeface="Helvetica"/>
              <a:cs typeface="Helvetica"/>
            </a:endParaRPr>
          </a:p>
          <a:p>
            <a:pPr algn="ctr">
              <a:lnSpc>
                <a:spcPct val="70000"/>
              </a:lnSpc>
            </a:pPr>
            <a:r>
              <a:rPr lang="en-US" sz="1600">
                <a:solidFill>
                  <a:srgbClr val="000000"/>
                </a:solidFill>
                <a:latin typeface="Helvetica"/>
                <a:cs typeface="Helvetica"/>
              </a:rPr>
              <a:t>The behavior model</a:t>
            </a:r>
          </a:p>
        </p:txBody>
      </p:sp>
      <p:pic>
        <p:nvPicPr>
          <p:cNvPr id="10" name="Picture 9" descr="Manga-figure-in-action-poses-2.png"/>
          <p:cNvPicPr>
            <a:picLocks noChangeAspect="1"/>
          </p:cNvPicPr>
          <p:nvPr/>
        </p:nvPicPr>
        <p:blipFill rotWithShape="1">
          <a:blip r:embed="rId2" cstate="print">
            <a:extLst>
              <a:ext uri="{28A0092B-C50C-407E-A947-70E740481C1C}">
                <a14:useLocalDpi xmlns:a14="http://schemas.microsoft.com/office/drawing/2010/main" val="0"/>
              </a:ext>
            </a:extLst>
          </a:blip>
          <a:srcRect t="4693" r="54876" b="48718"/>
          <a:stretch/>
        </p:blipFill>
        <p:spPr>
          <a:xfrm>
            <a:off x="1670480" y="2663301"/>
            <a:ext cx="988301" cy="1012185"/>
          </a:xfrm>
          <a:prstGeom prst="rect">
            <a:avLst/>
          </a:prstGeom>
        </p:spPr>
      </p:pic>
      <p:pic>
        <p:nvPicPr>
          <p:cNvPr id="11" name="Picture 10" descr="Manga-figure-in-action-poses.png"/>
          <p:cNvPicPr>
            <a:picLocks noChangeAspect="1"/>
          </p:cNvPicPr>
          <p:nvPr/>
        </p:nvPicPr>
        <p:blipFill rotWithShape="1">
          <a:blip r:embed="rId3" cstate="print">
            <a:extLst>
              <a:ext uri="{28A0092B-C50C-407E-A947-70E740481C1C}">
                <a14:useLocalDpi xmlns:a14="http://schemas.microsoft.com/office/drawing/2010/main" val="0"/>
              </a:ext>
            </a:extLst>
          </a:blip>
          <a:srcRect l="1774" t="1853" r="65836" b="10581"/>
          <a:stretch/>
        </p:blipFill>
        <p:spPr>
          <a:xfrm>
            <a:off x="4786575" y="2634618"/>
            <a:ext cx="688733" cy="1012185"/>
          </a:xfrm>
          <a:prstGeom prst="rect">
            <a:avLst/>
          </a:prstGeom>
        </p:spPr>
      </p:pic>
      <p:pic>
        <p:nvPicPr>
          <p:cNvPr id="12" name="Picture 11" descr="Manga-figure-in-action-poses.png"/>
          <p:cNvPicPr>
            <a:picLocks noChangeAspect="1"/>
          </p:cNvPicPr>
          <p:nvPr/>
        </p:nvPicPr>
        <p:blipFill rotWithShape="1">
          <a:blip r:embed="rId4" cstate="print">
            <a:extLst>
              <a:ext uri="{28A0092B-C50C-407E-A947-70E740481C1C}">
                <a14:useLocalDpi xmlns:a14="http://schemas.microsoft.com/office/drawing/2010/main" val="0"/>
              </a:ext>
            </a:extLst>
          </a:blip>
          <a:srcRect l="41065" t="15196" r="33868" b="17665"/>
          <a:stretch/>
        </p:blipFill>
        <p:spPr>
          <a:xfrm>
            <a:off x="2805315" y="2731403"/>
            <a:ext cx="562235" cy="818614"/>
          </a:xfrm>
          <a:prstGeom prst="rect">
            <a:avLst/>
          </a:prstGeom>
        </p:spPr>
      </p:pic>
      <p:pic>
        <p:nvPicPr>
          <p:cNvPr id="13" name="Picture 12" descr="Manga-figure-in-action-poses.png"/>
          <p:cNvPicPr>
            <a:picLocks noChangeAspect="1"/>
          </p:cNvPicPr>
          <p:nvPr/>
        </p:nvPicPr>
        <p:blipFill rotWithShape="1">
          <a:blip r:embed="rId5" cstate="print">
            <a:extLst>
              <a:ext uri="{28A0092B-C50C-407E-A947-70E740481C1C}">
                <a14:useLocalDpi xmlns:a14="http://schemas.microsoft.com/office/drawing/2010/main" val="0"/>
              </a:ext>
            </a:extLst>
          </a:blip>
          <a:srcRect l="70638" r="1772" b="2977"/>
          <a:stretch/>
        </p:blipFill>
        <p:spPr>
          <a:xfrm>
            <a:off x="3817896" y="2680603"/>
            <a:ext cx="531167" cy="1015406"/>
          </a:xfrm>
          <a:prstGeom prst="rect">
            <a:avLst/>
          </a:prstGeom>
        </p:spPr>
      </p:pic>
      <p:sp>
        <p:nvSpPr>
          <p:cNvPr id="21" name="Footer Placeholder 12"/>
          <p:cNvSpPr>
            <a:spLocks noGrp="1"/>
          </p:cNvSpPr>
          <p:nvPr>
            <p:ph type="ftr" sz="quarter" idx="11"/>
          </p:nvPr>
        </p:nvSpPr>
        <p:spPr/>
        <p:txBody>
          <a:bodyPr/>
          <a:lstStyle/>
          <a:p>
            <a:r>
              <a:rPr lang="en-US"/>
              <a:t>By Mike Rother</a:t>
            </a:r>
          </a:p>
        </p:txBody>
      </p:sp>
      <p:sp>
        <p:nvSpPr>
          <p:cNvPr id="29" name="Slide Number Placeholder 13"/>
          <p:cNvSpPr>
            <a:spLocks noGrp="1"/>
          </p:cNvSpPr>
          <p:nvPr>
            <p:ph type="sldNum" sz="quarter" idx="12"/>
          </p:nvPr>
        </p:nvSpPr>
        <p:spPr/>
        <p:txBody>
          <a:bodyPr/>
          <a:lstStyle/>
          <a:p>
            <a:fld id="{1254D1E6-34D6-5C4C-A7E3-AB2F6F87675C}" type="slidenum">
              <a:rPr lang="en-US"/>
              <a:pPr/>
              <a:t>74</a:t>
            </a:fld>
            <a:endParaRPr lang="en-US"/>
          </a:p>
        </p:txBody>
      </p:sp>
      <p:pic>
        <p:nvPicPr>
          <p:cNvPr id="23" name="Picture 22" descr="st001ick_2.jpg"/>
          <p:cNvPicPr>
            <a:picLocks noChangeAspect="1"/>
          </p:cNvPicPr>
          <p:nvPr/>
        </p:nvPicPr>
        <p:blipFill>
          <a:blip r:embed="rId6"/>
          <a:srcRect l="28274" r="18481"/>
          <a:stretch>
            <a:fillRect/>
          </a:stretch>
        </p:blipFill>
        <p:spPr>
          <a:xfrm>
            <a:off x="3372280" y="4292596"/>
            <a:ext cx="585665" cy="1099943"/>
          </a:xfrm>
          <a:prstGeom prst="rect">
            <a:avLst/>
          </a:prstGeom>
        </p:spPr>
      </p:pic>
      <p:sp>
        <p:nvSpPr>
          <p:cNvPr id="18" name="TextBox 17"/>
          <p:cNvSpPr txBox="1"/>
          <p:nvPr/>
        </p:nvSpPr>
        <p:spPr>
          <a:xfrm>
            <a:off x="5678508" y="1221148"/>
            <a:ext cx="1667030" cy="595515"/>
          </a:xfrm>
          <a:prstGeom prst="rect">
            <a:avLst/>
          </a:prstGeom>
          <a:noFill/>
        </p:spPr>
        <p:txBody>
          <a:bodyPr wrap="square" lIns="91407" tIns="45704" rIns="91407" bIns="45704" rtlCol="0">
            <a:spAutoFit/>
          </a:bodyPr>
          <a:lstStyle/>
          <a:p>
            <a:pPr algn="ctr">
              <a:lnSpc>
                <a:spcPct val="90000"/>
              </a:lnSpc>
            </a:pPr>
            <a:r>
              <a:rPr lang="en-US" b="1">
                <a:solidFill>
                  <a:srgbClr val="000000"/>
                </a:solidFill>
                <a:latin typeface="Helvetica"/>
                <a:cs typeface="Helvetica"/>
              </a:rPr>
              <a:t>BASIC</a:t>
            </a:r>
          </a:p>
          <a:p>
            <a:pPr algn="ctr">
              <a:lnSpc>
                <a:spcPct val="90000"/>
              </a:lnSpc>
            </a:pPr>
            <a:r>
              <a:rPr lang="en-US" b="1">
                <a:solidFill>
                  <a:srgbClr val="000000"/>
                </a:solidFill>
                <a:latin typeface="Helvetica"/>
                <a:cs typeface="Helvetica"/>
              </a:rPr>
              <a:t>PRINCIPLE</a:t>
            </a:r>
          </a:p>
        </p:txBody>
      </p:sp>
      <p:cxnSp>
        <p:nvCxnSpPr>
          <p:cNvPr id="19" name="Straight Arrow Connector 18"/>
          <p:cNvCxnSpPr/>
          <p:nvPr/>
        </p:nvCxnSpPr>
        <p:spPr>
          <a:xfrm flipH="1" flipV="1">
            <a:off x="2648384" y="3721100"/>
            <a:ext cx="787396" cy="622296"/>
          </a:xfrm>
          <a:prstGeom prst="straightConnector1">
            <a:avLst/>
          </a:prstGeom>
          <a:ln w="28575" cap="flat" cmpd="sng" algn="ctr">
            <a:solidFill>
              <a:srgbClr val="FF0000"/>
            </a:solidFill>
            <a:prstDash val="sysDot"/>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3835830" y="3606796"/>
            <a:ext cx="1035050" cy="717550"/>
          </a:xfrm>
          <a:prstGeom prst="straightConnector1">
            <a:avLst/>
          </a:prstGeom>
          <a:ln w="28575" cap="flat" cmpd="sng" algn="ctr">
            <a:solidFill>
              <a:srgbClr val="FF0000"/>
            </a:solidFill>
            <a:prstDash val="sysDot"/>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flipV="1">
            <a:off x="3120630" y="3550018"/>
            <a:ext cx="416750" cy="691778"/>
          </a:xfrm>
          <a:prstGeom prst="straightConnector1">
            <a:avLst/>
          </a:prstGeom>
          <a:ln w="28575" cap="flat" cmpd="sng" algn="ctr">
            <a:solidFill>
              <a:srgbClr val="FF0000"/>
            </a:solidFill>
            <a:prstDash val="sysDot"/>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3708830" y="3721100"/>
            <a:ext cx="336550" cy="520696"/>
          </a:xfrm>
          <a:prstGeom prst="straightConnector1">
            <a:avLst/>
          </a:prstGeom>
          <a:ln w="28575" cap="flat" cmpd="sng" algn="ctr">
            <a:solidFill>
              <a:srgbClr val="FF0000"/>
            </a:solidFill>
            <a:prstDash val="sysDot"/>
            <a:roun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cxnSp>
      <p:pic>
        <p:nvPicPr>
          <p:cNvPr id="38" name="Picture 37" descr="5Q Card Graphics.pdf"/>
          <p:cNvPicPr>
            <a:picLocks noChangeAspect="1"/>
          </p:cNvPicPr>
          <p:nvPr/>
        </p:nvPicPr>
        <p:blipFill rotWithShape="1">
          <a:blip r:embed="rId7" cstate="print">
            <a:extLst>
              <a:ext uri="{28A0092B-C50C-407E-A947-70E740481C1C}">
                <a14:useLocalDpi xmlns:a14="http://schemas.microsoft.com/office/drawing/2010/main" val="0"/>
              </a:ext>
            </a:extLst>
          </a:blip>
          <a:srcRect l="25633" t="21621" r="25000" b="28203"/>
          <a:stretch/>
        </p:blipFill>
        <p:spPr>
          <a:xfrm>
            <a:off x="2856115" y="5392539"/>
            <a:ext cx="1489288" cy="1169674"/>
          </a:xfrm>
          <a:prstGeom prst="rect">
            <a:avLst/>
          </a:prstGeom>
        </p:spPr>
      </p:pic>
      <p:sp>
        <p:nvSpPr>
          <p:cNvPr id="40" name="TextBox 39"/>
          <p:cNvSpPr txBox="1"/>
          <p:nvPr/>
        </p:nvSpPr>
        <p:spPr>
          <a:xfrm>
            <a:off x="7421738" y="1102249"/>
            <a:ext cx="1182942" cy="841224"/>
          </a:xfrm>
          <a:prstGeom prst="rect">
            <a:avLst/>
          </a:prstGeom>
          <a:noFill/>
        </p:spPr>
        <p:txBody>
          <a:bodyPr wrap="square" lIns="91407" tIns="45704" rIns="91407" bIns="45704" rtlCol="0">
            <a:spAutoFit/>
          </a:bodyPr>
          <a:lstStyle/>
          <a:p>
            <a:pPr algn="ctr">
              <a:lnSpc>
                <a:spcPct val="80000"/>
              </a:lnSpc>
            </a:pPr>
            <a:r>
              <a:rPr lang="en-US" sz="2000" b="1">
                <a:solidFill>
                  <a:srgbClr val="000000"/>
                </a:solidFill>
                <a:latin typeface="Helvetica"/>
                <a:cs typeface="Helvetica"/>
              </a:rPr>
              <a:t>Don't</a:t>
            </a:r>
          </a:p>
          <a:p>
            <a:pPr algn="ctr">
              <a:lnSpc>
                <a:spcPct val="80000"/>
              </a:lnSpc>
            </a:pPr>
            <a:r>
              <a:rPr lang="en-US" sz="2000" b="1">
                <a:solidFill>
                  <a:srgbClr val="000000"/>
                </a:solidFill>
                <a:latin typeface="Helvetica"/>
                <a:cs typeface="Helvetica"/>
              </a:rPr>
              <a:t>change</a:t>
            </a:r>
          </a:p>
          <a:p>
            <a:pPr algn="ctr">
              <a:lnSpc>
                <a:spcPct val="80000"/>
              </a:lnSpc>
            </a:pPr>
            <a:r>
              <a:rPr lang="en-US" sz="2000" b="1">
                <a:solidFill>
                  <a:srgbClr val="000000"/>
                </a:solidFill>
                <a:latin typeface="Helvetica"/>
                <a:cs typeface="Helvetica"/>
              </a:rPr>
              <a:t>this</a:t>
            </a:r>
            <a:endParaRPr lang="en-US" sz="1600" b="1">
              <a:solidFill>
                <a:srgbClr val="000000"/>
              </a:solidFill>
              <a:latin typeface="Helvetica"/>
              <a:cs typeface="Helvetica"/>
            </a:endParaRPr>
          </a:p>
        </p:txBody>
      </p:sp>
      <p:cxnSp>
        <p:nvCxnSpPr>
          <p:cNvPr id="49" name="Straight Connector 48"/>
          <p:cNvCxnSpPr/>
          <p:nvPr/>
        </p:nvCxnSpPr>
        <p:spPr>
          <a:xfrm flipH="1">
            <a:off x="5721780" y="800096"/>
            <a:ext cx="21024" cy="5753104"/>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5883550" y="2849539"/>
            <a:ext cx="1489230" cy="595515"/>
          </a:xfrm>
          <a:prstGeom prst="rect">
            <a:avLst/>
          </a:prstGeom>
          <a:noFill/>
        </p:spPr>
        <p:txBody>
          <a:bodyPr wrap="square" lIns="91407" tIns="45704" rIns="91407" bIns="45704" rtlCol="0">
            <a:spAutoFit/>
          </a:bodyPr>
          <a:lstStyle/>
          <a:p>
            <a:pPr>
              <a:lnSpc>
                <a:spcPct val="90000"/>
              </a:lnSpc>
            </a:pPr>
            <a:r>
              <a:rPr lang="en-US" b="1">
                <a:solidFill>
                  <a:srgbClr val="000000"/>
                </a:solidFill>
                <a:latin typeface="Helvetica"/>
                <a:cs typeface="Helvetica"/>
              </a:rPr>
              <a:t>PRACTICE</a:t>
            </a:r>
          </a:p>
          <a:p>
            <a:pPr>
              <a:lnSpc>
                <a:spcPct val="90000"/>
              </a:lnSpc>
            </a:pPr>
            <a:r>
              <a:rPr lang="en-US" b="1">
                <a:solidFill>
                  <a:srgbClr val="000000"/>
                </a:solidFill>
                <a:latin typeface="Helvetica"/>
                <a:cs typeface="Helvetica"/>
              </a:rPr>
              <a:t>THESE</a:t>
            </a:r>
            <a:endParaRPr lang="en-US" sz="1400" b="1">
              <a:solidFill>
                <a:srgbClr val="000000"/>
              </a:solidFill>
              <a:latin typeface="Helvetica"/>
              <a:cs typeface="Helvetica"/>
            </a:endParaRPr>
          </a:p>
        </p:txBody>
      </p:sp>
      <p:sp>
        <p:nvSpPr>
          <p:cNvPr id="39" name="TextBox 38"/>
          <p:cNvSpPr txBox="1"/>
          <p:nvPr/>
        </p:nvSpPr>
        <p:spPr>
          <a:xfrm>
            <a:off x="7269338" y="2857656"/>
            <a:ext cx="1652842" cy="987930"/>
          </a:xfrm>
          <a:prstGeom prst="rect">
            <a:avLst/>
          </a:prstGeom>
          <a:noFill/>
        </p:spPr>
        <p:txBody>
          <a:bodyPr wrap="square" lIns="91407" tIns="45704" rIns="91407" bIns="45704" rtlCol="0">
            <a:spAutoFit/>
          </a:bodyPr>
          <a:lstStyle/>
          <a:p>
            <a:pPr>
              <a:lnSpc>
                <a:spcPct val="80000"/>
              </a:lnSpc>
            </a:pPr>
            <a:r>
              <a:rPr lang="en-US" b="1">
                <a:solidFill>
                  <a:srgbClr val="000000"/>
                </a:solidFill>
                <a:latin typeface="Helvetica"/>
                <a:cs typeface="Helvetica"/>
              </a:rPr>
              <a:t>Then adapt them to suit your organization</a:t>
            </a:r>
            <a:endParaRPr lang="en-US" sz="1400" b="1">
              <a:solidFill>
                <a:srgbClr val="000000"/>
              </a:solidFill>
              <a:latin typeface="Helvetica"/>
              <a:cs typeface="Helvetica"/>
            </a:endParaRPr>
          </a:p>
        </p:txBody>
      </p:sp>
      <p:sp>
        <p:nvSpPr>
          <p:cNvPr id="9" name="TextBox 8"/>
          <p:cNvSpPr txBox="1"/>
          <p:nvPr/>
        </p:nvSpPr>
        <p:spPr>
          <a:xfrm>
            <a:off x="50800" y="2780267"/>
            <a:ext cx="1759380" cy="1052051"/>
          </a:xfrm>
          <a:prstGeom prst="rect">
            <a:avLst/>
          </a:prstGeom>
          <a:noFill/>
        </p:spPr>
        <p:txBody>
          <a:bodyPr wrap="square" lIns="91407" tIns="45704" rIns="91407" bIns="45704" rtlCol="0">
            <a:spAutoFit/>
          </a:bodyPr>
          <a:lstStyle/>
          <a:p>
            <a:pPr algn="ctr">
              <a:lnSpc>
                <a:spcPct val="80000"/>
              </a:lnSpc>
            </a:pPr>
            <a:r>
              <a:rPr lang="en-US" b="1">
                <a:solidFill>
                  <a:srgbClr val="000000"/>
                </a:solidFill>
                <a:latin typeface="Helvetica"/>
                <a:cs typeface="Helvetica"/>
              </a:rPr>
              <a:t>The IK</a:t>
            </a:r>
          </a:p>
          <a:p>
            <a:pPr algn="ctr">
              <a:lnSpc>
                <a:spcPct val="80000"/>
              </a:lnSpc>
            </a:pPr>
            <a:r>
              <a:rPr lang="en-US" b="1">
                <a:solidFill>
                  <a:srgbClr val="000000"/>
                </a:solidFill>
                <a:latin typeface="Helvetica"/>
                <a:cs typeface="Helvetica"/>
              </a:rPr>
              <a:t>Practice Routines</a:t>
            </a:r>
          </a:p>
          <a:p>
            <a:pPr algn="ctr">
              <a:lnSpc>
                <a:spcPct val="90000"/>
              </a:lnSpc>
            </a:pPr>
            <a:endParaRPr lang="en-US" sz="300" b="1">
              <a:solidFill>
                <a:srgbClr val="000000"/>
              </a:solidFill>
              <a:latin typeface="Helvetica"/>
              <a:cs typeface="Helvetica"/>
            </a:endParaRPr>
          </a:p>
          <a:p>
            <a:pPr algn="ctr">
              <a:lnSpc>
                <a:spcPct val="90000"/>
              </a:lnSpc>
            </a:pPr>
            <a:r>
              <a:rPr lang="en-US" sz="1600">
                <a:solidFill>
                  <a:srgbClr val="000000"/>
                </a:solidFill>
                <a:latin typeface="Helvetica"/>
                <a:cs typeface="Helvetica"/>
              </a:rPr>
              <a:t>For the Learner</a:t>
            </a:r>
          </a:p>
        </p:txBody>
      </p:sp>
      <p:sp>
        <p:nvSpPr>
          <p:cNvPr id="46" name="TextBox 45"/>
          <p:cNvSpPr txBox="1"/>
          <p:nvPr/>
        </p:nvSpPr>
        <p:spPr>
          <a:xfrm>
            <a:off x="5883550" y="4444996"/>
            <a:ext cx="1489230" cy="595515"/>
          </a:xfrm>
          <a:prstGeom prst="rect">
            <a:avLst/>
          </a:prstGeom>
          <a:noFill/>
        </p:spPr>
        <p:txBody>
          <a:bodyPr wrap="square" lIns="91407" tIns="45704" rIns="91407" bIns="45704" rtlCol="0">
            <a:spAutoFit/>
          </a:bodyPr>
          <a:lstStyle/>
          <a:p>
            <a:pPr>
              <a:lnSpc>
                <a:spcPct val="90000"/>
              </a:lnSpc>
            </a:pPr>
            <a:r>
              <a:rPr lang="en-US" b="1">
                <a:solidFill>
                  <a:srgbClr val="000000"/>
                </a:solidFill>
                <a:latin typeface="Helvetica"/>
                <a:cs typeface="Helvetica"/>
              </a:rPr>
              <a:t>PRACTICE</a:t>
            </a:r>
          </a:p>
          <a:p>
            <a:pPr>
              <a:lnSpc>
                <a:spcPct val="90000"/>
              </a:lnSpc>
            </a:pPr>
            <a:r>
              <a:rPr lang="en-US" b="1">
                <a:solidFill>
                  <a:srgbClr val="000000"/>
                </a:solidFill>
                <a:latin typeface="Helvetica"/>
                <a:cs typeface="Helvetica"/>
              </a:rPr>
              <a:t>THESE</a:t>
            </a:r>
            <a:endParaRPr lang="en-US" sz="1400" b="1">
              <a:solidFill>
                <a:srgbClr val="000000"/>
              </a:solidFill>
              <a:latin typeface="Helvetica"/>
              <a:cs typeface="Helvetica"/>
            </a:endParaRPr>
          </a:p>
        </p:txBody>
      </p:sp>
      <p:sp>
        <p:nvSpPr>
          <p:cNvPr id="47" name="TextBox 46"/>
          <p:cNvSpPr txBox="1"/>
          <p:nvPr/>
        </p:nvSpPr>
        <p:spPr>
          <a:xfrm>
            <a:off x="7269338" y="4453113"/>
            <a:ext cx="1652842" cy="987930"/>
          </a:xfrm>
          <a:prstGeom prst="rect">
            <a:avLst/>
          </a:prstGeom>
          <a:noFill/>
        </p:spPr>
        <p:txBody>
          <a:bodyPr wrap="square" lIns="91407" tIns="45704" rIns="91407" bIns="45704" rtlCol="0">
            <a:spAutoFit/>
          </a:bodyPr>
          <a:lstStyle/>
          <a:p>
            <a:pPr>
              <a:lnSpc>
                <a:spcPct val="80000"/>
              </a:lnSpc>
            </a:pPr>
            <a:r>
              <a:rPr lang="en-US" b="1">
                <a:solidFill>
                  <a:srgbClr val="000000"/>
                </a:solidFill>
                <a:latin typeface="Helvetica"/>
                <a:cs typeface="Helvetica"/>
              </a:rPr>
              <a:t>Then adapt them to suit your organization</a:t>
            </a:r>
            <a:endParaRPr lang="en-US" sz="1400" b="1">
              <a:solidFill>
                <a:srgbClr val="000000"/>
              </a:solidFill>
              <a:latin typeface="Helvetica"/>
              <a:cs typeface="Helvetica"/>
            </a:endParaRPr>
          </a:p>
        </p:txBody>
      </p:sp>
      <p:sp>
        <p:nvSpPr>
          <p:cNvPr id="50" name="TextBox 49"/>
          <p:cNvSpPr txBox="1"/>
          <p:nvPr/>
        </p:nvSpPr>
        <p:spPr>
          <a:xfrm>
            <a:off x="0" y="184974"/>
            <a:ext cx="9143999" cy="553913"/>
          </a:xfrm>
          <a:prstGeom prst="rect">
            <a:avLst/>
          </a:prstGeom>
          <a:noFill/>
        </p:spPr>
        <p:txBody>
          <a:bodyPr wrap="square" lIns="91354" tIns="45678" rIns="91354" bIns="45678" rtlCol="0">
            <a:spAutoFit/>
          </a:bodyPr>
          <a:lstStyle/>
          <a:p>
            <a:pPr algn="ctr">
              <a:lnSpc>
                <a:spcPct val="80000"/>
              </a:lnSpc>
            </a:pPr>
            <a:r>
              <a:rPr lang="en-US" sz="3600" b="1"/>
              <a:t>WHAT IS FUNDAMENTAL / CHANGEABLE?</a:t>
            </a:r>
          </a:p>
        </p:txBody>
      </p:sp>
      <p:pic>
        <p:nvPicPr>
          <p:cNvPr id="52" name="Picture 51" descr="Screen shot 2015-03-06 at 5.40.21 PM.png"/>
          <p:cNvPicPr>
            <a:picLocks noChangeAspect="1"/>
          </p:cNvPicPr>
          <p:nvPr/>
        </p:nvPicPr>
        <p:blipFill>
          <a:blip r:embed="rId8"/>
          <a:stretch>
            <a:fillRect/>
          </a:stretch>
        </p:blipFill>
        <p:spPr>
          <a:xfrm>
            <a:off x="1749097" y="802152"/>
            <a:ext cx="3800803" cy="1191710"/>
          </a:xfrm>
          <a:prstGeom prst="rect">
            <a:avLst/>
          </a:prstGeom>
        </p:spPr>
      </p:pic>
    </p:spTree>
    <p:extLst>
      <p:ext uri="{BB962C8B-B14F-4D97-AF65-F5344CB8AC3E}">
        <p14:creationId xmlns:p14="http://schemas.microsoft.com/office/powerpoint/2010/main" val="337059822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1455800" y="254001"/>
            <a:ext cx="6143190" cy="534227"/>
          </a:xfrm>
          <a:prstGeom prst="rect">
            <a:avLst/>
          </a:prstGeom>
          <a:noFill/>
        </p:spPr>
        <p:txBody>
          <a:bodyPr wrap="square" lIns="81994" tIns="40995" rIns="81994" bIns="40995" rtlCol="0">
            <a:spAutoFit/>
          </a:bodyPr>
          <a:lstStyle/>
          <a:p>
            <a:pPr algn="ctr">
              <a:lnSpc>
                <a:spcPct val="90000"/>
              </a:lnSpc>
            </a:pPr>
            <a:r>
              <a:rPr lang="en-US" sz="3200" b="1">
                <a:latin typeface="Helvetica"/>
                <a:cs typeface="Helvetica"/>
              </a:rPr>
              <a:t>QUICK DEFINITIONS</a:t>
            </a:r>
          </a:p>
        </p:txBody>
      </p:sp>
      <p:sp>
        <p:nvSpPr>
          <p:cNvPr id="37" name="Footer Placeholder 12"/>
          <p:cNvSpPr>
            <a:spLocks noGrp="1"/>
          </p:cNvSpPr>
          <p:nvPr>
            <p:ph type="ftr" sz="quarter" idx="11"/>
          </p:nvPr>
        </p:nvSpPr>
        <p:spPr/>
        <p:txBody>
          <a:bodyPr/>
          <a:lstStyle/>
          <a:p>
            <a:r>
              <a:rPr lang="en-US"/>
              <a:t>By Mike Rother</a:t>
            </a:r>
          </a:p>
        </p:txBody>
      </p:sp>
      <p:sp>
        <p:nvSpPr>
          <p:cNvPr id="38" name="Slide Number Placeholder 13"/>
          <p:cNvSpPr>
            <a:spLocks noGrp="1"/>
          </p:cNvSpPr>
          <p:nvPr>
            <p:ph type="sldNum" sz="quarter" idx="12"/>
          </p:nvPr>
        </p:nvSpPr>
        <p:spPr/>
        <p:txBody>
          <a:bodyPr/>
          <a:lstStyle/>
          <a:p>
            <a:fld id="{1254D1E6-34D6-5C4C-A7E3-AB2F6F87675C}" type="slidenum">
              <a:rPr lang="en-US"/>
              <a:pPr/>
              <a:t>75</a:t>
            </a:fld>
            <a:endParaRPr lang="en-US"/>
          </a:p>
        </p:txBody>
      </p:sp>
      <p:sp>
        <p:nvSpPr>
          <p:cNvPr id="36" name="TextBox 35"/>
          <p:cNvSpPr txBox="1"/>
          <p:nvPr/>
        </p:nvSpPr>
        <p:spPr>
          <a:xfrm>
            <a:off x="944190" y="762001"/>
            <a:ext cx="7488610" cy="5749243"/>
          </a:xfrm>
          <a:prstGeom prst="rect">
            <a:avLst/>
          </a:prstGeom>
          <a:noFill/>
        </p:spPr>
        <p:txBody>
          <a:bodyPr wrap="square" lIns="91407" tIns="45704" rIns="91407" bIns="45704" rtlCol="0">
            <a:spAutoFit/>
          </a:bodyPr>
          <a:lstStyle/>
          <a:p>
            <a:pPr>
              <a:lnSpc>
                <a:spcPct val="90000"/>
              </a:lnSpc>
            </a:pPr>
            <a:r>
              <a:rPr lang="en-US" sz="2400" b="1">
                <a:solidFill>
                  <a:srgbClr val="FF0000"/>
                </a:solidFill>
              </a:rPr>
              <a:t>The Improvement Kata:</a:t>
            </a:r>
            <a:r>
              <a:rPr lang="en-US" sz="2400" b="1"/>
              <a:t>  Scientific steps for achieving challenging goals.</a:t>
            </a:r>
          </a:p>
          <a:p>
            <a:pPr>
              <a:lnSpc>
                <a:spcPct val="90000"/>
              </a:lnSpc>
            </a:pPr>
            <a:endParaRPr lang="en-US" sz="1400" b="1"/>
          </a:p>
          <a:p>
            <a:pPr lvl="0">
              <a:lnSpc>
                <a:spcPct val="90000"/>
              </a:lnSpc>
            </a:pPr>
            <a:r>
              <a:rPr lang="en-US" sz="2400" b="1">
                <a:solidFill>
                  <a:srgbClr val="FF0000"/>
                </a:solidFill>
              </a:rPr>
              <a:t>The Improvement Kata</a:t>
            </a:r>
            <a:r>
              <a:rPr lang="en-US" sz="2400" b="1"/>
              <a:t> is a teachable four-step model of the scientific way of thinking &amp; acting.</a:t>
            </a:r>
          </a:p>
          <a:p>
            <a:pPr>
              <a:lnSpc>
                <a:spcPct val="90000"/>
              </a:lnSpc>
            </a:pPr>
            <a:endParaRPr lang="en-US" sz="1400" b="1"/>
          </a:p>
          <a:p>
            <a:pPr>
              <a:lnSpc>
                <a:spcPct val="90000"/>
              </a:lnSpc>
            </a:pPr>
            <a:r>
              <a:rPr lang="en-US" sz="2400" b="1">
                <a:solidFill>
                  <a:srgbClr val="FF0000"/>
                </a:solidFill>
              </a:rPr>
              <a:t>The Improvement Kata</a:t>
            </a:r>
            <a:r>
              <a:rPr lang="en-US" sz="2400" b="1"/>
              <a:t> is a set of practice routines for learning to work scientifically when you pursue goals in complex systems.</a:t>
            </a:r>
          </a:p>
          <a:p>
            <a:pPr>
              <a:lnSpc>
                <a:spcPct val="90000"/>
              </a:lnSpc>
            </a:pPr>
            <a:endParaRPr lang="en-US" sz="3600" b="1">
              <a:solidFill>
                <a:srgbClr val="FF0000"/>
              </a:solidFill>
            </a:endParaRPr>
          </a:p>
          <a:p>
            <a:pPr>
              <a:lnSpc>
                <a:spcPct val="90000"/>
              </a:lnSpc>
            </a:pPr>
            <a:r>
              <a:rPr lang="en-US" sz="2400" b="1">
                <a:solidFill>
                  <a:srgbClr val="FF0000"/>
                </a:solidFill>
              </a:rPr>
              <a:t>The Coaching Kata:</a:t>
            </a:r>
            <a:r>
              <a:rPr lang="en-US" sz="2400" b="1"/>
              <a:t>  Teaching Improvement Kata skill for achieving challenging goals.</a:t>
            </a:r>
          </a:p>
          <a:p>
            <a:pPr>
              <a:lnSpc>
                <a:spcPct val="90000"/>
              </a:lnSpc>
            </a:pPr>
            <a:endParaRPr lang="en-US" sz="1400" b="1"/>
          </a:p>
          <a:p>
            <a:pPr>
              <a:lnSpc>
                <a:spcPct val="90000"/>
              </a:lnSpc>
            </a:pPr>
            <a:r>
              <a:rPr lang="en-US" sz="2400" b="1">
                <a:solidFill>
                  <a:srgbClr val="FF0000"/>
                </a:solidFill>
              </a:rPr>
              <a:t>The Coaching Kata</a:t>
            </a:r>
            <a:r>
              <a:rPr lang="en-US" sz="2400" b="1"/>
              <a:t> is a practice routine for how to teach the Improvement Kata pattern.</a:t>
            </a:r>
          </a:p>
          <a:p>
            <a:pPr>
              <a:lnSpc>
                <a:spcPct val="90000"/>
              </a:lnSpc>
            </a:pPr>
            <a:endParaRPr lang="en-US" sz="1400" b="1"/>
          </a:p>
          <a:p>
            <a:pPr>
              <a:lnSpc>
                <a:spcPct val="90000"/>
              </a:lnSpc>
            </a:pPr>
            <a:r>
              <a:rPr lang="en-US" sz="2400" b="1">
                <a:solidFill>
                  <a:srgbClr val="FF0000"/>
                </a:solidFill>
              </a:rPr>
              <a:t>The Coaching Kata</a:t>
            </a:r>
            <a:r>
              <a:rPr lang="en-US" sz="2400" b="1"/>
              <a:t> is a pattern for teaching the Improvement Kata.</a:t>
            </a:r>
          </a:p>
        </p:txBody>
      </p:sp>
      <p:cxnSp>
        <p:nvCxnSpPr>
          <p:cNvPr id="3" name="Straight Connector 2"/>
          <p:cNvCxnSpPr/>
          <p:nvPr/>
        </p:nvCxnSpPr>
        <p:spPr>
          <a:xfrm>
            <a:off x="3494350" y="3721100"/>
            <a:ext cx="2057400"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113547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342916"/>
            <a:ext cx="9144000" cy="590662"/>
          </a:xfrm>
          <a:prstGeom prst="rect">
            <a:avLst/>
          </a:prstGeom>
          <a:noFill/>
        </p:spPr>
        <p:txBody>
          <a:bodyPr wrap="square" lIns="82030" tIns="41015" rIns="82030" bIns="41015" rtlCol="0">
            <a:spAutoFit/>
          </a:bodyPr>
          <a:lstStyle/>
          <a:p>
            <a:pPr algn="ctr">
              <a:lnSpc>
                <a:spcPct val="90000"/>
              </a:lnSpc>
            </a:pPr>
            <a:r>
              <a:rPr lang="en-US" sz="3600" b="1"/>
              <a:t>Roles / Org Structure for Practicing</a:t>
            </a:r>
            <a:endParaRPr lang="en-US" sz="2500" b="1"/>
          </a:p>
        </p:txBody>
      </p:sp>
      <p:sp>
        <p:nvSpPr>
          <p:cNvPr id="5" name="Footer Placeholder 4"/>
          <p:cNvSpPr>
            <a:spLocks noGrp="1"/>
          </p:cNvSpPr>
          <p:nvPr>
            <p:ph type="ftr" sz="quarter" idx="11"/>
          </p:nvPr>
        </p:nvSpPr>
        <p:spPr/>
        <p:txBody>
          <a:bodyPr/>
          <a:lstStyle/>
          <a:p>
            <a:r>
              <a:rPr lang="en-US"/>
              <a:t>By Mike Rother</a:t>
            </a:r>
          </a:p>
        </p:txBody>
      </p:sp>
      <p:sp>
        <p:nvSpPr>
          <p:cNvPr id="4" name="Slide Number Placeholder 3"/>
          <p:cNvSpPr>
            <a:spLocks noGrp="1"/>
          </p:cNvSpPr>
          <p:nvPr>
            <p:ph type="sldNum" sz="quarter" idx="12"/>
          </p:nvPr>
        </p:nvSpPr>
        <p:spPr/>
        <p:txBody>
          <a:bodyPr/>
          <a:lstStyle/>
          <a:p>
            <a:fld id="{1254D1E6-34D6-5C4C-A7E3-AB2F6F87675C}" type="slidenum">
              <a:rPr lang="en-US"/>
              <a:pPr/>
              <a:t>76</a:t>
            </a:fld>
            <a:endParaRPr lang="en-US"/>
          </a:p>
        </p:txBody>
      </p:sp>
      <p:pic>
        <p:nvPicPr>
          <p:cNvPr id="6" name="Picture 5" descr="thumb-Stick-figure-male-2-0-11608.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71201" y="2843686"/>
            <a:ext cx="643295" cy="1280160"/>
          </a:xfrm>
          <a:prstGeom prst="rect">
            <a:avLst/>
          </a:prstGeom>
        </p:spPr>
      </p:pic>
      <p:pic>
        <p:nvPicPr>
          <p:cNvPr id="7" name="Picture 6" descr="family-clipart-5-people-stick-people-stick-figure-orange-hi.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2307" y="2843686"/>
            <a:ext cx="642221" cy="1280160"/>
          </a:xfrm>
          <a:prstGeom prst="rect">
            <a:avLst/>
          </a:prstGeom>
        </p:spPr>
      </p:pic>
      <p:grpSp>
        <p:nvGrpSpPr>
          <p:cNvPr id="8" name="Group 7"/>
          <p:cNvGrpSpPr/>
          <p:nvPr/>
        </p:nvGrpSpPr>
        <p:grpSpPr>
          <a:xfrm>
            <a:off x="5511799" y="1784490"/>
            <a:ext cx="1649277" cy="1430672"/>
            <a:chOff x="5422899" y="1785603"/>
            <a:chExt cx="1649277" cy="1430672"/>
          </a:xfrm>
        </p:grpSpPr>
        <p:pic>
          <p:nvPicPr>
            <p:cNvPr id="9" name="Picture 8" descr="IK Storyboard.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2899" y="1785603"/>
              <a:ext cx="1649277" cy="1430672"/>
            </a:xfrm>
            <a:prstGeom prst="rect">
              <a:avLst/>
            </a:prstGeom>
          </p:spPr>
        </p:pic>
        <p:sp>
          <p:nvSpPr>
            <p:cNvPr id="10" name="TextBox 9"/>
            <p:cNvSpPr txBox="1"/>
            <p:nvPr/>
          </p:nvSpPr>
          <p:spPr>
            <a:xfrm>
              <a:off x="5537199" y="2298700"/>
              <a:ext cx="1295400" cy="494494"/>
            </a:xfrm>
            <a:prstGeom prst="rect">
              <a:avLst/>
            </a:prstGeom>
            <a:noFill/>
          </p:spPr>
          <p:txBody>
            <a:bodyPr wrap="square" rtlCol="0">
              <a:spAutoFit/>
            </a:bodyPr>
            <a:lstStyle/>
            <a:p>
              <a:pPr>
                <a:lnSpc>
                  <a:spcPct val="80000"/>
                </a:lnSpc>
              </a:pPr>
              <a:r>
                <a:rPr lang="en-US" sz="1600" b="1">
                  <a:solidFill>
                    <a:srgbClr val="FF0000"/>
                  </a:solidFill>
                </a:rPr>
                <a:t>Learner's </a:t>
              </a:r>
            </a:p>
            <a:p>
              <a:pPr>
                <a:lnSpc>
                  <a:spcPct val="80000"/>
                </a:lnSpc>
              </a:pPr>
              <a:r>
                <a:rPr lang="en-US" sz="1600" b="1">
                  <a:solidFill>
                    <a:srgbClr val="FF0000"/>
                  </a:solidFill>
                </a:rPr>
                <a:t>Storyboard</a:t>
              </a:r>
            </a:p>
          </p:txBody>
        </p:sp>
      </p:grpSp>
      <p:sp>
        <p:nvSpPr>
          <p:cNvPr id="11" name="TextBox 10"/>
          <p:cNvSpPr txBox="1"/>
          <p:nvPr/>
        </p:nvSpPr>
        <p:spPr>
          <a:xfrm>
            <a:off x="4648200" y="4022554"/>
            <a:ext cx="1295400" cy="461665"/>
          </a:xfrm>
          <a:prstGeom prst="rect">
            <a:avLst/>
          </a:prstGeom>
          <a:noFill/>
        </p:spPr>
        <p:txBody>
          <a:bodyPr wrap="square" rtlCol="0">
            <a:spAutoFit/>
          </a:bodyPr>
          <a:lstStyle/>
          <a:p>
            <a:pPr algn="ctr"/>
            <a:r>
              <a:rPr lang="en-US" sz="2400" b="1"/>
              <a:t>Learner</a:t>
            </a:r>
          </a:p>
        </p:txBody>
      </p:sp>
      <p:sp>
        <p:nvSpPr>
          <p:cNvPr id="12" name="TextBox 11"/>
          <p:cNvSpPr txBox="1"/>
          <p:nvPr/>
        </p:nvSpPr>
        <p:spPr>
          <a:xfrm>
            <a:off x="2743200" y="4022554"/>
            <a:ext cx="1295400" cy="769441"/>
          </a:xfrm>
          <a:prstGeom prst="rect">
            <a:avLst/>
          </a:prstGeom>
          <a:noFill/>
        </p:spPr>
        <p:txBody>
          <a:bodyPr wrap="square" rtlCol="0">
            <a:spAutoFit/>
          </a:bodyPr>
          <a:lstStyle/>
          <a:p>
            <a:pPr algn="ctr"/>
            <a:r>
              <a:rPr lang="en-US" sz="2400" b="1"/>
              <a:t>Coach</a:t>
            </a:r>
          </a:p>
          <a:p>
            <a:pPr algn="ctr">
              <a:lnSpc>
                <a:spcPct val="90000"/>
              </a:lnSpc>
            </a:pPr>
            <a:r>
              <a:rPr lang="en-US" sz="2000"/>
              <a:t>(Manager)</a:t>
            </a:r>
            <a:endParaRPr lang="en-US" sz="1600"/>
          </a:p>
        </p:txBody>
      </p:sp>
      <p:sp>
        <p:nvSpPr>
          <p:cNvPr id="13" name="TextBox 12"/>
          <p:cNvSpPr txBox="1"/>
          <p:nvPr/>
        </p:nvSpPr>
        <p:spPr>
          <a:xfrm>
            <a:off x="762000" y="4129716"/>
            <a:ext cx="1587500" cy="369332"/>
          </a:xfrm>
          <a:prstGeom prst="rect">
            <a:avLst/>
          </a:prstGeom>
          <a:noFill/>
        </p:spPr>
        <p:txBody>
          <a:bodyPr wrap="square" rtlCol="0">
            <a:spAutoFit/>
          </a:bodyPr>
          <a:lstStyle/>
          <a:p>
            <a:pPr algn="ctr">
              <a:lnSpc>
                <a:spcPct val="70000"/>
              </a:lnSpc>
            </a:pPr>
            <a:r>
              <a:rPr lang="en-US" sz="2400" b="1"/>
              <a:t>2</a:t>
            </a:r>
            <a:r>
              <a:rPr lang="en-US" sz="2400" b="1" baseline="30000"/>
              <a:t>nd</a:t>
            </a:r>
            <a:r>
              <a:rPr lang="en-US" sz="2400" b="1"/>
              <a:t> Coach</a:t>
            </a:r>
            <a:endParaRPr lang="en-US"/>
          </a:p>
        </p:txBody>
      </p:sp>
      <p:sp>
        <p:nvSpPr>
          <p:cNvPr id="14" name="TextBox 13"/>
          <p:cNvSpPr txBox="1"/>
          <p:nvPr/>
        </p:nvSpPr>
        <p:spPr>
          <a:xfrm>
            <a:off x="5626099" y="1116487"/>
            <a:ext cx="1295400" cy="461665"/>
          </a:xfrm>
          <a:prstGeom prst="rect">
            <a:avLst/>
          </a:prstGeom>
          <a:noFill/>
        </p:spPr>
        <p:txBody>
          <a:bodyPr wrap="square" rtlCol="0">
            <a:spAutoFit/>
          </a:bodyPr>
          <a:lstStyle/>
          <a:p>
            <a:pPr algn="ctr"/>
            <a:r>
              <a:rPr lang="en-US" sz="2400" b="1"/>
              <a:t>Team</a:t>
            </a:r>
          </a:p>
        </p:txBody>
      </p:sp>
      <p:pic>
        <p:nvPicPr>
          <p:cNvPr id="15" name="Picture 14" descr="Silhouett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0900" y="2955140"/>
            <a:ext cx="1966777" cy="1285547"/>
          </a:xfrm>
          <a:prstGeom prst="rect">
            <a:avLst/>
          </a:prstGeom>
        </p:spPr>
      </p:pic>
      <p:pic>
        <p:nvPicPr>
          <p:cNvPr id="16" name="Picture 15" descr="a545793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0706" y="2843686"/>
            <a:ext cx="642221" cy="1280160"/>
          </a:xfrm>
          <a:prstGeom prst="rect">
            <a:avLst/>
          </a:prstGeom>
        </p:spPr>
      </p:pic>
      <p:sp>
        <p:nvSpPr>
          <p:cNvPr id="17" name="Oval 16"/>
          <p:cNvSpPr>
            <a:spLocks noChangeAspect="1"/>
          </p:cNvSpPr>
          <p:nvPr/>
        </p:nvSpPr>
        <p:spPr>
          <a:xfrm>
            <a:off x="4483100" y="1578152"/>
            <a:ext cx="3659908" cy="3657600"/>
          </a:xfrm>
          <a:prstGeom prst="ellipse">
            <a:avLst/>
          </a:prstGeom>
          <a:noFill/>
          <a:ln w="635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stock-sam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78000" y="3374474"/>
            <a:ext cx="1422400" cy="463273"/>
          </a:xfrm>
          <a:prstGeom prst="rect">
            <a:avLst/>
          </a:prstGeom>
        </p:spPr>
      </p:pic>
      <p:pic>
        <p:nvPicPr>
          <p:cNvPr id="19" name="Picture 18" descr="stock-sam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2896" y="3374474"/>
            <a:ext cx="1422400" cy="463273"/>
          </a:xfrm>
          <a:prstGeom prst="rect">
            <a:avLst/>
          </a:prstGeom>
        </p:spPr>
      </p:pic>
      <p:sp>
        <p:nvSpPr>
          <p:cNvPr id="20" name="TextBox 19"/>
          <p:cNvSpPr txBox="1"/>
          <p:nvPr/>
        </p:nvSpPr>
        <p:spPr>
          <a:xfrm>
            <a:off x="4582254" y="5278749"/>
            <a:ext cx="3499104" cy="627864"/>
          </a:xfrm>
          <a:prstGeom prst="rect">
            <a:avLst/>
          </a:prstGeom>
          <a:noFill/>
        </p:spPr>
        <p:txBody>
          <a:bodyPr wrap="square" rtlCol="0">
            <a:spAutoFit/>
          </a:bodyPr>
          <a:lstStyle/>
          <a:p>
            <a:pPr algn="ctr">
              <a:lnSpc>
                <a:spcPct val="70000"/>
              </a:lnSpc>
            </a:pPr>
            <a:r>
              <a:rPr lang="en-US" sz="2400" i="1">
                <a:solidFill>
                  <a:schemeClr val="tx1">
                    <a:lumMod val="75000"/>
                    <a:lumOff val="25000"/>
                  </a:schemeClr>
                </a:solidFill>
              </a:rPr>
              <a:t>Practices the</a:t>
            </a:r>
          </a:p>
          <a:p>
            <a:pPr algn="ctr">
              <a:lnSpc>
                <a:spcPct val="70000"/>
              </a:lnSpc>
            </a:pPr>
            <a:r>
              <a:rPr lang="en-US" sz="2400" i="1">
                <a:solidFill>
                  <a:schemeClr val="tx1">
                    <a:lumMod val="75000"/>
                    <a:lumOff val="25000"/>
                  </a:schemeClr>
                </a:solidFill>
              </a:rPr>
              <a:t>Improvement Kata</a:t>
            </a:r>
          </a:p>
        </p:txBody>
      </p:sp>
      <p:sp>
        <p:nvSpPr>
          <p:cNvPr id="21" name="TextBox 20"/>
          <p:cNvSpPr txBox="1"/>
          <p:nvPr/>
        </p:nvSpPr>
        <p:spPr>
          <a:xfrm>
            <a:off x="2302770" y="4865969"/>
            <a:ext cx="2209800" cy="627864"/>
          </a:xfrm>
          <a:prstGeom prst="rect">
            <a:avLst/>
          </a:prstGeom>
          <a:noFill/>
        </p:spPr>
        <p:txBody>
          <a:bodyPr wrap="square" rtlCol="0">
            <a:spAutoFit/>
          </a:bodyPr>
          <a:lstStyle/>
          <a:p>
            <a:pPr algn="ctr">
              <a:lnSpc>
                <a:spcPct val="70000"/>
              </a:lnSpc>
            </a:pPr>
            <a:r>
              <a:rPr lang="en-US" sz="2400" i="1">
                <a:solidFill>
                  <a:schemeClr val="tx1">
                    <a:lumMod val="75000"/>
                    <a:lumOff val="25000"/>
                  </a:schemeClr>
                </a:solidFill>
              </a:rPr>
              <a:t>Practices the</a:t>
            </a:r>
          </a:p>
          <a:p>
            <a:pPr algn="ctr">
              <a:lnSpc>
                <a:spcPct val="70000"/>
              </a:lnSpc>
            </a:pPr>
            <a:r>
              <a:rPr lang="en-US" sz="2400" i="1">
                <a:solidFill>
                  <a:schemeClr val="tx1">
                    <a:lumMod val="75000"/>
                    <a:lumOff val="25000"/>
                  </a:schemeClr>
                </a:solidFill>
              </a:rPr>
              <a:t>Coaching Kata</a:t>
            </a:r>
          </a:p>
        </p:txBody>
      </p:sp>
      <p:sp>
        <p:nvSpPr>
          <p:cNvPr id="22" name="TextBox 21"/>
          <p:cNvSpPr txBox="1"/>
          <p:nvPr/>
        </p:nvSpPr>
        <p:spPr>
          <a:xfrm>
            <a:off x="797334" y="4613682"/>
            <a:ext cx="1530096" cy="627864"/>
          </a:xfrm>
          <a:prstGeom prst="rect">
            <a:avLst/>
          </a:prstGeom>
          <a:noFill/>
        </p:spPr>
        <p:txBody>
          <a:bodyPr wrap="square" rtlCol="0">
            <a:spAutoFit/>
          </a:bodyPr>
          <a:lstStyle/>
          <a:p>
            <a:pPr algn="ctr">
              <a:lnSpc>
                <a:spcPct val="70000"/>
              </a:lnSpc>
            </a:pPr>
            <a:r>
              <a:rPr lang="en-US" sz="2400" i="1">
                <a:solidFill>
                  <a:schemeClr val="tx1">
                    <a:lumMod val="75000"/>
                    <a:lumOff val="25000"/>
                  </a:schemeClr>
                </a:solidFill>
              </a:rPr>
              <a:t>Coaches</a:t>
            </a:r>
          </a:p>
          <a:p>
            <a:pPr algn="ctr">
              <a:lnSpc>
                <a:spcPct val="70000"/>
              </a:lnSpc>
            </a:pPr>
            <a:r>
              <a:rPr lang="en-US" sz="2400" i="1">
                <a:solidFill>
                  <a:schemeClr val="tx1">
                    <a:lumMod val="75000"/>
                    <a:lumOff val="25000"/>
                  </a:schemeClr>
                </a:solidFill>
              </a:rPr>
              <a:t>the Coach</a:t>
            </a:r>
          </a:p>
        </p:txBody>
      </p:sp>
    </p:spTree>
    <p:extLst>
      <p:ext uri="{BB962C8B-B14F-4D97-AF65-F5344CB8AC3E}">
        <p14:creationId xmlns:p14="http://schemas.microsoft.com/office/powerpoint/2010/main" val="54790040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92871" y="1714500"/>
            <a:ext cx="3796145" cy="1219200"/>
          </a:xfrm>
          <a:prstGeom prst="rect">
            <a:avLst/>
          </a:prstGeom>
          <a:solidFill>
            <a:schemeClr val="tx2">
              <a:lumMod val="20000"/>
              <a:lumOff val="8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sp>
        <p:nvSpPr>
          <p:cNvPr id="3" name="TextBox 2"/>
          <p:cNvSpPr txBox="1"/>
          <p:nvPr/>
        </p:nvSpPr>
        <p:spPr>
          <a:xfrm>
            <a:off x="0" y="318097"/>
            <a:ext cx="9144000" cy="1047381"/>
          </a:xfrm>
          <a:prstGeom prst="rect">
            <a:avLst/>
          </a:prstGeom>
          <a:noFill/>
        </p:spPr>
        <p:txBody>
          <a:bodyPr wrap="square" lIns="91354" tIns="45678" rIns="91354" bIns="45678" rtlCol="0">
            <a:spAutoFit/>
          </a:bodyPr>
          <a:lstStyle/>
          <a:p>
            <a:pPr algn="ctr">
              <a:lnSpc>
                <a:spcPct val="80000"/>
              </a:lnSpc>
            </a:pPr>
            <a:r>
              <a:rPr lang="en-US" sz="3800" b="1"/>
              <a:t>There is a</a:t>
            </a:r>
          </a:p>
          <a:p>
            <a:pPr algn="ctr">
              <a:lnSpc>
                <a:spcPct val="80000"/>
              </a:lnSpc>
            </a:pPr>
            <a:r>
              <a:rPr lang="en-US" sz="3800" b="1">
                <a:solidFill>
                  <a:srgbClr val="FF0000"/>
                </a:solidFill>
              </a:rPr>
              <a:t>LEARNING PROGRESSION</a:t>
            </a:r>
          </a:p>
        </p:txBody>
      </p:sp>
      <p:sp>
        <p:nvSpPr>
          <p:cNvPr id="4" name="TextBox 3"/>
          <p:cNvSpPr txBox="1"/>
          <p:nvPr/>
        </p:nvSpPr>
        <p:spPr>
          <a:xfrm>
            <a:off x="3566459" y="1972630"/>
            <a:ext cx="3810000" cy="584776"/>
          </a:xfrm>
          <a:prstGeom prst="rect">
            <a:avLst/>
          </a:prstGeom>
          <a:noFill/>
        </p:spPr>
        <p:txBody>
          <a:bodyPr wrap="square" lIns="91407" tIns="45704" rIns="91407" bIns="45704" rtlCol="0">
            <a:spAutoFit/>
          </a:bodyPr>
          <a:lstStyle/>
          <a:p>
            <a:r>
              <a:rPr lang="en-US" sz="3200" b="1" i="1">
                <a:latin typeface="Helvetica"/>
                <a:cs typeface="Helvetica"/>
              </a:rPr>
              <a:t>Able to TEACH it</a:t>
            </a:r>
          </a:p>
        </p:txBody>
      </p:sp>
      <p:pic>
        <p:nvPicPr>
          <p:cNvPr id="5" name="Picture 4" descr="MiLLnBa9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48659" y="3340100"/>
            <a:ext cx="1834262" cy="2007560"/>
          </a:xfrm>
          <a:prstGeom prst="rect">
            <a:avLst/>
          </a:prstGeom>
        </p:spPr>
      </p:pic>
      <p:pic>
        <p:nvPicPr>
          <p:cNvPr id="6" name="Picture 5" descr="MiLLnBa9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709409" y="1566326"/>
            <a:ext cx="1834262" cy="2007560"/>
          </a:xfrm>
          <a:prstGeom prst="rect">
            <a:avLst/>
          </a:prstGeom>
        </p:spPr>
      </p:pic>
      <p:sp>
        <p:nvSpPr>
          <p:cNvPr id="7" name="Rectangle 6"/>
          <p:cNvSpPr/>
          <p:nvPr/>
        </p:nvSpPr>
        <p:spPr>
          <a:xfrm>
            <a:off x="1736647" y="4559684"/>
            <a:ext cx="3796145" cy="1219200"/>
          </a:xfrm>
          <a:prstGeom prst="rect">
            <a:avLst/>
          </a:prstGeom>
          <a:solidFill>
            <a:schemeClr val="tx2">
              <a:lumMod val="20000"/>
              <a:lumOff val="8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sp>
        <p:nvSpPr>
          <p:cNvPr id="8" name="TextBox 7"/>
          <p:cNvSpPr txBox="1"/>
          <p:nvPr/>
        </p:nvSpPr>
        <p:spPr>
          <a:xfrm>
            <a:off x="1896321" y="4817814"/>
            <a:ext cx="3515310" cy="584776"/>
          </a:xfrm>
          <a:prstGeom prst="rect">
            <a:avLst/>
          </a:prstGeom>
          <a:noFill/>
        </p:spPr>
        <p:txBody>
          <a:bodyPr wrap="square" lIns="91407" tIns="45704" rIns="91407" bIns="45704" rtlCol="0">
            <a:spAutoFit/>
          </a:bodyPr>
          <a:lstStyle/>
          <a:p>
            <a:r>
              <a:rPr lang="en-US" sz="3200" b="1" i="1">
                <a:solidFill>
                  <a:srgbClr val="000000"/>
                </a:solidFill>
                <a:latin typeface="Helvetica"/>
                <a:cs typeface="Helvetica"/>
              </a:rPr>
              <a:t>AWARE of it</a:t>
            </a:r>
          </a:p>
        </p:txBody>
      </p:sp>
      <p:sp>
        <p:nvSpPr>
          <p:cNvPr id="9" name="Rectangle 8"/>
          <p:cNvSpPr/>
          <p:nvPr/>
        </p:nvSpPr>
        <p:spPr>
          <a:xfrm>
            <a:off x="2617089" y="3136900"/>
            <a:ext cx="3796145" cy="1219200"/>
          </a:xfrm>
          <a:prstGeom prst="rect">
            <a:avLst/>
          </a:prstGeom>
          <a:solidFill>
            <a:schemeClr val="tx2">
              <a:lumMod val="20000"/>
              <a:lumOff val="8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sp>
        <p:nvSpPr>
          <p:cNvPr id="10" name="TextBox 9"/>
          <p:cNvSpPr txBox="1"/>
          <p:nvPr/>
        </p:nvSpPr>
        <p:spPr>
          <a:xfrm>
            <a:off x="2733721" y="3395030"/>
            <a:ext cx="3515310" cy="584776"/>
          </a:xfrm>
          <a:prstGeom prst="rect">
            <a:avLst/>
          </a:prstGeom>
          <a:noFill/>
        </p:spPr>
        <p:txBody>
          <a:bodyPr wrap="square" lIns="91407" tIns="45704" rIns="91407" bIns="45704" rtlCol="0">
            <a:spAutoFit/>
          </a:bodyPr>
          <a:lstStyle/>
          <a:p>
            <a:r>
              <a:rPr lang="en-US" sz="3200" b="1" i="1">
                <a:solidFill>
                  <a:srgbClr val="000000"/>
                </a:solidFill>
                <a:latin typeface="Helvetica"/>
                <a:cs typeface="Helvetica"/>
              </a:rPr>
              <a:t>Able to DO it</a:t>
            </a:r>
          </a:p>
        </p:txBody>
      </p:sp>
      <p:pic>
        <p:nvPicPr>
          <p:cNvPr id="11" name="Picture 10" descr="Sorry-Glitters-51.jpg"/>
          <p:cNvPicPr>
            <a:picLocks noChangeAspect="1"/>
          </p:cNvPicPr>
          <p:nvPr/>
        </p:nvPicPr>
        <p:blipFill rotWithShape="1">
          <a:blip r:embed="rId3">
            <a:extLst>
              <a:ext uri="{28A0092B-C50C-407E-A947-70E740481C1C}">
                <a14:useLocalDpi xmlns:a14="http://schemas.microsoft.com/office/drawing/2010/main" val="0"/>
              </a:ext>
            </a:extLst>
          </a:blip>
          <a:srcRect l="12222" t="22445" r="17407" b="12074"/>
          <a:stretch/>
        </p:blipFill>
        <p:spPr>
          <a:xfrm>
            <a:off x="6610350" y="3669178"/>
            <a:ext cx="1739900" cy="2023779"/>
          </a:xfrm>
          <a:prstGeom prst="rect">
            <a:avLst/>
          </a:prstGeom>
        </p:spPr>
      </p:pic>
      <p:sp>
        <p:nvSpPr>
          <p:cNvPr id="12" name="TextBox 11"/>
          <p:cNvSpPr txBox="1"/>
          <p:nvPr/>
        </p:nvSpPr>
        <p:spPr>
          <a:xfrm>
            <a:off x="6390075" y="5540190"/>
            <a:ext cx="2423725" cy="846386"/>
          </a:xfrm>
          <a:prstGeom prst="rect">
            <a:avLst/>
          </a:prstGeom>
          <a:noFill/>
        </p:spPr>
        <p:txBody>
          <a:bodyPr wrap="square" rtlCol="0">
            <a:spAutoFit/>
          </a:bodyPr>
          <a:lstStyle/>
          <a:p>
            <a:pPr algn="ctr">
              <a:lnSpc>
                <a:spcPct val="80000"/>
              </a:lnSpc>
            </a:pPr>
            <a:r>
              <a:rPr lang="en-US" sz="3000" spc="-150">
                <a:solidFill>
                  <a:schemeClr val="tx2">
                    <a:lumMod val="75000"/>
                  </a:schemeClr>
                </a:solidFill>
                <a:latin typeface="Comic Sans MS"/>
                <a:cs typeface="Comic Sans MS"/>
              </a:rPr>
              <a:t>Sorry, no</a:t>
            </a:r>
          </a:p>
          <a:p>
            <a:pPr algn="ctr">
              <a:lnSpc>
                <a:spcPct val="80000"/>
              </a:lnSpc>
            </a:pPr>
            <a:r>
              <a:rPr lang="en-US" sz="3000" spc="-150">
                <a:solidFill>
                  <a:schemeClr val="tx2">
                    <a:lumMod val="75000"/>
                  </a:schemeClr>
                </a:solidFill>
                <a:latin typeface="Comic Sans MS"/>
                <a:cs typeface="Comic Sans MS"/>
              </a:rPr>
              <a:t>way around it</a:t>
            </a:r>
          </a:p>
        </p:txBody>
      </p:sp>
      <p:sp>
        <p:nvSpPr>
          <p:cNvPr id="15" name="Footer Placeholder 3"/>
          <p:cNvSpPr>
            <a:spLocks noGrp="1"/>
          </p:cNvSpPr>
          <p:nvPr>
            <p:ph type="ftr" sz="quarter" idx="11"/>
          </p:nvPr>
        </p:nvSpPr>
        <p:spPr/>
        <p:txBody>
          <a:bodyPr/>
          <a:lstStyle/>
          <a:p>
            <a:r>
              <a:rPr lang="en-US"/>
              <a:t>By Mike Rother</a:t>
            </a:r>
          </a:p>
        </p:txBody>
      </p:sp>
      <p:sp>
        <p:nvSpPr>
          <p:cNvPr id="14" name="Slide Number Placeholder 13"/>
          <p:cNvSpPr>
            <a:spLocks noGrp="1"/>
          </p:cNvSpPr>
          <p:nvPr>
            <p:ph type="sldNum" sz="quarter" idx="12"/>
          </p:nvPr>
        </p:nvSpPr>
        <p:spPr/>
        <p:txBody>
          <a:bodyPr/>
          <a:lstStyle/>
          <a:p>
            <a:fld id="{6769FA32-E302-F645-8721-426120733C0F}" type="slidenum">
              <a:rPr lang="en-US"/>
              <a:pPr/>
              <a:t>77</a:t>
            </a:fld>
            <a:endParaRPr lang="en-US"/>
          </a:p>
        </p:txBody>
      </p:sp>
    </p:spTree>
    <p:extLst>
      <p:ext uri="{BB962C8B-B14F-4D97-AF65-F5344CB8AC3E}">
        <p14:creationId xmlns:p14="http://schemas.microsoft.com/office/powerpoint/2010/main" val="5643645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even_Principles_of_Resilienc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438" y="1703749"/>
            <a:ext cx="8763000" cy="4064000"/>
          </a:xfrm>
          <a:prstGeom prst="rect">
            <a:avLst/>
          </a:prstGeom>
        </p:spPr>
      </p:pic>
      <p:sp>
        <p:nvSpPr>
          <p:cNvPr id="51" name="Right Arrow 50"/>
          <p:cNvSpPr/>
          <p:nvPr/>
        </p:nvSpPr>
        <p:spPr>
          <a:xfrm>
            <a:off x="762000" y="4465039"/>
            <a:ext cx="6836990" cy="731520"/>
          </a:xfrm>
          <a:prstGeom prst="rightArrow">
            <a:avLst/>
          </a:prstGeom>
          <a:solidFill>
            <a:srgbClr val="FFFFFF"/>
          </a:solidFill>
          <a:ln w="28575">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a:lstStyle/>
          <a:p>
            <a:endParaRPr lang="en-US"/>
          </a:p>
        </p:txBody>
      </p:sp>
      <p:grpSp>
        <p:nvGrpSpPr>
          <p:cNvPr id="45" name="Group 44"/>
          <p:cNvGrpSpPr/>
          <p:nvPr/>
        </p:nvGrpSpPr>
        <p:grpSpPr>
          <a:xfrm>
            <a:off x="4774050" y="4280356"/>
            <a:ext cx="1244976" cy="1051560"/>
            <a:chOff x="4774050" y="4234917"/>
            <a:chExt cx="1244976" cy="1051560"/>
          </a:xfrm>
        </p:grpSpPr>
        <p:sp>
          <p:nvSpPr>
            <p:cNvPr id="43" name="Oval 42"/>
            <p:cNvSpPr>
              <a:spLocks noChangeAspect="1"/>
            </p:cNvSpPr>
            <p:nvPr/>
          </p:nvSpPr>
          <p:spPr>
            <a:xfrm>
              <a:off x="4890403" y="4234917"/>
              <a:ext cx="1051560" cy="1051560"/>
            </a:xfrm>
            <a:prstGeom prst="ellipse">
              <a:avLst/>
            </a:prstGeom>
            <a:solidFill>
              <a:schemeClr val="bg1"/>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4774050" y="4614628"/>
              <a:ext cx="1244976" cy="297517"/>
            </a:xfrm>
            <a:prstGeom prst="rect">
              <a:avLst/>
            </a:prstGeom>
            <a:noFill/>
          </p:spPr>
          <p:txBody>
            <a:bodyPr wrap="square" rtlCol="0">
              <a:spAutoFit/>
            </a:bodyPr>
            <a:lstStyle/>
            <a:p>
              <a:pPr algn="ctr">
                <a:lnSpc>
                  <a:spcPct val="80000"/>
                </a:lnSpc>
              </a:pPr>
              <a:r>
                <a:rPr lang="en-US" sz="1600" b="1" i="1">
                  <a:latin typeface="Helvetica"/>
                  <a:cs typeface="Helvetica"/>
                </a:rPr>
                <a:t>Challenge</a:t>
              </a:r>
            </a:p>
          </p:txBody>
        </p:sp>
      </p:grpSp>
      <p:grpSp>
        <p:nvGrpSpPr>
          <p:cNvPr id="46" name="Group 45"/>
          <p:cNvGrpSpPr/>
          <p:nvPr/>
        </p:nvGrpSpPr>
        <p:grpSpPr>
          <a:xfrm>
            <a:off x="7561437" y="4280356"/>
            <a:ext cx="1244976" cy="1051560"/>
            <a:chOff x="4774050" y="4234917"/>
            <a:chExt cx="1244976" cy="1051560"/>
          </a:xfrm>
        </p:grpSpPr>
        <p:sp>
          <p:nvSpPr>
            <p:cNvPr id="47" name="Oval 46"/>
            <p:cNvSpPr>
              <a:spLocks noChangeAspect="1"/>
            </p:cNvSpPr>
            <p:nvPr/>
          </p:nvSpPr>
          <p:spPr>
            <a:xfrm>
              <a:off x="4890403" y="4234917"/>
              <a:ext cx="1051560" cy="1051560"/>
            </a:xfrm>
            <a:prstGeom prst="ellipse">
              <a:avLst/>
            </a:prstGeom>
            <a:solidFill>
              <a:schemeClr val="bg1"/>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4774050" y="4614628"/>
              <a:ext cx="1244976" cy="297517"/>
            </a:xfrm>
            <a:prstGeom prst="rect">
              <a:avLst/>
            </a:prstGeom>
            <a:noFill/>
          </p:spPr>
          <p:txBody>
            <a:bodyPr wrap="square" rtlCol="0">
              <a:spAutoFit/>
            </a:bodyPr>
            <a:lstStyle/>
            <a:p>
              <a:pPr algn="ctr">
                <a:lnSpc>
                  <a:spcPct val="80000"/>
                </a:lnSpc>
              </a:pPr>
              <a:r>
                <a:rPr lang="en-US" sz="1600" b="1" i="1">
                  <a:latin typeface="Helvetica"/>
                  <a:cs typeface="Helvetica"/>
                </a:rPr>
                <a:t>Vision</a:t>
              </a:r>
            </a:p>
          </p:txBody>
        </p:sp>
      </p:grpSp>
      <p:sp>
        <p:nvSpPr>
          <p:cNvPr id="56" name="Explosion 2 55"/>
          <p:cNvSpPr/>
          <p:nvPr/>
        </p:nvSpPr>
        <p:spPr>
          <a:xfrm rot="2394656">
            <a:off x="1367016" y="4096484"/>
            <a:ext cx="1383364" cy="1502101"/>
          </a:xfrm>
          <a:prstGeom prst="irregularSeal2">
            <a:avLst/>
          </a:prstGeom>
          <a:solidFill>
            <a:schemeClr val="bg1"/>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sp>
        <p:nvSpPr>
          <p:cNvPr id="4" name="Rectangle 3"/>
          <p:cNvSpPr/>
          <p:nvPr/>
        </p:nvSpPr>
        <p:spPr>
          <a:xfrm>
            <a:off x="990602" y="4661233"/>
            <a:ext cx="2361426" cy="3200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grpSp>
        <p:nvGrpSpPr>
          <p:cNvPr id="39" name="Group 38"/>
          <p:cNvGrpSpPr/>
          <p:nvPr/>
        </p:nvGrpSpPr>
        <p:grpSpPr>
          <a:xfrm>
            <a:off x="2539484" y="4293184"/>
            <a:ext cx="1143118" cy="1051560"/>
            <a:chOff x="2069455" y="5393817"/>
            <a:chExt cx="1143118" cy="1051560"/>
          </a:xfrm>
        </p:grpSpPr>
        <p:sp>
          <p:nvSpPr>
            <p:cNvPr id="40" name="Oval 39"/>
            <p:cNvSpPr>
              <a:spLocks noChangeAspect="1"/>
            </p:cNvSpPr>
            <p:nvPr/>
          </p:nvSpPr>
          <p:spPr>
            <a:xfrm>
              <a:off x="2133600" y="5393817"/>
              <a:ext cx="1051560" cy="1051560"/>
            </a:xfrm>
            <a:prstGeom prst="ellipse">
              <a:avLst/>
            </a:prstGeom>
            <a:solidFill>
              <a:schemeClr val="bg1"/>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2069455" y="5545633"/>
              <a:ext cx="1143118" cy="691471"/>
            </a:xfrm>
            <a:prstGeom prst="rect">
              <a:avLst/>
            </a:prstGeom>
            <a:noFill/>
          </p:spPr>
          <p:txBody>
            <a:bodyPr wrap="square" rtlCol="0">
              <a:spAutoFit/>
            </a:bodyPr>
            <a:lstStyle/>
            <a:p>
              <a:pPr algn="ctr">
                <a:lnSpc>
                  <a:spcPct val="80000"/>
                </a:lnSpc>
              </a:pPr>
              <a:r>
                <a:rPr lang="en-US" sz="1600" b="1" i="1">
                  <a:latin typeface="Helvetica"/>
                  <a:cs typeface="Helvetica"/>
                </a:rPr>
                <a:t>Next</a:t>
              </a:r>
            </a:p>
            <a:p>
              <a:pPr algn="ctr">
                <a:lnSpc>
                  <a:spcPct val="80000"/>
                </a:lnSpc>
              </a:pPr>
              <a:r>
                <a:rPr lang="en-US" sz="1600" b="1" i="1">
                  <a:latin typeface="Helvetica"/>
                  <a:cs typeface="Helvetica"/>
                </a:rPr>
                <a:t>Target</a:t>
              </a:r>
            </a:p>
            <a:p>
              <a:pPr algn="ctr">
                <a:lnSpc>
                  <a:spcPct val="80000"/>
                </a:lnSpc>
              </a:pPr>
              <a:r>
                <a:rPr lang="en-US" sz="1600" b="1" i="1">
                  <a:latin typeface="Helvetica"/>
                  <a:cs typeface="Helvetica"/>
                </a:rPr>
                <a:t>Condition</a:t>
              </a:r>
            </a:p>
          </p:txBody>
        </p:sp>
      </p:grpSp>
      <p:grpSp>
        <p:nvGrpSpPr>
          <p:cNvPr id="38" name="Group 37"/>
          <p:cNvGrpSpPr/>
          <p:nvPr/>
        </p:nvGrpSpPr>
        <p:grpSpPr>
          <a:xfrm>
            <a:off x="325511" y="4293184"/>
            <a:ext cx="1143118" cy="1051560"/>
            <a:chOff x="2069455" y="5393817"/>
            <a:chExt cx="1143118" cy="1051560"/>
          </a:xfrm>
        </p:grpSpPr>
        <p:sp>
          <p:nvSpPr>
            <p:cNvPr id="36" name="Oval 35"/>
            <p:cNvSpPr>
              <a:spLocks noChangeAspect="1"/>
            </p:cNvSpPr>
            <p:nvPr/>
          </p:nvSpPr>
          <p:spPr>
            <a:xfrm>
              <a:off x="2133600" y="5393817"/>
              <a:ext cx="1051560" cy="1051560"/>
            </a:xfrm>
            <a:prstGeom prst="ellipse">
              <a:avLst/>
            </a:prstGeom>
            <a:solidFill>
              <a:schemeClr val="bg1"/>
            </a:solid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2069455" y="5658076"/>
              <a:ext cx="1143118" cy="494494"/>
            </a:xfrm>
            <a:prstGeom prst="rect">
              <a:avLst/>
            </a:prstGeom>
            <a:noFill/>
          </p:spPr>
          <p:txBody>
            <a:bodyPr wrap="square" rtlCol="0">
              <a:spAutoFit/>
            </a:bodyPr>
            <a:lstStyle/>
            <a:p>
              <a:pPr algn="ctr">
                <a:lnSpc>
                  <a:spcPct val="80000"/>
                </a:lnSpc>
              </a:pPr>
              <a:r>
                <a:rPr lang="en-US" sz="1600" b="1" i="1">
                  <a:latin typeface="Helvetica"/>
                  <a:cs typeface="Helvetica"/>
                </a:rPr>
                <a:t>Current</a:t>
              </a:r>
            </a:p>
            <a:p>
              <a:pPr algn="ctr">
                <a:lnSpc>
                  <a:spcPct val="80000"/>
                </a:lnSpc>
              </a:pPr>
              <a:r>
                <a:rPr lang="en-US" sz="1600" b="1" i="1">
                  <a:latin typeface="Helvetica"/>
                  <a:cs typeface="Helvetica"/>
                </a:rPr>
                <a:t>Condition</a:t>
              </a:r>
            </a:p>
          </p:txBody>
        </p:sp>
      </p:grpSp>
      <p:sp>
        <p:nvSpPr>
          <p:cNvPr id="57" name="TextBox 56"/>
          <p:cNvSpPr txBox="1"/>
          <p:nvPr/>
        </p:nvSpPr>
        <p:spPr>
          <a:xfrm>
            <a:off x="1416499" y="4622752"/>
            <a:ext cx="1226739" cy="353911"/>
          </a:xfrm>
          <a:prstGeom prst="rect">
            <a:avLst/>
          </a:prstGeom>
          <a:noFill/>
        </p:spPr>
        <p:txBody>
          <a:bodyPr wrap="none" lIns="91407" tIns="45704" rIns="91407" bIns="45704" rtlCol="0">
            <a:spAutoFit/>
          </a:bodyPr>
          <a:lstStyle/>
          <a:p>
            <a:pPr algn="ctr"/>
            <a:r>
              <a:rPr lang="en-US" sz="1700" b="1">
                <a:latin typeface="Helvetica"/>
                <a:cs typeface="Helvetica"/>
              </a:rPr>
              <a:t>Obstacles</a:t>
            </a:r>
            <a:endParaRPr lang="en-US" sz="1700"/>
          </a:p>
        </p:txBody>
      </p:sp>
      <p:sp>
        <p:nvSpPr>
          <p:cNvPr id="31" name="Rectangle 30"/>
          <p:cNvSpPr/>
          <p:nvPr/>
        </p:nvSpPr>
        <p:spPr>
          <a:xfrm rot="1140000">
            <a:off x="6409943" y="4491121"/>
            <a:ext cx="228600" cy="685800"/>
          </a:xfrm>
          <a:prstGeom prst="rect">
            <a:avLst/>
          </a:prstGeom>
          <a:solidFill>
            <a:srgbClr val="336699"/>
          </a:solidFill>
          <a:ln>
            <a:no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cxnSp>
        <p:nvCxnSpPr>
          <p:cNvPr id="53" name="Straight Connector 52"/>
          <p:cNvCxnSpPr/>
          <p:nvPr/>
        </p:nvCxnSpPr>
        <p:spPr>
          <a:xfrm flipH="1">
            <a:off x="6247626" y="4375243"/>
            <a:ext cx="304800" cy="914400"/>
          </a:xfrm>
          <a:prstGeom prst="line">
            <a:avLst/>
          </a:prstGeom>
          <a:ln w="41275">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a:off x="6501110" y="4375243"/>
            <a:ext cx="304800" cy="914400"/>
          </a:xfrm>
          <a:prstGeom prst="line">
            <a:avLst/>
          </a:prstGeom>
          <a:ln w="41275">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 y="434536"/>
            <a:ext cx="9143999" cy="534206"/>
          </a:xfrm>
          <a:prstGeom prst="rect">
            <a:avLst/>
          </a:prstGeom>
          <a:noFill/>
        </p:spPr>
        <p:txBody>
          <a:bodyPr wrap="square" lIns="81994" tIns="40995" rIns="81994" bIns="40995" rtlCol="0">
            <a:spAutoFit/>
          </a:bodyPr>
          <a:lstStyle/>
          <a:p>
            <a:pPr algn="ctr">
              <a:lnSpc>
                <a:spcPct val="90000"/>
              </a:lnSpc>
            </a:pPr>
            <a:r>
              <a:rPr lang="en-US" sz="3200" b="1">
                <a:latin typeface="Helvetica"/>
                <a:cs typeface="Helvetica"/>
              </a:rPr>
              <a:t>THE IMPROVEMENT KATA PATTERN</a:t>
            </a:r>
          </a:p>
        </p:txBody>
      </p:sp>
      <p:sp>
        <p:nvSpPr>
          <p:cNvPr id="33" name="TextBox 32"/>
          <p:cNvSpPr txBox="1"/>
          <p:nvPr/>
        </p:nvSpPr>
        <p:spPr>
          <a:xfrm>
            <a:off x="0" y="924580"/>
            <a:ext cx="9144000" cy="523220"/>
          </a:xfrm>
          <a:prstGeom prst="rect">
            <a:avLst/>
          </a:prstGeom>
          <a:noFill/>
        </p:spPr>
        <p:txBody>
          <a:bodyPr wrap="square" lIns="91407" tIns="45704" rIns="91407" bIns="45704" rtlCol="0">
            <a:spAutoFit/>
          </a:bodyPr>
          <a:lstStyle/>
          <a:p>
            <a:pPr algn="ctr"/>
            <a:r>
              <a:rPr lang="en-US" sz="2800" b="1">
                <a:latin typeface="Helvetica"/>
                <a:cs typeface="Helvetica"/>
              </a:rPr>
              <a:t>A systematic, scientific way of working</a:t>
            </a:r>
          </a:p>
        </p:txBody>
      </p:sp>
      <p:grpSp>
        <p:nvGrpSpPr>
          <p:cNvPr id="30" name="Group 29"/>
          <p:cNvGrpSpPr/>
          <p:nvPr/>
        </p:nvGrpSpPr>
        <p:grpSpPr>
          <a:xfrm>
            <a:off x="3722686" y="4718940"/>
            <a:ext cx="1104609" cy="234060"/>
            <a:chOff x="3732464" y="3286380"/>
            <a:chExt cx="1104609" cy="234060"/>
          </a:xfrm>
        </p:grpSpPr>
        <p:sp>
          <p:nvSpPr>
            <p:cNvPr id="34" name="Oval 33"/>
            <p:cNvSpPr>
              <a:spLocks noChangeAspect="1"/>
            </p:cNvSpPr>
            <p:nvPr/>
          </p:nvSpPr>
          <p:spPr>
            <a:xfrm>
              <a:off x="3732464" y="3289428"/>
              <a:ext cx="228600" cy="228600"/>
            </a:xfrm>
            <a:prstGeom prst="ellipse">
              <a:avLst/>
            </a:prstGeom>
            <a:solidFill>
              <a:schemeClr val="bg1">
                <a:lumMod val="75000"/>
              </a:schemeClr>
            </a:solidFill>
            <a:ln w="317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4024467" y="3286380"/>
              <a:ext cx="228600" cy="228600"/>
            </a:xfrm>
            <a:prstGeom prst="ellipse">
              <a:avLst/>
            </a:prstGeom>
            <a:solidFill>
              <a:schemeClr val="bg1">
                <a:lumMod val="75000"/>
              </a:schemeClr>
            </a:solidFill>
            <a:ln w="317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a:spLocks noChangeAspect="1"/>
            </p:cNvSpPr>
            <p:nvPr/>
          </p:nvSpPr>
          <p:spPr>
            <a:xfrm>
              <a:off x="4316470" y="3288662"/>
              <a:ext cx="228600" cy="228600"/>
            </a:xfrm>
            <a:prstGeom prst="ellipse">
              <a:avLst/>
            </a:prstGeom>
            <a:solidFill>
              <a:schemeClr val="bg1">
                <a:lumMod val="75000"/>
              </a:schemeClr>
            </a:solidFill>
            <a:ln w="317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a:spLocks noChangeAspect="1"/>
            </p:cNvSpPr>
            <p:nvPr/>
          </p:nvSpPr>
          <p:spPr>
            <a:xfrm>
              <a:off x="4608473" y="3291840"/>
              <a:ext cx="228600" cy="228600"/>
            </a:xfrm>
            <a:prstGeom prst="ellipse">
              <a:avLst/>
            </a:prstGeom>
            <a:solidFill>
              <a:schemeClr val="bg1">
                <a:lumMod val="75000"/>
              </a:schemeClr>
            </a:solidFill>
            <a:ln w="317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5" name="Footer Placeholder 12"/>
          <p:cNvSpPr>
            <a:spLocks noGrp="1"/>
          </p:cNvSpPr>
          <p:nvPr>
            <p:ph type="ftr" sz="quarter" idx="11"/>
          </p:nvPr>
        </p:nvSpPr>
        <p:spPr/>
        <p:txBody>
          <a:bodyPr/>
          <a:lstStyle/>
          <a:p>
            <a:r>
              <a:rPr lang="en-US"/>
              <a:t>By Mike Rother</a:t>
            </a:r>
          </a:p>
        </p:txBody>
      </p:sp>
      <p:sp>
        <p:nvSpPr>
          <p:cNvPr id="58" name="Slide Number Placeholder 13"/>
          <p:cNvSpPr>
            <a:spLocks noGrp="1"/>
          </p:cNvSpPr>
          <p:nvPr>
            <p:ph type="sldNum" sz="quarter" idx="12"/>
          </p:nvPr>
        </p:nvSpPr>
        <p:spPr/>
        <p:txBody>
          <a:bodyPr/>
          <a:lstStyle/>
          <a:p>
            <a:fld id="{1254D1E6-34D6-5C4C-A7E3-AB2F6F87675C}" type="slidenum">
              <a:rPr lang="en-US"/>
              <a:pPr/>
              <a:t>78</a:t>
            </a:fld>
            <a:endParaRPr lang="en-US"/>
          </a:p>
        </p:txBody>
      </p:sp>
    </p:spTree>
    <p:extLst>
      <p:ext uri="{BB962C8B-B14F-4D97-AF65-F5344CB8AC3E}">
        <p14:creationId xmlns:p14="http://schemas.microsoft.com/office/powerpoint/2010/main" val="46312257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06641" y="4988778"/>
            <a:ext cx="1371596" cy="348749"/>
          </a:xfrm>
          <a:prstGeom prst="rect">
            <a:avLst/>
          </a:prstGeom>
          <a:noFill/>
        </p:spPr>
        <p:txBody>
          <a:bodyPr wrap="square" lIns="91365" tIns="45683" rIns="91365" bIns="45683" rtlCol="0">
            <a:spAutoFit/>
          </a:bodyPr>
          <a:lstStyle/>
          <a:p>
            <a:pPr algn="ctr">
              <a:lnSpc>
                <a:spcPct val="80000"/>
              </a:lnSpc>
            </a:pPr>
            <a:r>
              <a:rPr lang="en-US" sz="2000"/>
              <a:t>(Manager)</a:t>
            </a:r>
            <a:endParaRPr lang="en-US"/>
          </a:p>
        </p:txBody>
      </p:sp>
      <p:sp>
        <p:nvSpPr>
          <p:cNvPr id="28" name="TextBox 27"/>
          <p:cNvSpPr txBox="1"/>
          <p:nvPr/>
        </p:nvSpPr>
        <p:spPr>
          <a:xfrm>
            <a:off x="1455800" y="276844"/>
            <a:ext cx="6143190" cy="977425"/>
          </a:xfrm>
          <a:prstGeom prst="rect">
            <a:avLst/>
          </a:prstGeom>
          <a:noFill/>
        </p:spPr>
        <p:txBody>
          <a:bodyPr wrap="square" lIns="81994" tIns="40995" rIns="81994" bIns="40995" rtlCol="0">
            <a:spAutoFit/>
          </a:bodyPr>
          <a:lstStyle/>
          <a:p>
            <a:pPr algn="ctr">
              <a:lnSpc>
                <a:spcPct val="90000"/>
              </a:lnSpc>
            </a:pPr>
            <a:r>
              <a:rPr lang="en-US" sz="3200" b="1">
                <a:latin typeface="Helvetica"/>
                <a:cs typeface="Helvetica"/>
              </a:rPr>
              <a:t>THE IMPROVEMENT KATA</a:t>
            </a:r>
          </a:p>
          <a:p>
            <a:pPr algn="ctr">
              <a:lnSpc>
                <a:spcPct val="90000"/>
              </a:lnSpc>
            </a:pPr>
            <a:r>
              <a:rPr lang="en-US" sz="3200" b="1">
                <a:latin typeface="Helvetica"/>
                <a:cs typeface="Helvetica"/>
              </a:rPr>
              <a:t>+ THE COACHING KATA</a:t>
            </a:r>
          </a:p>
        </p:txBody>
      </p:sp>
      <p:sp>
        <p:nvSpPr>
          <p:cNvPr id="35" name="TextBox 34"/>
          <p:cNvSpPr txBox="1"/>
          <p:nvPr/>
        </p:nvSpPr>
        <p:spPr>
          <a:xfrm>
            <a:off x="425952" y="1233440"/>
            <a:ext cx="8268086" cy="786634"/>
          </a:xfrm>
          <a:prstGeom prst="rect">
            <a:avLst/>
          </a:prstGeom>
          <a:noFill/>
        </p:spPr>
        <p:txBody>
          <a:bodyPr wrap="square" lIns="82021" tIns="41010" rIns="82021" bIns="41010" rtlCol="0">
            <a:spAutoFit/>
          </a:bodyPr>
          <a:lstStyle/>
          <a:p>
            <a:pPr algn="ctr">
              <a:lnSpc>
                <a:spcPct val="80000"/>
              </a:lnSpc>
            </a:pPr>
            <a:r>
              <a:rPr lang="en-US" sz="2800" b="1" dirty="0"/>
              <a:t>It’s a methodology for developing people</a:t>
            </a:r>
          </a:p>
          <a:p>
            <a:pPr algn="ctr">
              <a:lnSpc>
                <a:spcPct val="80000"/>
              </a:lnSpc>
            </a:pPr>
            <a:r>
              <a:rPr lang="en-US" sz="2800" b="1" dirty="0"/>
              <a:t>to meet challenges</a:t>
            </a:r>
          </a:p>
        </p:txBody>
      </p:sp>
      <p:sp>
        <p:nvSpPr>
          <p:cNvPr id="41" name="Footer Placeholder 12"/>
          <p:cNvSpPr>
            <a:spLocks noGrp="1"/>
          </p:cNvSpPr>
          <p:nvPr>
            <p:ph type="ftr" sz="quarter" idx="11"/>
          </p:nvPr>
        </p:nvSpPr>
        <p:spPr/>
        <p:txBody>
          <a:bodyPr/>
          <a:lstStyle/>
          <a:p>
            <a:r>
              <a:rPr lang="en-US"/>
              <a:t>By Mike Rother</a:t>
            </a:r>
          </a:p>
        </p:txBody>
      </p:sp>
      <p:sp>
        <p:nvSpPr>
          <p:cNvPr id="42" name="Slide Number Placeholder 13"/>
          <p:cNvSpPr>
            <a:spLocks noGrp="1"/>
          </p:cNvSpPr>
          <p:nvPr>
            <p:ph type="sldNum" sz="quarter" idx="12"/>
          </p:nvPr>
        </p:nvSpPr>
        <p:spPr/>
        <p:txBody>
          <a:bodyPr/>
          <a:lstStyle/>
          <a:p>
            <a:fld id="{1254D1E6-34D6-5C4C-A7E3-AB2F6F87675C}" type="slidenum">
              <a:rPr lang="en-US"/>
              <a:pPr/>
              <a:t>79</a:t>
            </a:fld>
            <a:endParaRPr lang="en-US"/>
          </a:p>
        </p:txBody>
      </p:sp>
      <p:pic>
        <p:nvPicPr>
          <p:cNvPr id="38" name="Picture 37" descr="Stick Figure Standing.jpg"/>
          <p:cNvPicPr>
            <a:picLocks noChangeAspect="1"/>
          </p:cNvPicPr>
          <p:nvPr/>
        </p:nvPicPr>
        <p:blipFill rotWithShape="1">
          <a:blip r:embed="rId2">
            <a:extLst>
              <a:ext uri="{28A0092B-C50C-407E-A947-70E740481C1C}">
                <a14:useLocalDpi xmlns:a14="http://schemas.microsoft.com/office/drawing/2010/main" val="0"/>
              </a:ext>
            </a:extLst>
          </a:blip>
          <a:srcRect l="27200" r="28400"/>
          <a:stretch/>
        </p:blipFill>
        <p:spPr>
          <a:xfrm>
            <a:off x="524471" y="2159000"/>
            <a:ext cx="525689" cy="1188720"/>
          </a:xfrm>
          <a:prstGeom prst="rect">
            <a:avLst/>
          </a:prstGeom>
        </p:spPr>
      </p:pic>
      <p:cxnSp>
        <p:nvCxnSpPr>
          <p:cNvPr id="43" name="Straight Arrow Connector 42"/>
          <p:cNvCxnSpPr/>
          <p:nvPr/>
        </p:nvCxnSpPr>
        <p:spPr>
          <a:xfrm>
            <a:off x="2545537" y="2806872"/>
            <a:ext cx="228600" cy="1588"/>
          </a:xfrm>
          <a:prstGeom prst="straightConnector1">
            <a:avLst/>
          </a:prstGeom>
          <a:ln w="76200">
            <a:solidFill>
              <a:schemeClr val="tx1">
                <a:lumMod val="85000"/>
                <a:lumOff val="1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3953613" y="2806872"/>
            <a:ext cx="228600" cy="1588"/>
          </a:xfrm>
          <a:prstGeom prst="straightConnector1">
            <a:avLst/>
          </a:prstGeom>
          <a:ln w="76200">
            <a:solidFill>
              <a:schemeClr val="tx1">
                <a:lumMod val="85000"/>
                <a:lumOff val="1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1378761" y="2286172"/>
            <a:ext cx="1188720" cy="1051560"/>
          </a:xfrm>
          <a:prstGeom prst="rect">
            <a:avLst/>
          </a:prstGeom>
          <a:solidFill>
            <a:srgbClr val="FFFFFF"/>
          </a:solidFill>
          <a:ln w="22225" cap="flat" cmpd="sng" algn="ctr">
            <a:solidFill>
              <a:schemeClr val="tx1">
                <a:lumMod val="95000"/>
                <a:lumOff val="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365" tIns="45683" rIns="91365" bIns="45683" rtlCol="0" anchor="ctr"/>
          <a:lstStyle/>
          <a:p>
            <a:pPr algn="ctr"/>
            <a:endParaRPr lang="en-US"/>
          </a:p>
        </p:txBody>
      </p:sp>
      <p:sp>
        <p:nvSpPr>
          <p:cNvPr id="46" name="Rectangle 45"/>
          <p:cNvSpPr/>
          <p:nvPr/>
        </p:nvSpPr>
        <p:spPr>
          <a:xfrm>
            <a:off x="2786837" y="2286172"/>
            <a:ext cx="1188720" cy="1051560"/>
          </a:xfrm>
          <a:prstGeom prst="rect">
            <a:avLst/>
          </a:prstGeom>
          <a:solidFill>
            <a:schemeClr val="bg1"/>
          </a:solidFill>
          <a:ln w="22225" cap="flat" cmpd="sng" algn="ctr">
            <a:solidFill>
              <a:schemeClr val="tx1">
                <a:lumMod val="95000"/>
                <a:lumOff val="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365" tIns="45683" rIns="91365" bIns="45683" rtlCol="0" anchor="ctr"/>
          <a:lstStyle/>
          <a:p>
            <a:pPr algn="ctr"/>
            <a:endParaRPr lang="en-US"/>
          </a:p>
        </p:txBody>
      </p:sp>
      <p:sp>
        <p:nvSpPr>
          <p:cNvPr id="47" name="Rectangle 46"/>
          <p:cNvSpPr/>
          <p:nvPr/>
        </p:nvSpPr>
        <p:spPr>
          <a:xfrm>
            <a:off x="4194913" y="2286172"/>
            <a:ext cx="1188720" cy="1051560"/>
          </a:xfrm>
          <a:prstGeom prst="rect">
            <a:avLst/>
          </a:prstGeom>
          <a:noFill/>
          <a:ln w="22225" cap="flat" cmpd="sng" algn="ctr">
            <a:solidFill>
              <a:schemeClr val="tx1">
                <a:lumMod val="95000"/>
                <a:lumOff val="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365" tIns="45683" rIns="91365" bIns="45683" rtlCol="0" anchor="ctr"/>
          <a:lstStyle/>
          <a:p>
            <a:pPr algn="ctr"/>
            <a:endParaRPr lang="en-US"/>
          </a:p>
        </p:txBody>
      </p:sp>
      <p:sp>
        <p:nvSpPr>
          <p:cNvPr id="48" name="Rectangle 47"/>
          <p:cNvSpPr/>
          <p:nvPr/>
        </p:nvSpPr>
        <p:spPr>
          <a:xfrm>
            <a:off x="5736485" y="2286172"/>
            <a:ext cx="1188720" cy="1051560"/>
          </a:xfrm>
          <a:prstGeom prst="rect">
            <a:avLst/>
          </a:prstGeom>
          <a:noFill/>
          <a:ln w="22225" cap="flat" cmpd="sng" algn="ctr">
            <a:solidFill>
              <a:schemeClr val="tx1">
                <a:lumMod val="95000"/>
                <a:lumOff val="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365" tIns="45683" rIns="91365" bIns="45683" rtlCol="0" anchor="ctr"/>
          <a:lstStyle/>
          <a:p>
            <a:pPr algn="ctr"/>
            <a:endParaRPr lang="en-US"/>
          </a:p>
        </p:txBody>
      </p:sp>
      <p:sp>
        <p:nvSpPr>
          <p:cNvPr id="49" name="Rectangle 48"/>
          <p:cNvSpPr/>
          <p:nvPr/>
        </p:nvSpPr>
        <p:spPr>
          <a:xfrm>
            <a:off x="5739533" y="3979320"/>
            <a:ext cx="1188720" cy="1051560"/>
          </a:xfrm>
          <a:prstGeom prst="rect">
            <a:avLst/>
          </a:prstGeom>
          <a:noFill/>
          <a:ln w="22225" cap="flat" cmpd="sng" algn="ctr">
            <a:solidFill>
              <a:schemeClr val="tx1">
                <a:lumMod val="95000"/>
                <a:lumOff val="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365" tIns="45683" rIns="91365" bIns="45683" rtlCol="0" anchor="ctr"/>
          <a:lstStyle/>
          <a:p>
            <a:pPr algn="ctr"/>
            <a:endParaRPr lang="en-US"/>
          </a:p>
        </p:txBody>
      </p:sp>
      <p:sp>
        <p:nvSpPr>
          <p:cNvPr id="50" name="TextBox 49"/>
          <p:cNvSpPr txBox="1"/>
          <p:nvPr/>
        </p:nvSpPr>
        <p:spPr>
          <a:xfrm>
            <a:off x="6976617" y="2362379"/>
            <a:ext cx="2057400" cy="713431"/>
          </a:xfrm>
          <a:prstGeom prst="rect">
            <a:avLst/>
          </a:prstGeom>
          <a:noFill/>
        </p:spPr>
        <p:txBody>
          <a:bodyPr wrap="square" lIns="91365" tIns="45683" rIns="91365" bIns="45683" rtlCol="0">
            <a:spAutoFit/>
          </a:bodyPr>
          <a:lstStyle/>
          <a:p>
            <a:pPr>
              <a:lnSpc>
                <a:spcPts val="2380"/>
              </a:lnSpc>
            </a:pPr>
            <a:r>
              <a:rPr lang="en-US" sz="2400" b="1"/>
              <a:t>Improvement</a:t>
            </a:r>
          </a:p>
          <a:p>
            <a:pPr>
              <a:lnSpc>
                <a:spcPts val="2380"/>
              </a:lnSpc>
            </a:pPr>
            <a:r>
              <a:rPr lang="en-US" sz="2400" b="1"/>
              <a:t>Kata</a:t>
            </a:r>
          </a:p>
        </p:txBody>
      </p:sp>
      <p:sp>
        <p:nvSpPr>
          <p:cNvPr id="51" name="TextBox 50"/>
          <p:cNvSpPr txBox="1"/>
          <p:nvPr/>
        </p:nvSpPr>
        <p:spPr>
          <a:xfrm>
            <a:off x="6976617" y="4075871"/>
            <a:ext cx="2057400" cy="713431"/>
          </a:xfrm>
          <a:prstGeom prst="rect">
            <a:avLst/>
          </a:prstGeom>
          <a:noFill/>
        </p:spPr>
        <p:txBody>
          <a:bodyPr wrap="square" lIns="91365" tIns="45683" rIns="91365" bIns="45683" rtlCol="0">
            <a:spAutoFit/>
          </a:bodyPr>
          <a:lstStyle/>
          <a:p>
            <a:pPr>
              <a:lnSpc>
                <a:spcPts val="2380"/>
              </a:lnSpc>
            </a:pPr>
            <a:r>
              <a:rPr lang="en-US" sz="2400" b="1"/>
              <a:t>Coaching</a:t>
            </a:r>
          </a:p>
          <a:p>
            <a:pPr>
              <a:lnSpc>
                <a:spcPts val="2380"/>
              </a:lnSpc>
            </a:pPr>
            <a:r>
              <a:rPr lang="en-US" sz="2400" b="1"/>
              <a:t>Kata</a:t>
            </a:r>
          </a:p>
        </p:txBody>
      </p:sp>
      <p:sp>
        <p:nvSpPr>
          <p:cNvPr id="52" name="TextBox 51"/>
          <p:cNvSpPr txBox="1"/>
          <p:nvPr/>
        </p:nvSpPr>
        <p:spPr>
          <a:xfrm>
            <a:off x="1282701" y="2311320"/>
            <a:ext cx="1358949" cy="987898"/>
          </a:xfrm>
          <a:prstGeom prst="rect">
            <a:avLst/>
          </a:prstGeom>
          <a:noFill/>
        </p:spPr>
        <p:txBody>
          <a:bodyPr wrap="square" lIns="91365" tIns="45683" rIns="91365" bIns="45683" rtlCol="0">
            <a:spAutoFit/>
          </a:bodyPr>
          <a:lstStyle/>
          <a:p>
            <a:pPr algn="ctr">
              <a:lnSpc>
                <a:spcPct val="80000"/>
              </a:lnSpc>
            </a:pPr>
            <a:r>
              <a:rPr lang="en-US" b="1"/>
              <a:t>Understand the Direction</a:t>
            </a:r>
            <a:r>
              <a:rPr lang="en-US" sz="1200" b="1"/>
              <a:t> </a:t>
            </a:r>
            <a:r>
              <a:rPr lang="en-US" b="1" spc="-100"/>
              <a:t>or</a:t>
            </a:r>
            <a:r>
              <a:rPr lang="en-US" b="1"/>
              <a:t> Challenge</a:t>
            </a:r>
          </a:p>
        </p:txBody>
      </p:sp>
      <p:sp>
        <p:nvSpPr>
          <p:cNvPr id="53" name="TextBox 52"/>
          <p:cNvSpPr txBox="1"/>
          <p:nvPr/>
        </p:nvSpPr>
        <p:spPr>
          <a:xfrm>
            <a:off x="2812237" y="2349550"/>
            <a:ext cx="1143000" cy="844782"/>
          </a:xfrm>
          <a:prstGeom prst="rect">
            <a:avLst/>
          </a:prstGeom>
          <a:noFill/>
        </p:spPr>
        <p:txBody>
          <a:bodyPr wrap="square" lIns="91365" tIns="45683" rIns="91365" bIns="45683" rtlCol="0">
            <a:spAutoFit/>
          </a:bodyPr>
          <a:lstStyle/>
          <a:p>
            <a:pPr algn="ctr">
              <a:lnSpc>
                <a:spcPct val="90000"/>
              </a:lnSpc>
            </a:pPr>
            <a:r>
              <a:rPr lang="en-US" b="1"/>
              <a:t>Grasp the Current Condition</a:t>
            </a:r>
          </a:p>
        </p:txBody>
      </p:sp>
      <p:sp>
        <p:nvSpPr>
          <p:cNvPr id="54" name="TextBox 53"/>
          <p:cNvSpPr txBox="1"/>
          <p:nvPr/>
        </p:nvSpPr>
        <p:spPr>
          <a:xfrm>
            <a:off x="4220313" y="2317542"/>
            <a:ext cx="1143000" cy="983474"/>
          </a:xfrm>
          <a:prstGeom prst="rect">
            <a:avLst/>
          </a:prstGeom>
          <a:noFill/>
        </p:spPr>
        <p:txBody>
          <a:bodyPr wrap="square" lIns="91365" tIns="45683" rIns="91365" bIns="45683" rtlCol="0">
            <a:spAutoFit/>
          </a:bodyPr>
          <a:lstStyle/>
          <a:p>
            <a:pPr algn="ctr">
              <a:lnSpc>
                <a:spcPts val="1719"/>
              </a:lnSpc>
            </a:pPr>
            <a:r>
              <a:rPr lang="en-US" b="1"/>
              <a:t>Establish the Next Target Condition</a:t>
            </a:r>
          </a:p>
        </p:txBody>
      </p:sp>
      <p:sp>
        <p:nvSpPr>
          <p:cNvPr id="55" name="TextBox 54"/>
          <p:cNvSpPr txBox="1"/>
          <p:nvPr/>
        </p:nvSpPr>
        <p:spPr>
          <a:xfrm>
            <a:off x="5694861" y="2304840"/>
            <a:ext cx="1260824" cy="983474"/>
          </a:xfrm>
          <a:prstGeom prst="rect">
            <a:avLst/>
          </a:prstGeom>
          <a:noFill/>
        </p:spPr>
        <p:txBody>
          <a:bodyPr wrap="square" lIns="91365" tIns="45683" rIns="91365" bIns="45683" rtlCol="0">
            <a:spAutoFit/>
          </a:bodyPr>
          <a:lstStyle/>
          <a:p>
            <a:pPr algn="ctr">
              <a:lnSpc>
                <a:spcPts val="1719"/>
              </a:lnSpc>
            </a:pPr>
            <a:r>
              <a:rPr lang="en-US" b="1"/>
              <a:t>Iterate</a:t>
            </a:r>
          </a:p>
          <a:p>
            <a:pPr algn="ctr">
              <a:lnSpc>
                <a:spcPts val="1719"/>
              </a:lnSpc>
            </a:pPr>
            <a:r>
              <a:rPr lang="en-US" b="1"/>
              <a:t>Toward the Target Condition</a:t>
            </a:r>
          </a:p>
        </p:txBody>
      </p:sp>
      <p:sp>
        <p:nvSpPr>
          <p:cNvPr id="56" name="TextBox 55"/>
          <p:cNvSpPr txBox="1"/>
          <p:nvPr/>
        </p:nvSpPr>
        <p:spPr>
          <a:xfrm>
            <a:off x="5644061" y="4040301"/>
            <a:ext cx="1374648" cy="928395"/>
          </a:xfrm>
          <a:prstGeom prst="rect">
            <a:avLst/>
          </a:prstGeom>
          <a:noFill/>
        </p:spPr>
        <p:txBody>
          <a:bodyPr wrap="square" lIns="91365" tIns="45683" rIns="91365" bIns="45683" rtlCol="0">
            <a:spAutoFit/>
          </a:bodyPr>
          <a:lstStyle/>
          <a:p>
            <a:pPr algn="ctr">
              <a:lnSpc>
                <a:spcPct val="90000"/>
              </a:lnSpc>
            </a:pPr>
            <a:r>
              <a:rPr lang="en-US" sz="2000" b="1"/>
              <a:t>‘Executing’</a:t>
            </a:r>
          </a:p>
          <a:p>
            <a:pPr algn="ctr">
              <a:lnSpc>
                <a:spcPct val="90000"/>
              </a:lnSpc>
            </a:pPr>
            <a:r>
              <a:rPr lang="en-US" sz="2000" b="1"/>
              <a:t>Coaching Cycles</a:t>
            </a:r>
          </a:p>
        </p:txBody>
      </p:sp>
      <p:sp>
        <p:nvSpPr>
          <p:cNvPr id="57" name="TextBox 56"/>
          <p:cNvSpPr txBox="1"/>
          <p:nvPr/>
        </p:nvSpPr>
        <p:spPr>
          <a:xfrm>
            <a:off x="1371601" y="4250366"/>
            <a:ext cx="4004412" cy="400045"/>
          </a:xfrm>
          <a:prstGeom prst="rect">
            <a:avLst/>
          </a:prstGeom>
          <a:noFill/>
        </p:spPr>
        <p:txBody>
          <a:bodyPr wrap="square" lIns="91365" tIns="45683" rIns="91365" bIns="45683" rtlCol="0">
            <a:spAutoFit/>
          </a:bodyPr>
          <a:lstStyle/>
          <a:p>
            <a:pPr algn="ctr"/>
            <a:r>
              <a:rPr lang="en-US" sz="2000" b="1"/>
              <a:t>‘Planning’ Coaching Cycles</a:t>
            </a:r>
          </a:p>
        </p:txBody>
      </p:sp>
      <p:cxnSp>
        <p:nvCxnSpPr>
          <p:cNvPr id="58" name="Straight Arrow Connector 57"/>
          <p:cNvCxnSpPr/>
          <p:nvPr/>
        </p:nvCxnSpPr>
        <p:spPr>
          <a:xfrm>
            <a:off x="5439513" y="2806872"/>
            <a:ext cx="256032" cy="1588"/>
          </a:xfrm>
          <a:prstGeom prst="straightConnector1">
            <a:avLst/>
          </a:prstGeom>
          <a:ln w="3492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1371601" y="3979320"/>
            <a:ext cx="4012741" cy="1051560"/>
          </a:xfrm>
          <a:prstGeom prst="rect">
            <a:avLst/>
          </a:prstGeom>
          <a:noFill/>
          <a:ln w="22225" cap="flat" cmpd="sng" algn="ctr">
            <a:solidFill>
              <a:schemeClr val="tx1">
                <a:lumMod val="95000"/>
                <a:lumOff val="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365" tIns="45683" rIns="91365" bIns="45683" rtlCol="0" anchor="ctr"/>
          <a:lstStyle/>
          <a:p>
            <a:pPr algn="ctr"/>
            <a:endParaRPr lang="en-US"/>
          </a:p>
        </p:txBody>
      </p:sp>
      <p:sp>
        <p:nvSpPr>
          <p:cNvPr id="60" name="Rectangle 59"/>
          <p:cNvSpPr/>
          <p:nvPr/>
        </p:nvSpPr>
        <p:spPr>
          <a:xfrm>
            <a:off x="469901" y="2900394"/>
            <a:ext cx="610819" cy="2103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9" tIns="45714" rIns="91429" bIns="45714" rtlCol="0" anchor="ctr"/>
          <a:lstStyle/>
          <a:p>
            <a:pPr algn="ctr"/>
            <a:endParaRPr lang="en-US"/>
          </a:p>
        </p:txBody>
      </p:sp>
      <p:sp>
        <p:nvSpPr>
          <p:cNvPr id="61" name="TextBox 60"/>
          <p:cNvSpPr txBox="1"/>
          <p:nvPr/>
        </p:nvSpPr>
        <p:spPr>
          <a:xfrm>
            <a:off x="259537" y="2767679"/>
            <a:ext cx="1065173" cy="400065"/>
          </a:xfrm>
          <a:prstGeom prst="rect">
            <a:avLst/>
          </a:prstGeom>
          <a:noFill/>
        </p:spPr>
        <p:txBody>
          <a:bodyPr wrap="square" lIns="91365" tIns="45683" rIns="91365" bIns="45683" rtlCol="0">
            <a:spAutoFit/>
          </a:bodyPr>
          <a:lstStyle/>
          <a:p>
            <a:pPr algn="ctr"/>
            <a:r>
              <a:rPr lang="en-US" sz="2000" b="1"/>
              <a:t>Learner</a:t>
            </a:r>
          </a:p>
        </p:txBody>
      </p:sp>
      <p:pic>
        <p:nvPicPr>
          <p:cNvPr id="62" name="Picture 61" descr="Stick Figure Standing.jpg"/>
          <p:cNvPicPr>
            <a:picLocks noChangeAspect="1"/>
          </p:cNvPicPr>
          <p:nvPr/>
        </p:nvPicPr>
        <p:blipFill rotWithShape="1">
          <a:blip r:embed="rId2">
            <a:extLst>
              <a:ext uri="{28A0092B-C50C-407E-A947-70E740481C1C}">
                <a14:useLocalDpi xmlns:a14="http://schemas.microsoft.com/office/drawing/2010/main" val="0"/>
              </a:ext>
            </a:extLst>
          </a:blip>
          <a:srcRect l="27200" r="28400"/>
          <a:stretch/>
        </p:blipFill>
        <p:spPr>
          <a:xfrm>
            <a:off x="524471" y="3826920"/>
            <a:ext cx="525689" cy="1188720"/>
          </a:xfrm>
          <a:prstGeom prst="rect">
            <a:avLst/>
          </a:prstGeom>
        </p:spPr>
      </p:pic>
      <p:sp>
        <p:nvSpPr>
          <p:cNvPr id="63" name="Rectangle 62"/>
          <p:cNvSpPr/>
          <p:nvPr/>
        </p:nvSpPr>
        <p:spPr>
          <a:xfrm>
            <a:off x="469901" y="4568314"/>
            <a:ext cx="610819" cy="2103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9" tIns="45714" rIns="91429" bIns="45714" rtlCol="0" anchor="ctr"/>
          <a:lstStyle/>
          <a:p>
            <a:pPr algn="ctr"/>
            <a:endParaRPr lang="en-US"/>
          </a:p>
        </p:txBody>
      </p:sp>
      <p:sp>
        <p:nvSpPr>
          <p:cNvPr id="64" name="TextBox 63"/>
          <p:cNvSpPr txBox="1"/>
          <p:nvPr/>
        </p:nvSpPr>
        <p:spPr>
          <a:xfrm>
            <a:off x="259537" y="4435599"/>
            <a:ext cx="1065173" cy="400065"/>
          </a:xfrm>
          <a:prstGeom prst="rect">
            <a:avLst/>
          </a:prstGeom>
          <a:noFill/>
        </p:spPr>
        <p:txBody>
          <a:bodyPr wrap="square" lIns="91365" tIns="45683" rIns="91365" bIns="45683" rtlCol="0">
            <a:spAutoFit/>
          </a:bodyPr>
          <a:lstStyle/>
          <a:p>
            <a:pPr algn="ctr"/>
            <a:r>
              <a:rPr lang="en-US" sz="2000" b="1"/>
              <a:t>Coach</a:t>
            </a:r>
          </a:p>
        </p:txBody>
      </p:sp>
      <p:cxnSp>
        <p:nvCxnSpPr>
          <p:cNvPr id="65" name="Straight Arrow Connector 64"/>
          <p:cNvCxnSpPr/>
          <p:nvPr/>
        </p:nvCxnSpPr>
        <p:spPr>
          <a:xfrm rot="5400000" flipH="1" flipV="1">
            <a:off x="6254427" y="3634950"/>
            <a:ext cx="502920" cy="1588"/>
          </a:xfrm>
          <a:prstGeom prst="straightConnector1">
            <a:avLst/>
          </a:prstGeom>
          <a:ln w="44450" cap="flat" cmpd="sng" algn="ctr">
            <a:solidFill>
              <a:schemeClr val="tx1">
                <a:lumMod val="65000"/>
                <a:lumOff val="35000"/>
              </a:schemeClr>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rot="16200000" flipH="1">
            <a:off x="5925887" y="3665435"/>
            <a:ext cx="502920" cy="1588"/>
          </a:xfrm>
          <a:prstGeom prst="straightConnector1">
            <a:avLst/>
          </a:prstGeom>
          <a:ln w="44450" cap="flat" cmpd="sng" algn="ctr">
            <a:solidFill>
              <a:schemeClr val="tx1">
                <a:lumMod val="65000"/>
                <a:lumOff val="35000"/>
              </a:schemeClr>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rot="5400000" flipH="1" flipV="1">
            <a:off x="4711359" y="3634041"/>
            <a:ext cx="502920" cy="1588"/>
          </a:xfrm>
          <a:prstGeom prst="straightConnector1">
            <a:avLst/>
          </a:prstGeom>
          <a:ln w="44450" cap="flat" cmpd="sng" algn="ctr">
            <a:solidFill>
              <a:schemeClr val="tx1">
                <a:lumMod val="65000"/>
                <a:lumOff val="35000"/>
              </a:schemeClr>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rot="16200000" flipH="1">
            <a:off x="4382819" y="3664527"/>
            <a:ext cx="502920" cy="1588"/>
          </a:xfrm>
          <a:prstGeom prst="straightConnector1">
            <a:avLst/>
          </a:prstGeom>
          <a:ln w="44450" cap="flat" cmpd="sng" algn="ctr">
            <a:solidFill>
              <a:schemeClr val="tx1">
                <a:lumMod val="65000"/>
                <a:lumOff val="35000"/>
              </a:schemeClr>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rot="5400000" flipH="1" flipV="1">
            <a:off x="3316111" y="3628866"/>
            <a:ext cx="502920" cy="1588"/>
          </a:xfrm>
          <a:prstGeom prst="straightConnector1">
            <a:avLst/>
          </a:prstGeom>
          <a:ln w="44450" cap="flat" cmpd="sng" algn="ctr">
            <a:solidFill>
              <a:schemeClr val="tx1">
                <a:lumMod val="65000"/>
                <a:lumOff val="35000"/>
              </a:schemeClr>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16200000" flipH="1">
            <a:off x="2987571" y="3659352"/>
            <a:ext cx="502920" cy="1588"/>
          </a:xfrm>
          <a:prstGeom prst="straightConnector1">
            <a:avLst/>
          </a:prstGeom>
          <a:ln w="44450" cap="flat" cmpd="sng" algn="ctr">
            <a:solidFill>
              <a:schemeClr val="tx1">
                <a:lumMod val="65000"/>
                <a:lumOff val="35000"/>
              </a:schemeClr>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rot="5400000" flipH="1" flipV="1">
            <a:off x="1890206" y="3632579"/>
            <a:ext cx="502920" cy="1588"/>
          </a:xfrm>
          <a:prstGeom prst="straightConnector1">
            <a:avLst/>
          </a:prstGeom>
          <a:ln w="44450" cap="flat" cmpd="sng" algn="ctr">
            <a:solidFill>
              <a:schemeClr val="tx1">
                <a:lumMod val="65000"/>
                <a:lumOff val="35000"/>
              </a:schemeClr>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rot="16200000" flipH="1">
            <a:off x="1561666" y="3663065"/>
            <a:ext cx="502920" cy="1588"/>
          </a:xfrm>
          <a:prstGeom prst="straightConnector1">
            <a:avLst/>
          </a:prstGeom>
          <a:ln w="44450" cap="flat" cmpd="sng" algn="ctr">
            <a:solidFill>
              <a:schemeClr val="tx1">
                <a:lumMod val="65000"/>
                <a:lumOff val="35000"/>
              </a:schemeClr>
            </a:solidFill>
            <a:prstDash val="solid"/>
            <a:round/>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89150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pt-BR" dirty="0" smtClean="0"/>
              <a:t>Modelo Cascata - </a:t>
            </a:r>
            <a:r>
              <a:rPr lang="pt-BR" dirty="0" err="1" smtClean="0"/>
              <a:t>Waterfall</a:t>
            </a:r>
            <a:endParaRPr lang="pt-BR" dirty="0"/>
          </a:p>
        </p:txBody>
      </p:sp>
      <p:sp>
        <p:nvSpPr>
          <p:cNvPr id="4" name="Slide Number Placeholder 3"/>
          <p:cNvSpPr>
            <a:spLocks noGrp="1"/>
          </p:cNvSpPr>
          <p:nvPr>
            <p:ph type="sldNum" sz="quarter" idx="4"/>
          </p:nvPr>
        </p:nvSpPr>
        <p:spPr/>
        <p:txBody>
          <a:bodyPr/>
          <a:lstStyle/>
          <a:p>
            <a:fld id="{8ED82F00-FAFA-4713-A747-78477EF39A27}" type="slidenum">
              <a:rPr lang="pt-BR" smtClean="0"/>
              <a:pPr/>
              <a:t>8</a:t>
            </a:fld>
            <a:endParaRPr lang="pt-BR"/>
          </a:p>
        </p:txBody>
      </p:sp>
      <p:pic>
        <p:nvPicPr>
          <p:cNvPr id="6" name="Shape 109"/>
          <p:cNvPicPr preferRelativeResize="0"/>
          <p:nvPr/>
        </p:nvPicPr>
        <p:blipFill>
          <a:blip r:embed="rId2">
            <a:alphaModFix/>
          </a:blip>
          <a:stretch>
            <a:fillRect/>
          </a:stretch>
        </p:blipFill>
        <p:spPr>
          <a:xfrm>
            <a:off x="732151" y="2380751"/>
            <a:ext cx="3893499" cy="2925675"/>
          </a:xfrm>
          <a:prstGeom prst="rect">
            <a:avLst/>
          </a:prstGeom>
          <a:noFill/>
          <a:ln>
            <a:noFill/>
          </a:ln>
        </p:spPr>
      </p:pic>
      <p:pic>
        <p:nvPicPr>
          <p:cNvPr id="7" name="Shape 110"/>
          <p:cNvPicPr preferRelativeResize="0"/>
          <p:nvPr/>
        </p:nvPicPr>
        <p:blipFill>
          <a:blip r:embed="rId3">
            <a:alphaModFix/>
          </a:blip>
          <a:stretch>
            <a:fillRect/>
          </a:stretch>
        </p:blipFill>
        <p:spPr>
          <a:xfrm>
            <a:off x="6114675" y="2136325"/>
            <a:ext cx="2095500" cy="2095500"/>
          </a:xfrm>
          <a:prstGeom prst="rect">
            <a:avLst/>
          </a:prstGeom>
          <a:noFill/>
          <a:ln>
            <a:noFill/>
          </a:ln>
        </p:spPr>
      </p:pic>
      <p:sp>
        <p:nvSpPr>
          <p:cNvPr id="8" name="TextBox 7"/>
          <p:cNvSpPr txBox="1"/>
          <p:nvPr/>
        </p:nvSpPr>
        <p:spPr>
          <a:xfrm>
            <a:off x="6114675" y="4231825"/>
            <a:ext cx="2880321" cy="1523494"/>
          </a:xfrm>
          <a:prstGeom prst="rect">
            <a:avLst/>
          </a:prstGeom>
          <a:noFill/>
        </p:spPr>
        <p:txBody>
          <a:bodyPr wrap="square" rtlCol="0">
            <a:spAutoFit/>
          </a:bodyPr>
          <a:lstStyle/>
          <a:p>
            <a:pPr lvl="0">
              <a:lnSpc>
                <a:spcPct val="130000"/>
              </a:lnSpc>
              <a:spcBef>
                <a:spcPct val="20000"/>
              </a:spcBef>
              <a:spcAft>
                <a:spcPts val="600"/>
              </a:spcAft>
            </a:pPr>
            <a:r>
              <a:rPr lang="pt-BR" sz="1400" b="1" dirty="0" smtClean="0">
                <a:solidFill>
                  <a:prstClr val="black"/>
                </a:solidFill>
              </a:rPr>
              <a:t>1988 </a:t>
            </a:r>
            <a:r>
              <a:rPr lang="pt-BR" sz="1400" b="1" dirty="0">
                <a:solidFill>
                  <a:prstClr val="black"/>
                </a:solidFill>
              </a:rPr>
              <a:t>- </a:t>
            </a:r>
            <a:r>
              <a:rPr lang="pt-BR" sz="1400" b="1" dirty="0">
                <a:solidFill>
                  <a:prstClr val="black"/>
                </a:solidFill>
                <a:latin typeface="Georgia"/>
                <a:ea typeface="Georgia"/>
                <a:cs typeface="Georgia"/>
                <a:sym typeface="Georgia"/>
              </a:rPr>
              <a:t>Departamento de Defesa dos Estados Unidos</a:t>
            </a:r>
            <a:r>
              <a:rPr lang="pt-BR" sz="1400" b="1" dirty="0">
                <a:solidFill>
                  <a:prstClr val="black"/>
                </a:solidFill>
              </a:rPr>
              <a:t>.</a:t>
            </a:r>
          </a:p>
          <a:p>
            <a:pPr lvl="0">
              <a:spcBef>
                <a:spcPct val="20000"/>
              </a:spcBef>
            </a:pPr>
            <a:endParaRPr lang="pt-BR" sz="1400" b="1" dirty="0">
              <a:solidFill>
                <a:prstClr val="black"/>
              </a:solidFill>
            </a:endParaRPr>
          </a:p>
          <a:p>
            <a:pPr lvl="0">
              <a:spcBef>
                <a:spcPct val="20000"/>
              </a:spcBef>
            </a:pPr>
            <a:endParaRPr lang="pt-BR" sz="1400" b="1" dirty="0">
              <a:solidFill>
                <a:prstClr val="black"/>
              </a:solidFill>
            </a:endParaRPr>
          </a:p>
          <a:p>
            <a:endParaRPr lang="pt-BR" dirty="0"/>
          </a:p>
        </p:txBody>
      </p:sp>
    </p:spTree>
    <p:extLst>
      <p:ext uri="{BB962C8B-B14F-4D97-AF65-F5344CB8AC3E}">
        <p14:creationId xmlns:p14="http://schemas.microsoft.com/office/powerpoint/2010/main" val="138588792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ight Arrow 50"/>
          <p:cNvSpPr/>
          <p:nvPr/>
        </p:nvSpPr>
        <p:spPr>
          <a:xfrm>
            <a:off x="835759" y="3716519"/>
            <a:ext cx="6836990" cy="731520"/>
          </a:xfrm>
          <a:prstGeom prst="rightArrow">
            <a:avLst/>
          </a:prstGeom>
          <a:solidFill>
            <a:srgbClr val="FFFFFF"/>
          </a:solidFill>
          <a:ln w="28575">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a:lstStyle/>
          <a:p>
            <a:endParaRPr lang="en-US"/>
          </a:p>
        </p:txBody>
      </p:sp>
      <p:grpSp>
        <p:nvGrpSpPr>
          <p:cNvPr id="12" name="Group 11"/>
          <p:cNvGrpSpPr/>
          <p:nvPr/>
        </p:nvGrpSpPr>
        <p:grpSpPr>
          <a:xfrm>
            <a:off x="7635193" y="3531836"/>
            <a:ext cx="1244976" cy="1051560"/>
            <a:chOff x="7574266" y="2853377"/>
            <a:chExt cx="1244976" cy="1051560"/>
          </a:xfrm>
        </p:grpSpPr>
        <p:sp>
          <p:nvSpPr>
            <p:cNvPr id="47" name="Oval 46"/>
            <p:cNvSpPr>
              <a:spLocks noChangeAspect="1"/>
            </p:cNvSpPr>
            <p:nvPr/>
          </p:nvSpPr>
          <p:spPr>
            <a:xfrm>
              <a:off x="7690619" y="2853377"/>
              <a:ext cx="1051560" cy="1051560"/>
            </a:xfrm>
            <a:prstGeom prst="ellipse">
              <a:avLst/>
            </a:prstGeom>
            <a:solidFill>
              <a:schemeClr val="bg1"/>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7574266" y="3233088"/>
              <a:ext cx="1244976" cy="297517"/>
            </a:xfrm>
            <a:prstGeom prst="rect">
              <a:avLst/>
            </a:prstGeom>
            <a:noFill/>
          </p:spPr>
          <p:txBody>
            <a:bodyPr wrap="square" rtlCol="0">
              <a:spAutoFit/>
            </a:bodyPr>
            <a:lstStyle/>
            <a:p>
              <a:pPr algn="ctr">
                <a:lnSpc>
                  <a:spcPct val="80000"/>
                </a:lnSpc>
              </a:pPr>
              <a:r>
                <a:rPr lang="en-US" sz="1600" b="1" i="1">
                  <a:latin typeface="Helvetica"/>
                  <a:cs typeface="Helvetica"/>
                </a:rPr>
                <a:t>Vision</a:t>
              </a:r>
            </a:p>
          </p:txBody>
        </p:sp>
      </p:grpSp>
      <p:sp>
        <p:nvSpPr>
          <p:cNvPr id="55" name="Rectangle 54"/>
          <p:cNvSpPr/>
          <p:nvPr/>
        </p:nvSpPr>
        <p:spPr>
          <a:xfrm rot="1140000">
            <a:off x="6483700" y="3746868"/>
            <a:ext cx="228600" cy="6858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cxnSp>
        <p:nvCxnSpPr>
          <p:cNvPr id="53" name="Straight Connector 52"/>
          <p:cNvCxnSpPr/>
          <p:nvPr/>
        </p:nvCxnSpPr>
        <p:spPr>
          <a:xfrm flipH="1">
            <a:off x="6321382" y="3626723"/>
            <a:ext cx="304800" cy="914400"/>
          </a:xfrm>
          <a:prstGeom prst="line">
            <a:avLst/>
          </a:prstGeom>
          <a:ln w="41275">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a:off x="6574866" y="3626723"/>
            <a:ext cx="304800" cy="914400"/>
          </a:xfrm>
          <a:prstGeom prst="line">
            <a:avLst/>
          </a:prstGeom>
          <a:ln w="41275">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56" name="Explosion 2 55"/>
          <p:cNvSpPr/>
          <p:nvPr/>
        </p:nvSpPr>
        <p:spPr>
          <a:xfrm rot="2394656">
            <a:off x="1440772" y="3347964"/>
            <a:ext cx="1383364" cy="1502101"/>
          </a:xfrm>
          <a:prstGeom prst="irregularSeal2">
            <a:avLst/>
          </a:prstGeom>
          <a:solidFill>
            <a:schemeClr val="bg1"/>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sp>
        <p:nvSpPr>
          <p:cNvPr id="4" name="Rectangle 3"/>
          <p:cNvSpPr/>
          <p:nvPr/>
        </p:nvSpPr>
        <p:spPr>
          <a:xfrm>
            <a:off x="1064356" y="3912713"/>
            <a:ext cx="2361426" cy="3200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grpSp>
        <p:nvGrpSpPr>
          <p:cNvPr id="10" name="Group 9"/>
          <p:cNvGrpSpPr/>
          <p:nvPr/>
        </p:nvGrpSpPr>
        <p:grpSpPr>
          <a:xfrm>
            <a:off x="2613240" y="3544664"/>
            <a:ext cx="1143118" cy="1051560"/>
            <a:chOff x="2552313" y="2866205"/>
            <a:chExt cx="1143118" cy="1051560"/>
          </a:xfrm>
        </p:grpSpPr>
        <p:sp>
          <p:nvSpPr>
            <p:cNvPr id="40" name="Oval 39"/>
            <p:cNvSpPr>
              <a:spLocks noChangeAspect="1"/>
            </p:cNvSpPr>
            <p:nvPr/>
          </p:nvSpPr>
          <p:spPr>
            <a:xfrm>
              <a:off x="2616458" y="2866205"/>
              <a:ext cx="1051560" cy="1051560"/>
            </a:xfrm>
            <a:prstGeom prst="ellipse">
              <a:avLst/>
            </a:prstGeom>
            <a:solidFill>
              <a:schemeClr val="bg1"/>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2552313" y="3016164"/>
              <a:ext cx="1143118" cy="691471"/>
            </a:xfrm>
            <a:prstGeom prst="rect">
              <a:avLst/>
            </a:prstGeom>
            <a:noFill/>
          </p:spPr>
          <p:txBody>
            <a:bodyPr wrap="square" rtlCol="0">
              <a:spAutoFit/>
            </a:bodyPr>
            <a:lstStyle/>
            <a:p>
              <a:pPr algn="ctr">
                <a:lnSpc>
                  <a:spcPct val="80000"/>
                </a:lnSpc>
              </a:pPr>
              <a:r>
                <a:rPr lang="en-US" sz="1600" b="1" i="1">
                  <a:latin typeface="Helvetica"/>
                  <a:cs typeface="Helvetica"/>
                </a:rPr>
                <a:t>Next</a:t>
              </a:r>
            </a:p>
            <a:p>
              <a:pPr algn="ctr">
                <a:lnSpc>
                  <a:spcPct val="80000"/>
                </a:lnSpc>
              </a:pPr>
              <a:r>
                <a:rPr lang="en-US" sz="1600" b="1" i="1">
                  <a:latin typeface="Helvetica"/>
                  <a:cs typeface="Helvetica"/>
                </a:rPr>
                <a:t>Target</a:t>
              </a:r>
            </a:p>
            <a:p>
              <a:pPr algn="ctr">
                <a:lnSpc>
                  <a:spcPct val="80000"/>
                </a:lnSpc>
              </a:pPr>
              <a:r>
                <a:rPr lang="en-US" sz="1600" b="1" i="1">
                  <a:latin typeface="Helvetica"/>
                  <a:cs typeface="Helvetica"/>
                </a:rPr>
                <a:t>Condition</a:t>
              </a:r>
            </a:p>
          </p:txBody>
        </p:sp>
      </p:grpSp>
      <p:grpSp>
        <p:nvGrpSpPr>
          <p:cNvPr id="2" name="Group 1"/>
          <p:cNvGrpSpPr/>
          <p:nvPr/>
        </p:nvGrpSpPr>
        <p:grpSpPr>
          <a:xfrm>
            <a:off x="399267" y="3544664"/>
            <a:ext cx="1143118" cy="1051560"/>
            <a:chOff x="338340" y="2866205"/>
            <a:chExt cx="1143118" cy="1051560"/>
          </a:xfrm>
        </p:grpSpPr>
        <p:sp>
          <p:nvSpPr>
            <p:cNvPr id="36" name="Oval 35"/>
            <p:cNvSpPr>
              <a:spLocks noChangeAspect="1"/>
            </p:cNvSpPr>
            <p:nvPr/>
          </p:nvSpPr>
          <p:spPr>
            <a:xfrm>
              <a:off x="402485" y="2866205"/>
              <a:ext cx="1051560" cy="1051560"/>
            </a:xfrm>
            <a:prstGeom prst="ellipse">
              <a:avLst/>
            </a:prstGeom>
            <a:solidFill>
              <a:schemeClr val="bg1"/>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338340" y="3130464"/>
              <a:ext cx="1143118" cy="494494"/>
            </a:xfrm>
            <a:prstGeom prst="rect">
              <a:avLst/>
            </a:prstGeom>
            <a:noFill/>
          </p:spPr>
          <p:txBody>
            <a:bodyPr wrap="square" rtlCol="0">
              <a:spAutoFit/>
            </a:bodyPr>
            <a:lstStyle/>
            <a:p>
              <a:pPr algn="ctr">
                <a:lnSpc>
                  <a:spcPct val="80000"/>
                </a:lnSpc>
              </a:pPr>
              <a:r>
                <a:rPr lang="en-US" sz="1600" b="1" i="1">
                  <a:latin typeface="Helvetica"/>
                  <a:cs typeface="Helvetica"/>
                </a:rPr>
                <a:t>Current</a:t>
              </a:r>
            </a:p>
            <a:p>
              <a:pPr algn="ctr">
                <a:lnSpc>
                  <a:spcPct val="80000"/>
                </a:lnSpc>
              </a:pPr>
              <a:r>
                <a:rPr lang="en-US" sz="1600" b="1" i="1">
                  <a:latin typeface="Helvetica"/>
                  <a:cs typeface="Helvetica"/>
                </a:rPr>
                <a:t>Condition</a:t>
              </a:r>
            </a:p>
          </p:txBody>
        </p:sp>
      </p:grpSp>
      <p:sp>
        <p:nvSpPr>
          <p:cNvPr id="57" name="TextBox 56"/>
          <p:cNvSpPr txBox="1"/>
          <p:nvPr/>
        </p:nvSpPr>
        <p:spPr>
          <a:xfrm>
            <a:off x="1490255" y="3874233"/>
            <a:ext cx="1226739" cy="353911"/>
          </a:xfrm>
          <a:prstGeom prst="rect">
            <a:avLst/>
          </a:prstGeom>
          <a:noFill/>
        </p:spPr>
        <p:txBody>
          <a:bodyPr wrap="none" lIns="91407" tIns="45704" rIns="91407" bIns="45704" rtlCol="0">
            <a:spAutoFit/>
          </a:bodyPr>
          <a:lstStyle/>
          <a:p>
            <a:pPr algn="ctr"/>
            <a:r>
              <a:rPr lang="en-US" sz="1700" b="1">
                <a:latin typeface="Helvetica"/>
                <a:cs typeface="Helvetica"/>
              </a:rPr>
              <a:t>Obstacles</a:t>
            </a:r>
            <a:endParaRPr lang="en-US" sz="1700"/>
          </a:p>
        </p:txBody>
      </p:sp>
      <p:sp>
        <p:nvSpPr>
          <p:cNvPr id="43" name="Oval 42"/>
          <p:cNvSpPr>
            <a:spLocks noChangeAspect="1"/>
          </p:cNvSpPr>
          <p:nvPr/>
        </p:nvSpPr>
        <p:spPr>
          <a:xfrm>
            <a:off x="4964159" y="3531836"/>
            <a:ext cx="1051560" cy="1051560"/>
          </a:xfrm>
          <a:prstGeom prst="ellipse">
            <a:avLst/>
          </a:prstGeom>
          <a:solidFill>
            <a:schemeClr val="tx2">
              <a:lumMod val="40000"/>
              <a:lumOff val="60000"/>
            </a:schemeClr>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sp>
        <p:nvSpPr>
          <p:cNvPr id="44" name="TextBox 43"/>
          <p:cNvSpPr txBox="1"/>
          <p:nvPr/>
        </p:nvSpPr>
        <p:spPr>
          <a:xfrm>
            <a:off x="4847806" y="3911547"/>
            <a:ext cx="1244976" cy="297517"/>
          </a:xfrm>
          <a:prstGeom prst="rect">
            <a:avLst/>
          </a:prstGeom>
          <a:noFill/>
        </p:spPr>
        <p:txBody>
          <a:bodyPr wrap="square" lIns="91407" tIns="45704" rIns="91407" bIns="45704" rtlCol="0">
            <a:spAutoFit/>
          </a:bodyPr>
          <a:lstStyle/>
          <a:p>
            <a:pPr algn="ctr">
              <a:lnSpc>
                <a:spcPct val="80000"/>
              </a:lnSpc>
            </a:pPr>
            <a:r>
              <a:rPr lang="en-US" sz="1600" b="1" i="1">
                <a:latin typeface="Helvetica"/>
                <a:cs typeface="Helvetica"/>
              </a:rPr>
              <a:t>Challenge</a:t>
            </a:r>
          </a:p>
        </p:txBody>
      </p:sp>
      <p:sp>
        <p:nvSpPr>
          <p:cNvPr id="42" name="TextBox 41"/>
          <p:cNvSpPr txBox="1"/>
          <p:nvPr/>
        </p:nvSpPr>
        <p:spPr>
          <a:xfrm>
            <a:off x="374610" y="392794"/>
            <a:ext cx="8403839" cy="534227"/>
          </a:xfrm>
          <a:prstGeom prst="rect">
            <a:avLst/>
          </a:prstGeom>
          <a:noFill/>
        </p:spPr>
        <p:txBody>
          <a:bodyPr wrap="square" lIns="81994" tIns="40995" rIns="81994" bIns="40995" rtlCol="0">
            <a:spAutoFit/>
          </a:bodyPr>
          <a:lstStyle/>
          <a:p>
            <a:pPr algn="ctr">
              <a:lnSpc>
                <a:spcPct val="90000"/>
              </a:lnSpc>
            </a:pPr>
            <a:r>
              <a:rPr lang="en-US" sz="3200" b="1">
                <a:latin typeface="Helvetica"/>
                <a:cs typeface="Helvetica"/>
              </a:rPr>
              <a:t>CONNECTING STRATEGY &amp; EXECUTION</a:t>
            </a:r>
          </a:p>
        </p:txBody>
      </p:sp>
      <p:grpSp>
        <p:nvGrpSpPr>
          <p:cNvPr id="15" name="Group 14"/>
          <p:cNvGrpSpPr/>
          <p:nvPr/>
        </p:nvGrpSpPr>
        <p:grpSpPr>
          <a:xfrm>
            <a:off x="3793394" y="3964839"/>
            <a:ext cx="1104609" cy="234060"/>
            <a:chOff x="3732464" y="3286380"/>
            <a:chExt cx="1104609" cy="234060"/>
          </a:xfrm>
        </p:grpSpPr>
        <p:sp>
          <p:nvSpPr>
            <p:cNvPr id="13" name="Oval 12"/>
            <p:cNvSpPr>
              <a:spLocks noChangeAspect="1"/>
            </p:cNvSpPr>
            <p:nvPr/>
          </p:nvSpPr>
          <p:spPr>
            <a:xfrm>
              <a:off x="3732464" y="3289428"/>
              <a:ext cx="228600" cy="228600"/>
            </a:xfrm>
            <a:prstGeom prst="ellipse">
              <a:avLst/>
            </a:prstGeom>
            <a:solidFill>
              <a:schemeClr val="bg1">
                <a:lumMod val="75000"/>
              </a:schemeClr>
            </a:solidFill>
            <a:ln w="317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a:spLocks noChangeAspect="1"/>
            </p:cNvSpPr>
            <p:nvPr/>
          </p:nvSpPr>
          <p:spPr>
            <a:xfrm>
              <a:off x="4024467" y="3286380"/>
              <a:ext cx="228600" cy="228600"/>
            </a:xfrm>
            <a:prstGeom prst="ellipse">
              <a:avLst/>
            </a:prstGeom>
            <a:solidFill>
              <a:schemeClr val="bg1">
                <a:lumMod val="75000"/>
              </a:schemeClr>
            </a:solidFill>
            <a:ln w="317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a:off x="4316470" y="3288662"/>
              <a:ext cx="228600" cy="228600"/>
            </a:xfrm>
            <a:prstGeom prst="ellipse">
              <a:avLst/>
            </a:prstGeom>
            <a:solidFill>
              <a:schemeClr val="bg1">
                <a:lumMod val="75000"/>
              </a:schemeClr>
            </a:solidFill>
            <a:ln w="317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a:spLocks noChangeAspect="1"/>
            </p:cNvSpPr>
            <p:nvPr/>
          </p:nvSpPr>
          <p:spPr>
            <a:xfrm>
              <a:off x="4608473" y="3291840"/>
              <a:ext cx="228600" cy="228600"/>
            </a:xfrm>
            <a:prstGeom prst="ellipse">
              <a:avLst/>
            </a:prstGeom>
            <a:solidFill>
              <a:schemeClr val="bg1">
                <a:lumMod val="75000"/>
              </a:schemeClr>
            </a:solidFill>
            <a:ln w="317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Footer Placeholder 12"/>
          <p:cNvSpPr>
            <a:spLocks noGrp="1"/>
          </p:cNvSpPr>
          <p:nvPr>
            <p:ph type="ftr" sz="quarter" idx="11"/>
          </p:nvPr>
        </p:nvSpPr>
        <p:spPr/>
        <p:txBody>
          <a:bodyPr/>
          <a:lstStyle/>
          <a:p>
            <a:r>
              <a:rPr lang="en-US"/>
              <a:t>By Mike Rother</a:t>
            </a:r>
          </a:p>
        </p:txBody>
      </p:sp>
      <p:sp>
        <p:nvSpPr>
          <p:cNvPr id="58" name="Slide Number Placeholder 13"/>
          <p:cNvSpPr>
            <a:spLocks noGrp="1"/>
          </p:cNvSpPr>
          <p:nvPr>
            <p:ph type="sldNum" sz="quarter" idx="12"/>
          </p:nvPr>
        </p:nvSpPr>
        <p:spPr/>
        <p:txBody>
          <a:bodyPr/>
          <a:lstStyle/>
          <a:p>
            <a:fld id="{1254D1E6-34D6-5C4C-A7E3-AB2F6F87675C}" type="slidenum">
              <a:rPr lang="en-US"/>
              <a:pPr/>
              <a:t>80</a:t>
            </a:fld>
            <a:endParaRPr lang="en-US"/>
          </a:p>
        </p:txBody>
      </p:sp>
      <p:sp>
        <p:nvSpPr>
          <p:cNvPr id="3" name="Oval 2"/>
          <p:cNvSpPr/>
          <p:nvPr/>
        </p:nvSpPr>
        <p:spPr>
          <a:xfrm>
            <a:off x="4764786" y="3061345"/>
            <a:ext cx="4210769" cy="1981200"/>
          </a:xfrm>
          <a:prstGeom prst="ellipse">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sp>
        <p:nvSpPr>
          <p:cNvPr id="46" name="Oval 45"/>
          <p:cNvSpPr/>
          <p:nvPr/>
        </p:nvSpPr>
        <p:spPr>
          <a:xfrm>
            <a:off x="190890" y="3070893"/>
            <a:ext cx="6012241" cy="1981200"/>
          </a:xfrm>
          <a:prstGeom prst="ellipse">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sp>
        <p:nvSpPr>
          <p:cNvPr id="6" name="TextBox 5"/>
          <p:cNvSpPr txBox="1"/>
          <p:nvPr/>
        </p:nvSpPr>
        <p:spPr>
          <a:xfrm>
            <a:off x="699408" y="5052488"/>
            <a:ext cx="2652867" cy="584776"/>
          </a:xfrm>
          <a:prstGeom prst="rect">
            <a:avLst/>
          </a:prstGeom>
          <a:noFill/>
        </p:spPr>
        <p:txBody>
          <a:bodyPr wrap="square" lIns="91407" tIns="45704" rIns="91407" bIns="45704" rtlCol="0">
            <a:spAutoFit/>
          </a:bodyPr>
          <a:lstStyle/>
          <a:p>
            <a:pPr algn="ctr"/>
            <a:r>
              <a:rPr lang="en-US" sz="3200" b="1"/>
              <a:t>Execution</a:t>
            </a:r>
          </a:p>
        </p:txBody>
      </p:sp>
      <p:sp>
        <p:nvSpPr>
          <p:cNvPr id="50" name="TextBox 49"/>
          <p:cNvSpPr txBox="1"/>
          <p:nvPr/>
        </p:nvSpPr>
        <p:spPr>
          <a:xfrm>
            <a:off x="5558608" y="5052488"/>
            <a:ext cx="2652867" cy="584776"/>
          </a:xfrm>
          <a:prstGeom prst="rect">
            <a:avLst/>
          </a:prstGeom>
          <a:noFill/>
        </p:spPr>
        <p:txBody>
          <a:bodyPr wrap="square" lIns="91407" tIns="45704" rIns="91407" bIns="45704" rtlCol="0">
            <a:spAutoFit/>
          </a:bodyPr>
          <a:lstStyle/>
          <a:p>
            <a:pPr algn="ctr"/>
            <a:r>
              <a:rPr lang="en-US" sz="3200" b="1"/>
              <a:t>Strategy</a:t>
            </a:r>
          </a:p>
        </p:txBody>
      </p:sp>
      <p:sp>
        <p:nvSpPr>
          <p:cNvPr id="7" name="TextBox 6"/>
          <p:cNvSpPr txBox="1"/>
          <p:nvPr/>
        </p:nvSpPr>
        <p:spPr>
          <a:xfrm>
            <a:off x="5271406" y="1674864"/>
            <a:ext cx="3733801" cy="1286506"/>
          </a:xfrm>
          <a:prstGeom prst="rect">
            <a:avLst/>
          </a:prstGeom>
          <a:noFill/>
        </p:spPr>
        <p:txBody>
          <a:bodyPr wrap="square" lIns="91407" tIns="45704" rIns="91407" bIns="45704" rtlCol="0">
            <a:spAutoFit/>
          </a:bodyPr>
          <a:lstStyle/>
          <a:p>
            <a:pPr>
              <a:lnSpc>
                <a:spcPct val="80000"/>
              </a:lnSpc>
            </a:pPr>
            <a:r>
              <a:rPr lang="en-US" sz="2400" b="1">
                <a:solidFill>
                  <a:srgbClr val="FF0000"/>
                </a:solidFill>
              </a:rPr>
              <a:t>Leaders</a:t>
            </a:r>
            <a:r>
              <a:rPr lang="en-US" sz="2400" b="1"/>
              <a:t> establish the organizationʼs strategic concept (the “rallying point” or overall direction)</a:t>
            </a:r>
            <a:endParaRPr lang="en-US" sz="2400"/>
          </a:p>
        </p:txBody>
      </p:sp>
      <p:sp>
        <p:nvSpPr>
          <p:cNvPr id="59" name="TextBox 58"/>
          <p:cNvSpPr txBox="1"/>
          <p:nvPr/>
        </p:nvSpPr>
        <p:spPr>
          <a:xfrm>
            <a:off x="440788" y="1674864"/>
            <a:ext cx="4055014" cy="1286506"/>
          </a:xfrm>
          <a:prstGeom prst="rect">
            <a:avLst/>
          </a:prstGeom>
          <a:noFill/>
        </p:spPr>
        <p:txBody>
          <a:bodyPr wrap="square" lIns="91407" tIns="45704" rIns="91407" bIns="45704" rtlCol="0">
            <a:spAutoFit/>
          </a:bodyPr>
          <a:lstStyle/>
          <a:p>
            <a:pPr>
              <a:lnSpc>
                <a:spcPct val="80000"/>
              </a:lnSpc>
            </a:pPr>
            <a:r>
              <a:rPr lang="en-US" sz="2400" b="1">
                <a:solidFill>
                  <a:srgbClr val="FF0000"/>
                </a:solidFill>
              </a:rPr>
              <a:t>Managers</a:t>
            </a:r>
            <a:r>
              <a:rPr lang="en-US" sz="2400" b="1"/>
              <a:t> develop people by coaching application practice of the Improvement Kata in the direction of the challenge</a:t>
            </a:r>
            <a:endParaRPr lang="en-US" sz="2400"/>
          </a:p>
        </p:txBody>
      </p:sp>
      <p:sp>
        <p:nvSpPr>
          <p:cNvPr id="35" name="TextBox 34"/>
          <p:cNvSpPr txBox="1"/>
          <p:nvPr/>
        </p:nvSpPr>
        <p:spPr>
          <a:xfrm>
            <a:off x="651310" y="838279"/>
            <a:ext cx="7827278" cy="492443"/>
          </a:xfrm>
          <a:prstGeom prst="rect">
            <a:avLst/>
          </a:prstGeom>
          <a:noFill/>
        </p:spPr>
        <p:txBody>
          <a:bodyPr wrap="square" lIns="91407" tIns="45704" rIns="91407" bIns="45704" rtlCol="0">
            <a:spAutoFit/>
          </a:bodyPr>
          <a:lstStyle/>
          <a:p>
            <a:pPr algn="ctr"/>
            <a:r>
              <a:rPr lang="en-US" sz="2600" b="1">
                <a:latin typeface="Helvetica"/>
                <a:cs typeface="Helvetica"/>
              </a:rPr>
              <a:t>The role of </a:t>
            </a:r>
            <a:r>
              <a:rPr lang="en-US" sz="2600" b="1" u="sng">
                <a:latin typeface="Helvetica"/>
                <a:cs typeface="Helvetica"/>
              </a:rPr>
              <a:t>Challenge</a:t>
            </a:r>
            <a:r>
              <a:rPr lang="en-US" sz="2600" b="1">
                <a:latin typeface="Helvetica"/>
                <a:cs typeface="Helvetica"/>
              </a:rPr>
              <a:t> in an organization</a:t>
            </a:r>
          </a:p>
        </p:txBody>
      </p:sp>
    </p:spTree>
    <p:extLst>
      <p:ext uri="{BB962C8B-B14F-4D97-AF65-F5344CB8AC3E}">
        <p14:creationId xmlns:p14="http://schemas.microsoft.com/office/powerpoint/2010/main" val="39576018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Stick Figure Climbing Stairs.jpg"/>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00983" y="3326954"/>
            <a:ext cx="663663" cy="1447800"/>
          </a:xfrm>
          <a:prstGeom prst="rect">
            <a:avLst/>
          </a:prstGeom>
        </p:spPr>
      </p:pic>
      <p:pic>
        <p:nvPicPr>
          <p:cNvPr id="66" name="Picture 65" descr="Red Numbers.jpg"/>
          <p:cNvPicPr>
            <a:picLocks noChangeAspect="1"/>
          </p:cNvPicPr>
          <p:nvPr/>
        </p:nvPicPr>
        <p:blipFill rotWithShape="1">
          <a:blip r:embed="rId3" cstate="print">
            <a:extLst>
              <a:ext uri="{28A0092B-C50C-407E-A947-70E740481C1C}">
                <a14:useLocalDpi xmlns:a14="http://schemas.microsoft.com/office/drawing/2010/main" val="0"/>
              </a:ext>
            </a:extLst>
          </a:blip>
          <a:srcRect r="69198" b="75609"/>
          <a:stretch/>
        </p:blipFill>
        <p:spPr>
          <a:xfrm>
            <a:off x="7987467" y="1019794"/>
            <a:ext cx="763478" cy="709133"/>
          </a:xfrm>
          <a:prstGeom prst="rect">
            <a:avLst/>
          </a:prstGeom>
        </p:spPr>
      </p:pic>
      <p:grpSp>
        <p:nvGrpSpPr>
          <p:cNvPr id="23" name="Group 22"/>
          <p:cNvGrpSpPr/>
          <p:nvPr/>
        </p:nvGrpSpPr>
        <p:grpSpPr>
          <a:xfrm>
            <a:off x="2315495" y="2597136"/>
            <a:ext cx="3597822" cy="2289379"/>
            <a:chOff x="2286000" y="2684842"/>
            <a:chExt cx="3597822" cy="2289379"/>
          </a:xfrm>
        </p:grpSpPr>
        <p:grpSp>
          <p:nvGrpSpPr>
            <p:cNvPr id="15" name="Group 14"/>
            <p:cNvGrpSpPr/>
            <p:nvPr/>
          </p:nvGrpSpPr>
          <p:grpSpPr>
            <a:xfrm>
              <a:off x="2286000" y="3800233"/>
              <a:ext cx="1633044" cy="1173988"/>
              <a:chOff x="3048000" y="3257809"/>
              <a:chExt cx="1633044" cy="1173988"/>
            </a:xfrm>
          </p:grpSpPr>
          <p:grpSp>
            <p:nvGrpSpPr>
              <p:cNvPr id="11" name="Group 10"/>
              <p:cNvGrpSpPr/>
              <p:nvPr/>
            </p:nvGrpSpPr>
            <p:grpSpPr>
              <a:xfrm>
                <a:off x="3048000" y="3814354"/>
                <a:ext cx="849148" cy="617443"/>
                <a:chOff x="3048000" y="3814354"/>
                <a:chExt cx="849148" cy="617443"/>
              </a:xfrm>
            </p:grpSpPr>
            <p:grpSp>
              <p:nvGrpSpPr>
                <p:cNvPr id="9" name="Group 8"/>
                <p:cNvGrpSpPr/>
                <p:nvPr/>
              </p:nvGrpSpPr>
              <p:grpSpPr>
                <a:xfrm>
                  <a:off x="3048000" y="4093469"/>
                  <a:ext cx="457200" cy="338328"/>
                  <a:chOff x="3048000" y="4093469"/>
                  <a:chExt cx="457200" cy="338328"/>
                </a:xfrm>
              </p:grpSpPr>
              <p:cxnSp>
                <p:nvCxnSpPr>
                  <p:cNvPr id="8" name="Straight Connector 7"/>
                  <p:cNvCxnSpPr/>
                  <p:nvPr/>
                </p:nvCxnSpPr>
                <p:spPr>
                  <a:xfrm>
                    <a:off x="3048000" y="4403649"/>
                    <a:ext cx="457200"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6200000">
                    <a:off x="3303192" y="4262633"/>
                    <a:ext cx="338328"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3439948" y="3814354"/>
                  <a:ext cx="457200" cy="338328"/>
                  <a:chOff x="3048000" y="4093469"/>
                  <a:chExt cx="457200" cy="338328"/>
                </a:xfrm>
              </p:grpSpPr>
              <p:cxnSp>
                <p:nvCxnSpPr>
                  <p:cNvPr id="13" name="Straight Connector 12"/>
                  <p:cNvCxnSpPr/>
                  <p:nvPr/>
                </p:nvCxnSpPr>
                <p:spPr>
                  <a:xfrm>
                    <a:off x="3048000" y="4403649"/>
                    <a:ext cx="457200"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6200000">
                    <a:off x="3303192" y="4262633"/>
                    <a:ext cx="338328"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6" name="Group 15"/>
              <p:cNvGrpSpPr/>
              <p:nvPr/>
            </p:nvGrpSpPr>
            <p:grpSpPr>
              <a:xfrm>
                <a:off x="3831896" y="3257809"/>
                <a:ext cx="849148" cy="617443"/>
                <a:chOff x="3048000" y="3814354"/>
                <a:chExt cx="849148" cy="617443"/>
              </a:xfrm>
            </p:grpSpPr>
            <p:grpSp>
              <p:nvGrpSpPr>
                <p:cNvPr id="17" name="Group 16"/>
                <p:cNvGrpSpPr/>
                <p:nvPr/>
              </p:nvGrpSpPr>
              <p:grpSpPr>
                <a:xfrm>
                  <a:off x="3048000" y="4093469"/>
                  <a:ext cx="457200" cy="338328"/>
                  <a:chOff x="3048000" y="4093469"/>
                  <a:chExt cx="457200" cy="338328"/>
                </a:xfrm>
              </p:grpSpPr>
              <p:cxnSp>
                <p:nvCxnSpPr>
                  <p:cNvPr id="21" name="Straight Connector 20"/>
                  <p:cNvCxnSpPr/>
                  <p:nvPr/>
                </p:nvCxnSpPr>
                <p:spPr>
                  <a:xfrm>
                    <a:off x="3048000" y="4403649"/>
                    <a:ext cx="457200"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16200000">
                    <a:off x="3303192" y="4262633"/>
                    <a:ext cx="338328"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3439948" y="3814354"/>
                  <a:ext cx="457200" cy="338328"/>
                  <a:chOff x="3048000" y="4093469"/>
                  <a:chExt cx="457200" cy="338328"/>
                </a:xfrm>
              </p:grpSpPr>
              <p:cxnSp>
                <p:nvCxnSpPr>
                  <p:cNvPr id="19" name="Straight Connector 18"/>
                  <p:cNvCxnSpPr/>
                  <p:nvPr/>
                </p:nvCxnSpPr>
                <p:spPr>
                  <a:xfrm>
                    <a:off x="3048000" y="4403649"/>
                    <a:ext cx="457200"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a:off x="3303192" y="4262633"/>
                    <a:ext cx="338328"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grpSp>
        </p:grpSp>
        <p:grpSp>
          <p:nvGrpSpPr>
            <p:cNvPr id="24" name="Group 23"/>
            <p:cNvGrpSpPr/>
            <p:nvPr/>
          </p:nvGrpSpPr>
          <p:grpSpPr>
            <a:xfrm>
              <a:off x="3854228" y="2684842"/>
              <a:ext cx="1633044" cy="1173988"/>
              <a:chOff x="3048000" y="3257809"/>
              <a:chExt cx="1633044" cy="1173988"/>
            </a:xfrm>
          </p:grpSpPr>
          <p:grpSp>
            <p:nvGrpSpPr>
              <p:cNvPr id="25" name="Group 24"/>
              <p:cNvGrpSpPr/>
              <p:nvPr/>
            </p:nvGrpSpPr>
            <p:grpSpPr>
              <a:xfrm>
                <a:off x="3048000" y="3814354"/>
                <a:ext cx="849148" cy="617443"/>
                <a:chOff x="3048000" y="3814354"/>
                <a:chExt cx="849148" cy="617443"/>
              </a:xfrm>
            </p:grpSpPr>
            <p:grpSp>
              <p:nvGrpSpPr>
                <p:cNvPr id="34" name="Group 33"/>
                <p:cNvGrpSpPr/>
                <p:nvPr/>
              </p:nvGrpSpPr>
              <p:grpSpPr>
                <a:xfrm>
                  <a:off x="3048000" y="4093469"/>
                  <a:ext cx="457200" cy="338328"/>
                  <a:chOff x="3048000" y="4093469"/>
                  <a:chExt cx="457200" cy="338328"/>
                </a:xfrm>
              </p:grpSpPr>
              <p:cxnSp>
                <p:nvCxnSpPr>
                  <p:cNvPr id="38" name="Straight Connector 37"/>
                  <p:cNvCxnSpPr/>
                  <p:nvPr/>
                </p:nvCxnSpPr>
                <p:spPr>
                  <a:xfrm>
                    <a:off x="3048000" y="4403649"/>
                    <a:ext cx="457200"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16200000">
                    <a:off x="3303192" y="4262633"/>
                    <a:ext cx="338328"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3439948" y="3814354"/>
                  <a:ext cx="457200" cy="338328"/>
                  <a:chOff x="3048000" y="4093469"/>
                  <a:chExt cx="457200" cy="338328"/>
                </a:xfrm>
              </p:grpSpPr>
              <p:cxnSp>
                <p:nvCxnSpPr>
                  <p:cNvPr id="36" name="Straight Connector 35"/>
                  <p:cNvCxnSpPr/>
                  <p:nvPr/>
                </p:nvCxnSpPr>
                <p:spPr>
                  <a:xfrm>
                    <a:off x="3048000" y="4403649"/>
                    <a:ext cx="457200"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16200000">
                    <a:off x="3303192" y="4262633"/>
                    <a:ext cx="338328"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26" name="Group 25"/>
              <p:cNvGrpSpPr/>
              <p:nvPr/>
            </p:nvGrpSpPr>
            <p:grpSpPr>
              <a:xfrm>
                <a:off x="3831896" y="3257809"/>
                <a:ext cx="849148" cy="617443"/>
                <a:chOff x="3048000" y="3814354"/>
                <a:chExt cx="849148" cy="617443"/>
              </a:xfrm>
            </p:grpSpPr>
            <p:grpSp>
              <p:nvGrpSpPr>
                <p:cNvPr id="27" name="Group 26"/>
                <p:cNvGrpSpPr/>
                <p:nvPr/>
              </p:nvGrpSpPr>
              <p:grpSpPr>
                <a:xfrm>
                  <a:off x="3048000" y="4093469"/>
                  <a:ext cx="457200" cy="338328"/>
                  <a:chOff x="3048000" y="4093469"/>
                  <a:chExt cx="457200" cy="338328"/>
                </a:xfrm>
              </p:grpSpPr>
              <p:cxnSp>
                <p:nvCxnSpPr>
                  <p:cNvPr id="31" name="Straight Connector 30"/>
                  <p:cNvCxnSpPr/>
                  <p:nvPr/>
                </p:nvCxnSpPr>
                <p:spPr>
                  <a:xfrm>
                    <a:off x="3048000" y="4403649"/>
                    <a:ext cx="457200"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16200000">
                    <a:off x="3303192" y="4262633"/>
                    <a:ext cx="338328"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a:off x="3439948" y="3814354"/>
                  <a:ext cx="457200" cy="338328"/>
                  <a:chOff x="3048000" y="4093469"/>
                  <a:chExt cx="457200" cy="338328"/>
                </a:xfrm>
              </p:grpSpPr>
              <p:cxnSp>
                <p:nvCxnSpPr>
                  <p:cNvPr id="29" name="Straight Connector 28"/>
                  <p:cNvCxnSpPr/>
                  <p:nvPr/>
                </p:nvCxnSpPr>
                <p:spPr>
                  <a:xfrm>
                    <a:off x="3048000" y="4403649"/>
                    <a:ext cx="457200"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6200000">
                    <a:off x="3303192" y="4262633"/>
                    <a:ext cx="338328"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grpSp>
        </p:grpSp>
        <p:cxnSp>
          <p:nvCxnSpPr>
            <p:cNvPr id="45" name="Straight Connector 44"/>
            <p:cNvCxnSpPr/>
            <p:nvPr/>
          </p:nvCxnSpPr>
          <p:spPr>
            <a:xfrm>
              <a:off x="5426622" y="2715830"/>
              <a:ext cx="457200"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pic>
        <p:nvPicPr>
          <p:cNvPr id="55" name="Picture 54" descr="Mad Face.jpeg"/>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4285899" y="3069551"/>
            <a:ext cx="335789" cy="335789"/>
          </a:xfrm>
          <a:prstGeom prst="rect">
            <a:avLst/>
          </a:prstGeom>
        </p:spPr>
      </p:pic>
      <p:sp>
        <p:nvSpPr>
          <p:cNvPr id="56" name="Oval 55"/>
          <p:cNvSpPr>
            <a:spLocks noChangeAspect="1"/>
          </p:cNvSpPr>
          <p:nvPr/>
        </p:nvSpPr>
        <p:spPr>
          <a:xfrm>
            <a:off x="5798015" y="1999743"/>
            <a:ext cx="1188720" cy="1188720"/>
          </a:xfrm>
          <a:prstGeom prst="ellipse">
            <a:avLst/>
          </a:prstGeom>
          <a:solidFill>
            <a:srgbClr val="FFFF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sp>
        <p:nvSpPr>
          <p:cNvPr id="57" name="Oval 56"/>
          <p:cNvSpPr>
            <a:spLocks noChangeAspect="1"/>
          </p:cNvSpPr>
          <p:nvPr/>
        </p:nvSpPr>
        <p:spPr>
          <a:xfrm>
            <a:off x="1160795" y="4282454"/>
            <a:ext cx="1188720" cy="1188720"/>
          </a:xfrm>
          <a:prstGeom prst="ellipse">
            <a:avLst/>
          </a:prstGeom>
          <a:solidFill>
            <a:srgbClr val="FFFF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sp>
        <p:nvSpPr>
          <p:cNvPr id="58" name="TextBox 57"/>
          <p:cNvSpPr txBox="1"/>
          <p:nvPr/>
        </p:nvSpPr>
        <p:spPr>
          <a:xfrm>
            <a:off x="3031065" y="2256695"/>
            <a:ext cx="2068348" cy="430887"/>
          </a:xfrm>
          <a:prstGeom prst="rect">
            <a:avLst/>
          </a:prstGeom>
          <a:noFill/>
        </p:spPr>
        <p:txBody>
          <a:bodyPr wrap="square" lIns="91407" tIns="45704" rIns="91407" bIns="45704" rtlCol="0">
            <a:spAutoFit/>
          </a:bodyPr>
          <a:lstStyle/>
          <a:p>
            <a:r>
              <a:rPr lang="en-US" sz="2200" b="1">
                <a:latin typeface="Helvetica"/>
                <a:cs typeface="Helvetica"/>
              </a:rPr>
              <a:t>Obstacles</a:t>
            </a:r>
          </a:p>
        </p:txBody>
      </p:sp>
      <p:sp>
        <p:nvSpPr>
          <p:cNvPr id="59" name="TextBox 58"/>
          <p:cNvSpPr txBox="1"/>
          <p:nvPr/>
        </p:nvSpPr>
        <p:spPr>
          <a:xfrm>
            <a:off x="5187584" y="3565607"/>
            <a:ext cx="2068348" cy="430887"/>
          </a:xfrm>
          <a:prstGeom prst="rect">
            <a:avLst/>
          </a:prstGeom>
          <a:noFill/>
        </p:spPr>
        <p:txBody>
          <a:bodyPr wrap="square" lIns="91407" tIns="45704" rIns="91407" bIns="45704" rtlCol="0">
            <a:spAutoFit/>
          </a:bodyPr>
          <a:lstStyle/>
          <a:p>
            <a:r>
              <a:rPr lang="en-US" sz="2200" b="1">
                <a:latin typeface="Helvetica"/>
                <a:cs typeface="Helvetica"/>
              </a:rPr>
              <a:t>Experiments</a:t>
            </a:r>
          </a:p>
        </p:txBody>
      </p:sp>
      <p:sp>
        <p:nvSpPr>
          <p:cNvPr id="60" name="TextBox 59"/>
          <p:cNvSpPr txBox="1"/>
          <p:nvPr/>
        </p:nvSpPr>
        <p:spPr>
          <a:xfrm rot="20014710">
            <a:off x="6856964" y="1194814"/>
            <a:ext cx="2068348" cy="1087477"/>
          </a:xfrm>
          <a:prstGeom prst="rect">
            <a:avLst/>
          </a:prstGeom>
          <a:noFill/>
        </p:spPr>
        <p:txBody>
          <a:bodyPr wrap="square" lIns="91407" tIns="45704" rIns="91407" bIns="45704" rtlCol="0">
            <a:spAutoFit/>
          </a:bodyPr>
          <a:lstStyle/>
          <a:p>
            <a:pPr>
              <a:lnSpc>
                <a:spcPct val="80000"/>
              </a:lnSpc>
            </a:pPr>
            <a:r>
              <a:rPr lang="en-US" sz="2000" b="1">
                <a:solidFill>
                  <a:srgbClr val="FF0000"/>
                </a:solidFill>
                <a:latin typeface="Helvetica"/>
                <a:cs typeface="Helvetica"/>
              </a:rPr>
              <a:t>The</a:t>
            </a:r>
          </a:p>
          <a:p>
            <a:pPr>
              <a:lnSpc>
                <a:spcPct val="80000"/>
              </a:lnSpc>
            </a:pPr>
            <a:r>
              <a:rPr lang="en-US" sz="2000" b="1">
                <a:solidFill>
                  <a:srgbClr val="FF0000"/>
                </a:solidFill>
                <a:latin typeface="Helvetica"/>
                <a:cs typeface="Helvetica"/>
              </a:rPr>
              <a:t>Direction</a:t>
            </a:r>
          </a:p>
          <a:p>
            <a:pPr>
              <a:lnSpc>
                <a:spcPct val="80000"/>
              </a:lnSpc>
            </a:pPr>
            <a:endParaRPr lang="en-US" sz="2000" b="1">
              <a:solidFill>
                <a:srgbClr val="FF0000"/>
              </a:solidFill>
              <a:latin typeface="Helvetica"/>
              <a:cs typeface="Helvetica"/>
            </a:endParaRPr>
          </a:p>
          <a:p>
            <a:pPr>
              <a:lnSpc>
                <a:spcPct val="80000"/>
              </a:lnSpc>
            </a:pPr>
            <a:r>
              <a:rPr lang="en-US" sz="2000" b="1">
                <a:solidFill>
                  <a:srgbClr val="FF0000"/>
                </a:solidFill>
                <a:latin typeface="Helvetica"/>
                <a:cs typeface="Helvetica"/>
              </a:rPr>
              <a:t>or Challenge</a:t>
            </a:r>
          </a:p>
        </p:txBody>
      </p:sp>
      <p:sp>
        <p:nvSpPr>
          <p:cNvPr id="61" name="TextBox 60"/>
          <p:cNvSpPr txBox="1"/>
          <p:nvPr/>
        </p:nvSpPr>
        <p:spPr>
          <a:xfrm>
            <a:off x="5733155" y="2077715"/>
            <a:ext cx="1295400" cy="1061807"/>
          </a:xfrm>
          <a:prstGeom prst="rect">
            <a:avLst/>
          </a:prstGeom>
          <a:noFill/>
        </p:spPr>
        <p:txBody>
          <a:bodyPr wrap="square" lIns="91407" tIns="45704" rIns="91407" bIns="45704" rtlCol="0">
            <a:spAutoFit/>
          </a:bodyPr>
          <a:lstStyle/>
          <a:p>
            <a:pPr algn="ctr">
              <a:lnSpc>
                <a:spcPct val="80000"/>
              </a:lnSpc>
            </a:pPr>
            <a:r>
              <a:rPr lang="en-US" sz="2000" b="1">
                <a:latin typeface="Helvetica"/>
                <a:cs typeface="Helvetica"/>
              </a:rPr>
              <a:t>Next</a:t>
            </a:r>
          </a:p>
          <a:p>
            <a:pPr algn="ctr">
              <a:lnSpc>
                <a:spcPct val="80000"/>
              </a:lnSpc>
            </a:pPr>
            <a:r>
              <a:rPr lang="en-US" sz="2000" b="1">
                <a:latin typeface="Helvetica"/>
                <a:cs typeface="Helvetica"/>
              </a:rPr>
              <a:t>Target</a:t>
            </a:r>
          </a:p>
          <a:p>
            <a:pPr algn="ctr">
              <a:lnSpc>
                <a:spcPct val="80000"/>
              </a:lnSpc>
            </a:pPr>
            <a:r>
              <a:rPr lang="en-US" sz="2000" b="1" spc="-150">
                <a:latin typeface="Helvetica"/>
                <a:cs typeface="Helvetica"/>
              </a:rPr>
              <a:t>Condition</a:t>
            </a:r>
          </a:p>
          <a:p>
            <a:pPr algn="ctr">
              <a:lnSpc>
                <a:spcPct val="80000"/>
              </a:lnSpc>
            </a:pPr>
            <a:r>
              <a:rPr lang="en-US" spc="-150">
                <a:latin typeface="Helvetica"/>
                <a:cs typeface="Helvetica"/>
              </a:rPr>
              <a:t>(dated)</a:t>
            </a:r>
          </a:p>
        </p:txBody>
      </p:sp>
      <p:sp>
        <p:nvSpPr>
          <p:cNvPr id="62" name="TextBox 61"/>
          <p:cNvSpPr txBox="1"/>
          <p:nvPr/>
        </p:nvSpPr>
        <p:spPr>
          <a:xfrm>
            <a:off x="1107635" y="4517064"/>
            <a:ext cx="1295400" cy="651460"/>
          </a:xfrm>
          <a:prstGeom prst="rect">
            <a:avLst/>
          </a:prstGeom>
          <a:noFill/>
        </p:spPr>
        <p:txBody>
          <a:bodyPr wrap="square" lIns="91407" tIns="45704" rIns="91407" bIns="45704" rtlCol="0">
            <a:spAutoFit/>
          </a:bodyPr>
          <a:lstStyle/>
          <a:p>
            <a:pPr algn="ctr">
              <a:lnSpc>
                <a:spcPct val="90000"/>
              </a:lnSpc>
            </a:pPr>
            <a:r>
              <a:rPr lang="en-US" sz="2000" b="1">
                <a:latin typeface="Helvetica"/>
                <a:cs typeface="Helvetica"/>
              </a:rPr>
              <a:t>Current</a:t>
            </a:r>
          </a:p>
          <a:p>
            <a:pPr algn="ctr">
              <a:lnSpc>
                <a:spcPct val="90000"/>
              </a:lnSpc>
            </a:pPr>
            <a:r>
              <a:rPr lang="en-US" sz="2000" b="1" spc="-150">
                <a:latin typeface="Helvetica"/>
                <a:cs typeface="Helvetica"/>
              </a:rPr>
              <a:t>Condition</a:t>
            </a:r>
          </a:p>
        </p:txBody>
      </p:sp>
      <p:cxnSp>
        <p:nvCxnSpPr>
          <p:cNvPr id="65" name="Straight Arrow Connector 64"/>
          <p:cNvCxnSpPr/>
          <p:nvPr/>
        </p:nvCxnSpPr>
        <p:spPr>
          <a:xfrm>
            <a:off x="3998310" y="2674571"/>
            <a:ext cx="301496" cy="394451"/>
          </a:xfrm>
          <a:prstGeom prst="straightConnector1">
            <a:avLst/>
          </a:prstGeom>
          <a:ln w="41275">
            <a:solidFill>
              <a:srgbClr val="000000"/>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flipV="1">
            <a:off x="4807981" y="3371470"/>
            <a:ext cx="387688" cy="403044"/>
          </a:xfrm>
          <a:prstGeom prst="straightConnector1">
            <a:avLst/>
          </a:prstGeom>
          <a:ln w="44450">
            <a:solidFill>
              <a:srgbClr val="000000"/>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rot="21240000" flipV="1">
            <a:off x="6986735" y="2033766"/>
            <a:ext cx="630936" cy="248127"/>
          </a:xfrm>
          <a:prstGeom prst="straightConnector1">
            <a:avLst/>
          </a:prstGeom>
          <a:ln w="63500">
            <a:solidFill>
              <a:srgbClr val="FF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flipV="1">
            <a:off x="4497084" y="3649757"/>
            <a:ext cx="670873" cy="126474"/>
          </a:xfrm>
          <a:prstGeom prst="straightConnector1">
            <a:avLst/>
          </a:prstGeom>
          <a:ln w="41275">
            <a:solidFill>
              <a:srgbClr val="000000"/>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2" name="Arc 1"/>
          <p:cNvSpPr/>
          <p:nvPr/>
        </p:nvSpPr>
        <p:spPr>
          <a:xfrm>
            <a:off x="140709" y="2790672"/>
            <a:ext cx="3949512" cy="3581400"/>
          </a:xfrm>
          <a:prstGeom prst="arc">
            <a:avLst/>
          </a:prstGeom>
          <a:ln w="85725">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txBody>
          <a:bodyPr lIns="91407" tIns="45704" rIns="91407" bIns="45704" rtlCol="0" anchor="ctr"/>
          <a:lstStyle/>
          <a:p>
            <a:pPr algn="ctr"/>
            <a:endParaRPr lang="en-US"/>
          </a:p>
        </p:txBody>
      </p:sp>
      <p:sp>
        <p:nvSpPr>
          <p:cNvPr id="51" name="TextBox 50"/>
          <p:cNvSpPr txBox="1"/>
          <p:nvPr/>
        </p:nvSpPr>
        <p:spPr>
          <a:xfrm>
            <a:off x="435454" y="2403035"/>
            <a:ext cx="2068348" cy="645305"/>
          </a:xfrm>
          <a:prstGeom prst="rect">
            <a:avLst/>
          </a:prstGeom>
          <a:noFill/>
        </p:spPr>
        <p:txBody>
          <a:bodyPr wrap="square" lIns="91407" tIns="45704" rIns="91407" bIns="45704" rtlCol="0">
            <a:spAutoFit/>
          </a:bodyPr>
          <a:lstStyle/>
          <a:p>
            <a:pPr>
              <a:lnSpc>
                <a:spcPct val="80000"/>
              </a:lnSpc>
            </a:pPr>
            <a:r>
              <a:rPr lang="en-US" sz="2200" b="1">
                <a:latin typeface="Helvetica"/>
                <a:cs typeface="Helvetica"/>
              </a:rPr>
              <a:t>Threshold of Knowledge</a:t>
            </a:r>
          </a:p>
        </p:txBody>
      </p:sp>
      <p:sp>
        <p:nvSpPr>
          <p:cNvPr id="63" name="Footer Placeholder 12"/>
          <p:cNvSpPr>
            <a:spLocks noGrp="1"/>
          </p:cNvSpPr>
          <p:nvPr>
            <p:ph type="ftr" sz="quarter" idx="11"/>
          </p:nvPr>
        </p:nvSpPr>
        <p:spPr/>
        <p:txBody>
          <a:bodyPr/>
          <a:lstStyle/>
          <a:p>
            <a:r>
              <a:rPr lang="en-US"/>
              <a:t>By Mike Rother</a:t>
            </a:r>
          </a:p>
        </p:txBody>
      </p:sp>
      <p:sp>
        <p:nvSpPr>
          <p:cNvPr id="54" name="Slide Number Placeholder 13"/>
          <p:cNvSpPr>
            <a:spLocks noGrp="1"/>
          </p:cNvSpPr>
          <p:nvPr>
            <p:ph type="sldNum" sz="quarter" idx="12"/>
          </p:nvPr>
        </p:nvSpPr>
        <p:spPr/>
        <p:txBody>
          <a:bodyPr/>
          <a:lstStyle/>
          <a:p>
            <a:fld id="{1254D1E6-34D6-5C4C-A7E3-AB2F6F87675C}" type="slidenum">
              <a:rPr lang="en-US"/>
              <a:pPr/>
              <a:t>81</a:t>
            </a:fld>
            <a:endParaRPr lang="en-US"/>
          </a:p>
        </p:txBody>
      </p:sp>
      <p:sp>
        <p:nvSpPr>
          <p:cNvPr id="52" name="TextBox 51"/>
          <p:cNvSpPr txBox="1"/>
          <p:nvPr/>
        </p:nvSpPr>
        <p:spPr>
          <a:xfrm>
            <a:off x="435455" y="405123"/>
            <a:ext cx="8315491" cy="534196"/>
          </a:xfrm>
          <a:prstGeom prst="rect">
            <a:avLst/>
          </a:prstGeom>
          <a:noFill/>
        </p:spPr>
        <p:txBody>
          <a:bodyPr wrap="square" lIns="81994" tIns="40995" rIns="81994" bIns="40995" rtlCol="0">
            <a:spAutoFit/>
          </a:bodyPr>
          <a:lstStyle/>
          <a:p>
            <a:pPr algn="ctr">
              <a:lnSpc>
                <a:spcPct val="90000"/>
              </a:lnSpc>
            </a:pPr>
            <a:r>
              <a:rPr lang="en-US" sz="3200" b="1">
                <a:latin typeface="Helvetica"/>
                <a:cs typeface="Helvetica"/>
              </a:rPr>
              <a:t>PRACTICING WORKING SCIENTIFICALLY</a:t>
            </a:r>
          </a:p>
        </p:txBody>
      </p:sp>
      <p:sp>
        <p:nvSpPr>
          <p:cNvPr id="3" name="TextBox 2"/>
          <p:cNvSpPr txBox="1"/>
          <p:nvPr/>
        </p:nvSpPr>
        <p:spPr>
          <a:xfrm>
            <a:off x="0" y="838201"/>
            <a:ext cx="9144000" cy="523220"/>
          </a:xfrm>
          <a:prstGeom prst="rect">
            <a:avLst/>
          </a:prstGeom>
          <a:noFill/>
        </p:spPr>
        <p:txBody>
          <a:bodyPr wrap="square" lIns="91429" tIns="45714" rIns="91429" bIns="45714" rtlCol="0">
            <a:spAutoFit/>
          </a:bodyPr>
          <a:lstStyle/>
          <a:p>
            <a:pPr algn="ctr"/>
            <a:r>
              <a:rPr lang="en-US" sz="2800" b="1">
                <a:solidFill>
                  <a:srgbClr val="FF0000"/>
                </a:solidFill>
              </a:rPr>
              <a:t>STEP 1</a:t>
            </a:r>
          </a:p>
        </p:txBody>
      </p:sp>
    </p:spTree>
    <p:extLst>
      <p:ext uri="{BB962C8B-B14F-4D97-AF65-F5344CB8AC3E}">
        <p14:creationId xmlns:p14="http://schemas.microsoft.com/office/powerpoint/2010/main" val="11421137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descr="Stick Figure Climbing Stairs.jpg"/>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00983" y="3326954"/>
            <a:ext cx="663663" cy="1447800"/>
          </a:xfrm>
          <a:prstGeom prst="rect">
            <a:avLst/>
          </a:prstGeom>
        </p:spPr>
      </p:pic>
      <p:pic>
        <p:nvPicPr>
          <p:cNvPr id="64" name="Picture 63" descr="Red Numbers.jpg"/>
          <p:cNvPicPr>
            <a:picLocks noChangeAspect="1"/>
          </p:cNvPicPr>
          <p:nvPr/>
        </p:nvPicPr>
        <p:blipFill rotWithShape="1">
          <a:blip r:embed="rId3" cstate="print">
            <a:extLst>
              <a:ext uri="{28A0092B-C50C-407E-A947-70E740481C1C}">
                <a14:useLocalDpi xmlns:a14="http://schemas.microsoft.com/office/drawing/2010/main" val="0"/>
              </a:ext>
            </a:extLst>
          </a:blip>
          <a:srcRect l="32741" r="35334" b="75017"/>
          <a:stretch/>
        </p:blipFill>
        <p:spPr>
          <a:xfrm>
            <a:off x="435457" y="4050854"/>
            <a:ext cx="791297" cy="726348"/>
          </a:xfrm>
          <a:prstGeom prst="rect">
            <a:avLst/>
          </a:prstGeom>
        </p:spPr>
      </p:pic>
      <p:grpSp>
        <p:nvGrpSpPr>
          <p:cNvPr id="3" name="Group 22"/>
          <p:cNvGrpSpPr/>
          <p:nvPr/>
        </p:nvGrpSpPr>
        <p:grpSpPr>
          <a:xfrm>
            <a:off x="2315495" y="2597136"/>
            <a:ext cx="3597822" cy="2289379"/>
            <a:chOff x="2286000" y="2684842"/>
            <a:chExt cx="3597822" cy="2289379"/>
          </a:xfrm>
        </p:grpSpPr>
        <p:grpSp>
          <p:nvGrpSpPr>
            <p:cNvPr id="5" name="Group 14"/>
            <p:cNvGrpSpPr/>
            <p:nvPr/>
          </p:nvGrpSpPr>
          <p:grpSpPr>
            <a:xfrm>
              <a:off x="2286000" y="3800233"/>
              <a:ext cx="1633044" cy="1173988"/>
              <a:chOff x="3048000" y="3257809"/>
              <a:chExt cx="1633044" cy="1173988"/>
            </a:xfrm>
          </p:grpSpPr>
          <p:grpSp>
            <p:nvGrpSpPr>
              <p:cNvPr id="6" name="Group 10"/>
              <p:cNvGrpSpPr/>
              <p:nvPr/>
            </p:nvGrpSpPr>
            <p:grpSpPr>
              <a:xfrm>
                <a:off x="3048000" y="3814354"/>
                <a:ext cx="849148" cy="617443"/>
                <a:chOff x="3048000" y="3814354"/>
                <a:chExt cx="849148" cy="617443"/>
              </a:xfrm>
            </p:grpSpPr>
            <p:grpSp>
              <p:nvGrpSpPr>
                <p:cNvPr id="7" name="Group 8"/>
                <p:cNvGrpSpPr/>
                <p:nvPr/>
              </p:nvGrpSpPr>
              <p:grpSpPr>
                <a:xfrm>
                  <a:off x="3048000" y="4093469"/>
                  <a:ext cx="457200" cy="338328"/>
                  <a:chOff x="3048000" y="4093469"/>
                  <a:chExt cx="457200" cy="338328"/>
                </a:xfrm>
              </p:grpSpPr>
              <p:cxnSp>
                <p:nvCxnSpPr>
                  <p:cNvPr id="8" name="Straight Connector 7"/>
                  <p:cNvCxnSpPr/>
                  <p:nvPr/>
                </p:nvCxnSpPr>
                <p:spPr>
                  <a:xfrm>
                    <a:off x="3048000" y="4403649"/>
                    <a:ext cx="457200"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6200000">
                    <a:off x="3303192" y="4262633"/>
                    <a:ext cx="338328"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11"/>
                <p:cNvGrpSpPr/>
                <p:nvPr/>
              </p:nvGrpSpPr>
              <p:grpSpPr>
                <a:xfrm>
                  <a:off x="3439948" y="3814354"/>
                  <a:ext cx="457200" cy="338328"/>
                  <a:chOff x="3048000" y="4093469"/>
                  <a:chExt cx="457200" cy="338328"/>
                </a:xfrm>
              </p:grpSpPr>
              <p:cxnSp>
                <p:nvCxnSpPr>
                  <p:cNvPr id="13" name="Straight Connector 12"/>
                  <p:cNvCxnSpPr/>
                  <p:nvPr/>
                </p:nvCxnSpPr>
                <p:spPr>
                  <a:xfrm>
                    <a:off x="3048000" y="4403649"/>
                    <a:ext cx="457200"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6200000">
                    <a:off x="3303192" y="4262633"/>
                    <a:ext cx="338328"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1" name="Group 15"/>
              <p:cNvGrpSpPr/>
              <p:nvPr/>
            </p:nvGrpSpPr>
            <p:grpSpPr>
              <a:xfrm>
                <a:off x="3831896" y="3257809"/>
                <a:ext cx="849148" cy="617443"/>
                <a:chOff x="3048000" y="3814354"/>
                <a:chExt cx="849148" cy="617443"/>
              </a:xfrm>
            </p:grpSpPr>
            <p:grpSp>
              <p:nvGrpSpPr>
                <p:cNvPr id="12" name="Group 16"/>
                <p:cNvGrpSpPr/>
                <p:nvPr/>
              </p:nvGrpSpPr>
              <p:grpSpPr>
                <a:xfrm>
                  <a:off x="3048000" y="4093469"/>
                  <a:ext cx="457200" cy="338328"/>
                  <a:chOff x="3048000" y="4093469"/>
                  <a:chExt cx="457200" cy="338328"/>
                </a:xfrm>
              </p:grpSpPr>
              <p:cxnSp>
                <p:nvCxnSpPr>
                  <p:cNvPr id="21" name="Straight Connector 20"/>
                  <p:cNvCxnSpPr/>
                  <p:nvPr/>
                </p:nvCxnSpPr>
                <p:spPr>
                  <a:xfrm>
                    <a:off x="3048000" y="4403649"/>
                    <a:ext cx="457200"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16200000">
                    <a:off x="3303192" y="4262633"/>
                    <a:ext cx="338328"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5" name="Group 17"/>
                <p:cNvGrpSpPr/>
                <p:nvPr/>
              </p:nvGrpSpPr>
              <p:grpSpPr>
                <a:xfrm>
                  <a:off x="3439948" y="3814354"/>
                  <a:ext cx="457200" cy="338328"/>
                  <a:chOff x="3048000" y="4093469"/>
                  <a:chExt cx="457200" cy="338328"/>
                </a:xfrm>
              </p:grpSpPr>
              <p:cxnSp>
                <p:nvCxnSpPr>
                  <p:cNvPr id="19" name="Straight Connector 18"/>
                  <p:cNvCxnSpPr/>
                  <p:nvPr/>
                </p:nvCxnSpPr>
                <p:spPr>
                  <a:xfrm>
                    <a:off x="3048000" y="4403649"/>
                    <a:ext cx="457200"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a:off x="3303192" y="4262633"/>
                    <a:ext cx="338328"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grpSp>
        </p:grpSp>
        <p:grpSp>
          <p:nvGrpSpPr>
            <p:cNvPr id="16" name="Group 23"/>
            <p:cNvGrpSpPr/>
            <p:nvPr/>
          </p:nvGrpSpPr>
          <p:grpSpPr>
            <a:xfrm>
              <a:off x="3854228" y="2684842"/>
              <a:ext cx="1633044" cy="1173988"/>
              <a:chOff x="3048000" y="3257809"/>
              <a:chExt cx="1633044" cy="1173988"/>
            </a:xfrm>
          </p:grpSpPr>
          <p:grpSp>
            <p:nvGrpSpPr>
              <p:cNvPr id="17" name="Group 24"/>
              <p:cNvGrpSpPr/>
              <p:nvPr/>
            </p:nvGrpSpPr>
            <p:grpSpPr>
              <a:xfrm>
                <a:off x="3048000" y="3814354"/>
                <a:ext cx="849148" cy="617443"/>
                <a:chOff x="3048000" y="3814354"/>
                <a:chExt cx="849148" cy="617443"/>
              </a:xfrm>
            </p:grpSpPr>
            <p:grpSp>
              <p:nvGrpSpPr>
                <p:cNvPr id="18" name="Group 33"/>
                <p:cNvGrpSpPr/>
                <p:nvPr/>
              </p:nvGrpSpPr>
              <p:grpSpPr>
                <a:xfrm>
                  <a:off x="3048000" y="4093469"/>
                  <a:ext cx="457200" cy="338328"/>
                  <a:chOff x="3048000" y="4093469"/>
                  <a:chExt cx="457200" cy="338328"/>
                </a:xfrm>
              </p:grpSpPr>
              <p:cxnSp>
                <p:nvCxnSpPr>
                  <p:cNvPr id="38" name="Straight Connector 37"/>
                  <p:cNvCxnSpPr/>
                  <p:nvPr/>
                </p:nvCxnSpPr>
                <p:spPr>
                  <a:xfrm>
                    <a:off x="3048000" y="4403649"/>
                    <a:ext cx="457200"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16200000">
                    <a:off x="3303192" y="4262633"/>
                    <a:ext cx="338328"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3" name="Group 34"/>
                <p:cNvGrpSpPr/>
                <p:nvPr/>
              </p:nvGrpSpPr>
              <p:grpSpPr>
                <a:xfrm>
                  <a:off x="3439948" y="3814354"/>
                  <a:ext cx="457200" cy="338328"/>
                  <a:chOff x="3048000" y="4093469"/>
                  <a:chExt cx="457200" cy="338328"/>
                </a:xfrm>
              </p:grpSpPr>
              <p:cxnSp>
                <p:nvCxnSpPr>
                  <p:cNvPr id="36" name="Straight Connector 35"/>
                  <p:cNvCxnSpPr/>
                  <p:nvPr/>
                </p:nvCxnSpPr>
                <p:spPr>
                  <a:xfrm>
                    <a:off x="3048000" y="4403649"/>
                    <a:ext cx="457200"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16200000">
                    <a:off x="3303192" y="4262633"/>
                    <a:ext cx="338328"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24" name="Group 25"/>
              <p:cNvGrpSpPr/>
              <p:nvPr/>
            </p:nvGrpSpPr>
            <p:grpSpPr>
              <a:xfrm>
                <a:off x="3831896" y="3257809"/>
                <a:ext cx="849148" cy="617443"/>
                <a:chOff x="3048000" y="3814354"/>
                <a:chExt cx="849148" cy="617443"/>
              </a:xfrm>
            </p:grpSpPr>
            <p:grpSp>
              <p:nvGrpSpPr>
                <p:cNvPr id="25" name="Group 26"/>
                <p:cNvGrpSpPr/>
                <p:nvPr/>
              </p:nvGrpSpPr>
              <p:grpSpPr>
                <a:xfrm>
                  <a:off x="3048000" y="4093469"/>
                  <a:ext cx="457200" cy="338328"/>
                  <a:chOff x="3048000" y="4093469"/>
                  <a:chExt cx="457200" cy="338328"/>
                </a:xfrm>
              </p:grpSpPr>
              <p:cxnSp>
                <p:nvCxnSpPr>
                  <p:cNvPr id="31" name="Straight Connector 30"/>
                  <p:cNvCxnSpPr/>
                  <p:nvPr/>
                </p:nvCxnSpPr>
                <p:spPr>
                  <a:xfrm>
                    <a:off x="3048000" y="4403649"/>
                    <a:ext cx="457200"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16200000">
                    <a:off x="3303192" y="4262633"/>
                    <a:ext cx="338328"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7"/>
                <p:cNvGrpSpPr/>
                <p:nvPr/>
              </p:nvGrpSpPr>
              <p:grpSpPr>
                <a:xfrm>
                  <a:off x="3439948" y="3814354"/>
                  <a:ext cx="457200" cy="338328"/>
                  <a:chOff x="3048000" y="4093469"/>
                  <a:chExt cx="457200" cy="338328"/>
                </a:xfrm>
              </p:grpSpPr>
              <p:cxnSp>
                <p:nvCxnSpPr>
                  <p:cNvPr id="29" name="Straight Connector 28"/>
                  <p:cNvCxnSpPr/>
                  <p:nvPr/>
                </p:nvCxnSpPr>
                <p:spPr>
                  <a:xfrm>
                    <a:off x="3048000" y="4403649"/>
                    <a:ext cx="457200"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6200000">
                    <a:off x="3303192" y="4262633"/>
                    <a:ext cx="338328"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grpSp>
        </p:grpSp>
        <p:cxnSp>
          <p:nvCxnSpPr>
            <p:cNvPr id="45" name="Straight Connector 44"/>
            <p:cNvCxnSpPr/>
            <p:nvPr/>
          </p:nvCxnSpPr>
          <p:spPr>
            <a:xfrm>
              <a:off x="5426622" y="2715830"/>
              <a:ext cx="457200"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pic>
        <p:nvPicPr>
          <p:cNvPr id="55" name="Picture 54" descr="Mad Face.jpeg"/>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4285899" y="3069551"/>
            <a:ext cx="335789" cy="335789"/>
          </a:xfrm>
          <a:prstGeom prst="rect">
            <a:avLst/>
          </a:prstGeom>
        </p:spPr>
      </p:pic>
      <p:sp>
        <p:nvSpPr>
          <p:cNvPr id="56" name="Oval 55"/>
          <p:cNvSpPr>
            <a:spLocks noChangeAspect="1"/>
          </p:cNvSpPr>
          <p:nvPr/>
        </p:nvSpPr>
        <p:spPr>
          <a:xfrm>
            <a:off x="5798015" y="1999743"/>
            <a:ext cx="1188720" cy="1188720"/>
          </a:xfrm>
          <a:prstGeom prst="ellipse">
            <a:avLst/>
          </a:prstGeom>
          <a:solidFill>
            <a:srgbClr val="FFFF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sp>
        <p:nvSpPr>
          <p:cNvPr id="57" name="Oval 56"/>
          <p:cNvSpPr>
            <a:spLocks noChangeAspect="1"/>
          </p:cNvSpPr>
          <p:nvPr/>
        </p:nvSpPr>
        <p:spPr>
          <a:xfrm>
            <a:off x="1160795" y="4282454"/>
            <a:ext cx="1188720" cy="1188720"/>
          </a:xfrm>
          <a:prstGeom prst="ellipse">
            <a:avLst/>
          </a:prstGeom>
          <a:solidFill>
            <a:srgbClr val="FFFFFF"/>
          </a:solid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sp>
        <p:nvSpPr>
          <p:cNvPr id="58" name="TextBox 57"/>
          <p:cNvSpPr txBox="1"/>
          <p:nvPr/>
        </p:nvSpPr>
        <p:spPr>
          <a:xfrm>
            <a:off x="3031065" y="2256695"/>
            <a:ext cx="2068348" cy="430887"/>
          </a:xfrm>
          <a:prstGeom prst="rect">
            <a:avLst/>
          </a:prstGeom>
          <a:noFill/>
        </p:spPr>
        <p:txBody>
          <a:bodyPr wrap="square" lIns="91407" tIns="45704" rIns="91407" bIns="45704" rtlCol="0">
            <a:spAutoFit/>
          </a:bodyPr>
          <a:lstStyle/>
          <a:p>
            <a:r>
              <a:rPr lang="en-US" sz="2200" b="1">
                <a:latin typeface="Helvetica"/>
                <a:cs typeface="Helvetica"/>
              </a:rPr>
              <a:t>Obstacles</a:t>
            </a:r>
          </a:p>
        </p:txBody>
      </p:sp>
      <p:sp>
        <p:nvSpPr>
          <p:cNvPr id="59" name="TextBox 58"/>
          <p:cNvSpPr txBox="1"/>
          <p:nvPr/>
        </p:nvSpPr>
        <p:spPr>
          <a:xfrm>
            <a:off x="5187584" y="3565607"/>
            <a:ext cx="2068348" cy="430887"/>
          </a:xfrm>
          <a:prstGeom prst="rect">
            <a:avLst/>
          </a:prstGeom>
          <a:noFill/>
        </p:spPr>
        <p:txBody>
          <a:bodyPr wrap="square" lIns="91407" tIns="45704" rIns="91407" bIns="45704" rtlCol="0">
            <a:spAutoFit/>
          </a:bodyPr>
          <a:lstStyle/>
          <a:p>
            <a:r>
              <a:rPr lang="en-US" sz="2200" b="1">
                <a:latin typeface="Helvetica"/>
                <a:cs typeface="Helvetica"/>
              </a:rPr>
              <a:t>Experiments</a:t>
            </a:r>
          </a:p>
        </p:txBody>
      </p:sp>
      <p:sp>
        <p:nvSpPr>
          <p:cNvPr id="60" name="TextBox 59"/>
          <p:cNvSpPr txBox="1"/>
          <p:nvPr/>
        </p:nvSpPr>
        <p:spPr>
          <a:xfrm rot="20014710">
            <a:off x="6856964" y="1194814"/>
            <a:ext cx="2068348" cy="1087477"/>
          </a:xfrm>
          <a:prstGeom prst="rect">
            <a:avLst/>
          </a:prstGeom>
          <a:noFill/>
        </p:spPr>
        <p:txBody>
          <a:bodyPr wrap="square" lIns="91407" tIns="45704" rIns="91407" bIns="45704" rtlCol="0">
            <a:spAutoFit/>
          </a:bodyPr>
          <a:lstStyle/>
          <a:p>
            <a:pPr>
              <a:lnSpc>
                <a:spcPct val="80000"/>
              </a:lnSpc>
            </a:pPr>
            <a:r>
              <a:rPr lang="en-US" sz="2000" b="1">
                <a:latin typeface="Helvetica"/>
                <a:cs typeface="Helvetica"/>
              </a:rPr>
              <a:t>The</a:t>
            </a:r>
          </a:p>
          <a:p>
            <a:pPr>
              <a:lnSpc>
                <a:spcPct val="80000"/>
              </a:lnSpc>
            </a:pPr>
            <a:r>
              <a:rPr lang="en-US" sz="2000" b="1">
                <a:latin typeface="Helvetica"/>
                <a:cs typeface="Helvetica"/>
              </a:rPr>
              <a:t>Direction</a:t>
            </a:r>
          </a:p>
          <a:p>
            <a:pPr>
              <a:lnSpc>
                <a:spcPct val="80000"/>
              </a:lnSpc>
            </a:pPr>
            <a:endParaRPr lang="en-US" sz="2000" b="1">
              <a:latin typeface="Helvetica"/>
              <a:cs typeface="Helvetica"/>
            </a:endParaRPr>
          </a:p>
          <a:p>
            <a:pPr>
              <a:lnSpc>
                <a:spcPct val="80000"/>
              </a:lnSpc>
            </a:pPr>
            <a:r>
              <a:rPr lang="en-US" sz="2000" b="1">
                <a:latin typeface="Helvetica"/>
                <a:cs typeface="Helvetica"/>
              </a:rPr>
              <a:t>or Challenge</a:t>
            </a:r>
          </a:p>
        </p:txBody>
      </p:sp>
      <p:sp>
        <p:nvSpPr>
          <p:cNvPr id="62" name="TextBox 61"/>
          <p:cNvSpPr txBox="1"/>
          <p:nvPr/>
        </p:nvSpPr>
        <p:spPr>
          <a:xfrm>
            <a:off x="1107635" y="4517064"/>
            <a:ext cx="1295400" cy="651460"/>
          </a:xfrm>
          <a:prstGeom prst="rect">
            <a:avLst/>
          </a:prstGeom>
          <a:noFill/>
        </p:spPr>
        <p:txBody>
          <a:bodyPr wrap="square" lIns="91407" tIns="45704" rIns="91407" bIns="45704" rtlCol="0">
            <a:spAutoFit/>
          </a:bodyPr>
          <a:lstStyle/>
          <a:p>
            <a:pPr algn="ctr">
              <a:lnSpc>
                <a:spcPct val="90000"/>
              </a:lnSpc>
            </a:pPr>
            <a:r>
              <a:rPr lang="en-US" sz="2000" b="1">
                <a:solidFill>
                  <a:srgbClr val="FF0000"/>
                </a:solidFill>
                <a:latin typeface="Helvetica"/>
                <a:cs typeface="Helvetica"/>
              </a:rPr>
              <a:t>Current</a:t>
            </a:r>
          </a:p>
          <a:p>
            <a:pPr algn="ctr">
              <a:lnSpc>
                <a:spcPct val="90000"/>
              </a:lnSpc>
            </a:pPr>
            <a:r>
              <a:rPr lang="en-US" sz="2000" b="1" spc="-150">
                <a:solidFill>
                  <a:srgbClr val="FF0000"/>
                </a:solidFill>
                <a:latin typeface="Helvetica"/>
                <a:cs typeface="Helvetica"/>
              </a:rPr>
              <a:t>Condition</a:t>
            </a:r>
          </a:p>
        </p:txBody>
      </p:sp>
      <p:cxnSp>
        <p:nvCxnSpPr>
          <p:cNvPr id="65" name="Straight Arrow Connector 64"/>
          <p:cNvCxnSpPr/>
          <p:nvPr/>
        </p:nvCxnSpPr>
        <p:spPr>
          <a:xfrm>
            <a:off x="3998310" y="2674571"/>
            <a:ext cx="301496" cy="394451"/>
          </a:xfrm>
          <a:prstGeom prst="straightConnector1">
            <a:avLst/>
          </a:prstGeom>
          <a:ln w="41275">
            <a:solidFill>
              <a:srgbClr val="000000"/>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flipV="1">
            <a:off x="4807981" y="3371470"/>
            <a:ext cx="387688" cy="403044"/>
          </a:xfrm>
          <a:prstGeom prst="straightConnector1">
            <a:avLst/>
          </a:prstGeom>
          <a:ln w="44450">
            <a:solidFill>
              <a:srgbClr val="000000"/>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rot="21240000" flipV="1">
            <a:off x="6986735" y="2033766"/>
            <a:ext cx="630936" cy="248127"/>
          </a:xfrm>
          <a:prstGeom prst="straightConnector1">
            <a:avLst/>
          </a:prstGeom>
          <a:ln w="63500">
            <a:solidFill>
              <a:schemeClr val="tx1">
                <a:lumMod val="75000"/>
                <a:lumOff val="25000"/>
              </a:schemeClr>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flipV="1">
            <a:off x="4497084" y="3649757"/>
            <a:ext cx="670873" cy="126474"/>
          </a:xfrm>
          <a:prstGeom prst="straightConnector1">
            <a:avLst/>
          </a:prstGeom>
          <a:ln w="41275">
            <a:solidFill>
              <a:srgbClr val="000000"/>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66" name="Footer Placeholder 12"/>
          <p:cNvSpPr>
            <a:spLocks noGrp="1"/>
          </p:cNvSpPr>
          <p:nvPr>
            <p:ph type="ftr" sz="quarter" idx="11"/>
          </p:nvPr>
        </p:nvSpPr>
        <p:spPr/>
        <p:txBody>
          <a:bodyPr/>
          <a:lstStyle/>
          <a:p>
            <a:r>
              <a:rPr lang="en-US"/>
              <a:t>By Mike Rother</a:t>
            </a:r>
          </a:p>
        </p:txBody>
      </p:sp>
      <p:sp>
        <p:nvSpPr>
          <p:cNvPr id="54" name="Slide Number Placeholder 13"/>
          <p:cNvSpPr>
            <a:spLocks noGrp="1"/>
          </p:cNvSpPr>
          <p:nvPr>
            <p:ph type="sldNum" sz="quarter" idx="12"/>
          </p:nvPr>
        </p:nvSpPr>
        <p:spPr/>
        <p:txBody>
          <a:bodyPr/>
          <a:lstStyle/>
          <a:p>
            <a:fld id="{1254D1E6-34D6-5C4C-A7E3-AB2F6F87675C}" type="slidenum">
              <a:rPr lang="en-US"/>
              <a:pPr/>
              <a:t>82</a:t>
            </a:fld>
            <a:endParaRPr lang="en-US"/>
          </a:p>
        </p:txBody>
      </p:sp>
      <p:sp>
        <p:nvSpPr>
          <p:cNvPr id="53" name="TextBox 52"/>
          <p:cNvSpPr txBox="1"/>
          <p:nvPr/>
        </p:nvSpPr>
        <p:spPr>
          <a:xfrm>
            <a:off x="435455" y="405123"/>
            <a:ext cx="8315491" cy="534196"/>
          </a:xfrm>
          <a:prstGeom prst="rect">
            <a:avLst/>
          </a:prstGeom>
          <a:noFill/>
        </p:spPr>
        <p:txBody>
          <a:bodyPr wrap="square" lIns="81994" tIns="40995" rIns="81994" bIns="40995" rtlCol="0">
            <a:spAutoFit/>
          </a:bodyPr>
          <a:lstStyle/>
          <a:p>
            <a:pPr algn="ctr">
              <a:lnSpc>
                <a:spcPct val="90000"/>
              </a:lnSpc>
            </a:pPr>
            <a:r>
              <a:rPr lang="en-US" sz="3200" b="1">
                <a:latin typeface="Helvetica"/>
                <a:cs typeface="Helvetica"/>
              </a:rPr>
              <a:t>PRACTICING WORKING SCIENTIFICALLY</a:t>
            </a:r>
          </a:p>
        </p:txBody>
      </p:sp>
      <p:sp>
        <p:nvSpPr>
          <p:cNvPr id="67" name="TextBox 66"/>
          <p:cNvSpPr txBox="1"/>
          <p:nvPr/>
        </p:nvSpPr>
        <p:spPr>
          <a:xfrm>
            <a:off x="5733155" y="2077715"/>
            <a:ext cx="1295400" cy="1061807"/>
          </a:xfrm>
          <a:prstGeom prst="rect">
            <a:avLst/>
          </a:prstGeom>
          <a:noFill/>
        </p:spPr>
        <p:txBody>
          <a:bodyPr wrap="square" lIns="91407" tIns="45704" rIns="91407" bIns="45704" rtlCol="0">
            <a:spAutoFit/>
          </a:bodyPr>
          <a:lstStyle/>
          <a:p>
            <a:pPr algn="ctr">
              <a:lnSpc>
                <a:spcPct val="80000"/>
              </a:lnSpc>
            </a:pPr>
            <a:r>
              <a:rPr lang="en-US" sz="2000" b="1">
                <a:latin typeface="Helvetica"/>
                <a:cs typeface="Helvetica"/>
              </a:rPr>
              <a:t>Next</a:t>
            </a:r>
          </a:p>
          <a:p>
            <a:pPr algn="ctr">
              <a:lnSpc>
                <a:spcPct val="80000"/>
              </a:lnSpc>
            </a:pPr>
            <a:r>
              <a:rPr lang="en-US" sz="2000" b="1">
                <a:latin typeface="Helvetica"/>
                <a:cs typeface="Helvetica"/>
              </a:rPr>
              <a:t>Target</a:t>
            </a:r>
          </a:p>
          <a:p>
            <a:pPr algn="ctr">
              <a:lnSpc>
                <a:spcPct val="80000"/>
              </a:lnSpc>
            </a:pPr>
            <a:r>
              <a:rPr lang="en-US" sz="2000" b="1" spc="-150">
                <a:latin typeface="Helvetica"/>
                <a:cs typeface="Helvetica"/>
              </a:rPr>
              <a:t>Condition</a:t>
            </a:r>
          </a:p>
          <a:p>
            <a:pPr algn="ctr">
              <a:lnSpc>
                <a:spcPct val="80000"/>
              </a:lnSpc>
            </a:pPr>
            <a:r>
              <a:rPr lang="en-US" spc="-150">
                <a:latin typeface="Helvetica"/>
                <a:cs typeface="Helvetica"/>
              </a:rPr>
              <a:t>(dated)</a:t>
            </a:r>
          </a:p>
        </p:txBody>
      </p:sp>
      <p:sp>
        <p:nvSpPr>
          <p:cNvPr id="68" name="Arc 67"/>
          <p:cNvSpPr/>
          <p:nvPr/>
        </p:nvSpPr>
        <p:spPr>
          <a:xfrm>
            <a:off x="140709" y="2790672"/>
            <a:ext cx="3949512" cy="3581400"/>
          </a:xfrm>
          <a:prstGeom prst="arc">
            <a:avLst/>
          </a:prstGeom>
          <a:ln w="85725">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txBody>
          <a:bodyPr lIns="91407" tIns="45704" rIns="91407" bIns="45704" rtlCol="0" anchor="ctr"/>
          <a:lstStyle/>
          <a:p>
            <a:pPr algn="ctr"/>
            <a:endParaRPr lang="en-US"/>
          </a:p>
        </p:txBody>
      </p:sp>
      <p:sp>
        <p:nvSpPr>
          <p:cNvPr id="71" name="TextBox 70"/>
          <p:cNvSpPr txBox="1"/>
          <p:nvPr/>
        </p:nvSpPr>
        <p:spPr>
          <a:xfrm>
            <a:off x="435454" y="2403035"/>
            <a:ext cx="2068348" cy="645305"/>
          </a:xfrm>
          <a:prstGeom prst="rect">
            <a:avLst/>
          </a:prstGeom>
          <a:noFill/>
        </p:spPr>
        <p:txBody>
          <a:bodyPr wrap="square" lIns="91407" tIns="45704" rIns="91407" bIns="45704" rtlCol="0">
            <a:spAutoFit/>
          </a:bodyPr>
          <a:lstStyle/>
          <a:p>
            <a:pPr>
              <a:lnSpc>
                <a:spcPct val="80000"/>
              </a:lnSpc>
            </a:pPr>
            <a:r>
              <a:rPr lang="en-US" sz="2200" b="1">
                <a:latin typeface="Helvetica"/>
                <a:cs typeface="Helvetica"/>
              </a:rPr>
              <a:t>Threshold of Knowledge</a:t>
            </a:r>
          </a:p>
        </p:txBody>
      </p:sp>
      <p:sp>
        <p:nvSpPr>
          <p:cNvPr id="61" name="TextBox 60"/>
          <p:cNvSpPr txBox="1"/>
          <p:nvPr/>
        </p:nvSpPr>
        <p:spPr>
          <a:xfrm>
            <a:off x="0" y="838201"/>
            <a:ext cx="9144000" cy="523220"/>
          </a:xfrm>
          <a:prstGeom prst="rect">
            <a:avLst/>
          </a:prstGeom>
          <a:noFill/>
        </p:spPr>
        <p:txBody>
          <a:bodyPr wrap="square" lIns="91429" tIns="45714" rIns="91429" bIns="45714" rtlCol="0">
            <a:spAutoFit/>
          </a:bodyPr>
          <a:lstStyle/>
          <a:p>
            <a:pPr algn="ctr"/>
            <a:r>
              <a:rPr lang="en-US" sz="2800" b="1">
                <a:solidFill>
                  <a:srgbClr val="FF0000"/>
                </a:solidFill>
              </a:rPr>
              <a:t>STEP 2</a:t>
            </a:r>
          </a:p>
        </p:txBody>
      </p:sp>
    </p:spTree>
    <p:extLst>
      <p:ext uri="{BB962C8B-B14F-4D97-AF65-F5344CB8AC3E}">
        <p14:creationId xmlns:p14="http://schemas.microsoft.com/office/powerpoint/2010/main" val="220157959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descr="Stick Figure Climbing Stairs.jpg"/>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00983" y="3326954"/>
            <a:ext cx="663663" cy="1447800"/>
          </a:xfrm>
          <a:prstGeom prst="rect">
            <a:avLst/>
          </a:prstGeom>
        </p:spPr>
      </p:pic>
      <p:pic>
        <p:nvPicPr>
          <p:cNvPr id="63" name="Picture 62" descr="Red Numbers.jpg"/>
          <p:cNvPicPr>
            <a:picLocks noChangeAspect="1"/>
          </p:cNvPicPr>
          <p:nvPr/>
        </p:nvPicPr>
        <p:blipFill rotWithShape="1">
          <a:blip r:embed="rId3" cstate="print">
            <a:extLst>
              <a:ext uri="{28A0092B-C50C-407E-A947-70E740481C1C}">
                <a14:useLocalDpi xmlns:a14="http://schemas.microsoft.com/office/drawing/2010/main" val="0"/>
              </a:ext>
            </a:extLst>
          </a:blip>
          <a:srcRect l="65899" b="75023"/>
          <a:stretch/>
        </p:blipFill>
        <p:spPr>
          <a:xfrm>
            <a:off x="5516767" y="1338452"/>
            <a:ext cx="845247" cy="726178"/>
          </a:xfrm>
          <a:prstGeom prst="rect">
            <a:avLst/>
          </a:prstGeom>
        </p:spPr>
      </p:pic>
      <p:grpSp>
        <p:nvGrpSpPr>
          <p:cNvPr id="3" name="Group 22"/>
          <p:cNvGrpSpPr/>
          <p:nvPr/>
        </p:nvGrpSpPr>
        <p:grpSpPr>
          <a:xfrm>
            <a:off x="2315495" y="2597136"/>
            <a:ext cx="3597822" cy="2289379"/>
            <a:chOff x="2286000" y="2684842"/>
            <a:chExt cx="3597822" cy="2289379"/>
          </a:xfrm>
        </p:grpSpPr>
        <p:grpSp>
          <p:nvGrpSpPr>
            <p:cNvPr id="5" name="Group 14"/>
            <p:cNvGrpSpPr/>
            <p:nvPr/>
          </p:nvGrpSpPr>
          <p:grpSpPr>
            <a:xfrm>
              <a:off x="2286000" y="3800233"/>
              <a:ext cx="1633044" cy="1173988"/>
              <a:chOff x="3048000" y="3257809"/>
              <a:chExt cx="1633044" cy="1173988"/>
            </a:xfrm>
          </p:grpSpPr>
          <p:grpSp>
            <p:nvGrpSpPr>
              <p:cNvPr id="6" name="Group 10"/>
              <p:cNvGrpSpPr/>
              <p:nvPr/>
            </p:nvGrpSpPr>
            <p:grpSpPr>
              <a:xfrm>
                <a:off x="3048000" y="3814354"/>
                <a:ext cx="849148" cy="617443"/>
                <a:chOff x="3048000" y="3814354"/>
                <a:chExt cx="849148" cy="617443"/>
              </a:xfrm>
            </p:grpSpPr>
            <p:grpSp>
              <p:nvGrpSpPr>
                <p:cNvPr id="7" name="Group 8"/>
                <p:cNvGrpSpPr/>
                <p:nvPr/>
              </p:nvGrpSpPr>
              <p:grpSpPr>
                <a:xfrm>
                  <a:off x="3048000" y="4093469"/>
                  <a:ext cx="457200" cy="338328"/>
                  <a:chOff x="3048000" y="4093469"/>
                  <a:chExt cx="457200" cy="338328"/>
                </a:xfrm>
              </p:grpSpPr>
              <p:cxnSp>
                <p:nvCxnSpPr>
                  <p:cNvPr id="8" name="Straight Connector 7"/>
                  <p:cNvCxnSpPr/>
                  <p:nvPr/>
                </p:nvCxnSpPr>
                <p:spPr>
                  <a:xfrm>
                    <a:off x="3048000" y="4403649"/>
                    <a:ext cx="457200"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6200000">
                    <a:off x="3303192" y="4262633"/>
                    <a:ext cx="338328"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11"/>
                <p:cNvGrpSpPr/>
                <p:nvPr/>
              </p:nvGrpSpPr>
              <p:grpSpPr>
                <a:xfrm>
                  <a:off x="3439948" y="3814354"/>
                  <a:ext cx="457200" cy="338328"/>
                  <a:chOff x="3048000" y="4093469"/>
                  <a:chExt cx="457200" cy="338328"/>
                </a:xfrm>
              </p:grpSpPr>
              <p:cxnSp>
                <p:nvCxnSpPr>
                  <p:cNvPr id="13" name="Straight Connector 12"/>
                  <p:cNvCxnSpPr/>
                  <p:nvPr/>
                </p:nvCxnSpPr>
                <p:spPr>
                  <a:xfrm>
                    <a:off x="3048000" y="4403649"/>
                    <a:ext cx="457200"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6200000">
                    <a:off x="3303192" y="4262633"/>
                    <a:ext cx="338328"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1" name="Group 15"/>
              <p:cNvGrpSpPr/>
              <p:nvPr/>
            </p:nvGrpSpPr>
            <p:grpSpPr>
              <a:xfrm>
                <a:off x="3831896" y="3257809"/>
                <a:ext cx="849148" cy="617443"/>
                <a:chOff x="3048000" y="3814354"/>
                <a:chExt cx="849148" cy="617443"/>
              </a:xfrm>
            </p:grpSpPr>
            <p:grpSp>
              <p:nvGrpSpPr>
                <p:cNvPr id="12" name="Group 16"/>
                <p:cNvGrpSpPr/>
                <p:nvPr/>
              </p:nvGrpSpPr>
              <p:grpSpPr>
                <a:xfrm>
                  <a:off x="3048000" y="4093469"/>
                  <a:ext cx="457200" cy="338328"/>
                  <a:chOff x="3048000" y="4093469"/>
                  <a:chExt cx="457200" cy="338328"/>
                </a:xfrm>
              </p:grpSpPr>
              <p:cxnSp>
                <p:nvCxnSpPr>
                  <p:cNvPr id="21" name="Straight Connector 20"/>
                  <p:cNvCxnSpPr/>
                  <p:nvPr/>
                </p:nvCxnSpPr>
                <p:spPr>
                  <a:xfrm>
                    <a:off x="3048000" y="4403649"/>
                    <a:ext cx="457200"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16200000">
                    <a:off x="3303192" y="4262633"/>
                    <a:ext cx="338328"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5" name="Group 17"/>
                <p:cNvGrpSpPr/>
                <p:nvPr/>
              </p:nvGrpSpPr>
              <p:grpSpPr>
                <a:xfrm>
                  <a:off x="3439948" y="3814354"/>
                  <a:ext cx="457200" cy="338328"/>
                  <a:chOff x="3048000" y="4093469"/>
                  <a:chExt cx="457200" cy="338328"/>
                </a:xfrm>
              </p:grpSpPr>
              <p:cxnSp>
                <p:nvCxnSpPr>
                  <p:cNvPr id="19" name="Straight Connector 18"/>
                  <p:cNvCxnSpPr/>
                  <p:nvPr/>
                </p:nvCxnSpPr>
                <p:spPr>
                  <a:xfrm>
                    <a:off x="3048000" y="4403649"/>
                    <a:ext cx="457200"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a:off x="3303192" y="4262633"/>
                    <a:ext cx="338328"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grpSp>
        </p:grpSp>
        <p:grpSp>
          <p:nvGrpSpPr>
            <p:cNvPr id="16" name="Group 23"/>
            <p:cNvGrpSpPr/>
            <p:nvPr/>
          </p:nvGrpSpPr>
          <p:grpSpPr>
            <a:xfrm>
              <a:off x="3854228" y="2684842"/>
              <a:ext cx="1633044" cy="1173988"/>
              <a:chOff x="3048000" y="3257809"/>
              <a:chExt cx="1633044" cy="1173988"/>
            </a:xfrm>
          </p:grpSpPr>
          <p:grpSp>
            <p:nvGrpSpPr>
              <p:cNvPr id="17" name="Group 24"/>
              <p:cNvGrpSpPr/>
              <p:nvPr/>
            </p:nvGrpSpPr>
            <p:grpSpPr>
              <a:xfrm>
                <a:off x="3048000" y="3814354"/>
                <a:ext cx="849148" cy="617443"/>
                <a:chOff x="3048000" y="3814354"/>
                <a:chExt cx="849148" cy="617443"/>
              </a:xfrm>
            </p:grpSpPr>
            <p:grpSp>
              <p:nvGrpSpPr>
                <p:cNvPr id="18" name="Group 33"/>
                <p:cNvGrpSpPr/>
                <p:nvPr/>
              </p:nvGrpSpPr>
              <p:grpSpPr>
                <a:xfrm>
                  <a:off x="3048000" y="4093469"/>
                  <a:ext cx="457200" cy="338328"/>
                  <a:chOff x="3048000" y="4093469"/>
                  <a:chExt cx="457200" cy="338328"/>
                </a:xfrm>
              </p:grpSpPr>
              <p:cxnSp>
                <p:nvCxnSpPr>
                  <p:cNvPr id="38" name="Straight Connector 37"/>
                  <p:cNvCxnSpPr/>
                  <p:nvPr/>
                </p:nvCxnSpPr>
                <p:spPr>
                  <a:xfrm>
                    <a:off x="3048000" y="4403649"/>
                    <a:ext cx="457200"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16200000">
                    <a:off x="3303192" y="4262633"/>
                    <a:ext cx="338328"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3" name="Group 34"/>
                <p:cNvGrpSpPr/>
                <p:nvPr/>
              </p:nvGrpSpPr>
              <p:grpSpPr>
                <a:xfrm>
                  <a:off x="3439948" y="3814354"/>
                  <a:ext cx="457200" cy="338328"/>
                  <a:chOff x="3048000" y="4093469"/>
                  <a:chExt cx="457200" cy="338328"/>
                </a:xfrm>
              </p:grpSpPr>
              <p:cxnSp>
                <p:nvCxnSpPr>
                  <p:cNvPr id="36" name="Straight Connector 35"/>
                  <p:cNvCxnSpPr/>
                  <p:nvPr/>
                </p:nvCxnSpPr>
                <p:spPr>
                  <a:xfrm>
                    <a:off x="3048000" y="4403649"/>
                    <a:ext cx="457200"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16200000">
                    <a:off x="3303192" y="4262633"/>
                    <a:ext cx="338328"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24" name="Group 25"/>
              <p:cNvGrpSpPr/>
              <p:nvPr/>
            </p:nvGrpSpPr>
            <p:grpSpPr>
              <a:xfrm>
                <a:off x="3831896" y="3257809"/>
                <a:ext cx="849148" cy="617443"/>
                <a:chOff x="3048000" y="3814354"/>
                <a:chExt cx="849148" cy="617443"/>
              </a:xfrm>
            </p:grpSpPr>
            <p:grpSp>
              <p:nvGrpSpPr>
                <p:cNvPr id="25" name="Group 26"/>
                <p:cNvGrpSpPr/>
                <p:nvPr/>
              </p:nvGrpSpPr>
              <p:grpSpPr>
                <a:xfrm>
                  <a:off x="3048000" y="4093469"/>
                  <a:ext cx="457200" cy="338328"/>
                  <a:chOff x="3048000" y="4093469"/>
                  <a:chExt cx="457200" cy="338328"/>
                </a:xfrm>
              </p:grpSpPr>
              <p:cxnSp>
                <p:nvCxnSpPr>
                  <p:cNvPr id="31" name="Straight Connector 30"/>
                  <p:cNvCxnSpPr/>
                  <p:nvPr/>
                </p:nvCxnSpPr>
                <p:spPr>
                  <a:xfrm>
                    <a:off x="3048000" y="4403649"/>
                    <a:ext cx="457200"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16200000">
                    <a:off x="3303192" y="4262633"/>
                    <a:ext cx="338328"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7"/>
                <p:cNvGrpSpPr/>
                <p:nvPr/>
              </p:nvGrpSpPr>
              <p:grpSpPr>
                <a:xfrm>
                  <a:off x="3439948" y="3814354"/>
                  <a:ext cx="457200" cy="338328"/>
                  <a:chOff x="3048000" y="4093469"/>
                  <a:chExt cx="457200" cy="338328"/>
                </a:xfrm>
              </p:grpSpPr>
              <p:cxnSp>
                <p:nvCxnSpPr>
                  <p:cNvPr id="29" name="Straight Connector 28"/>
                  <p:cNvCxnSpPr/>
                  <p:nvPr/>
                </p:nvCxnSpPr>
                <p:spPr>
                  <a:xfrm>
                    <a:off x="3048000" y="4403649"/>
                    <a:ext cx="457200"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6200000">
                    <a:off x="3303192" y="4262633"/>
                    <a:ext cx="338328"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grpSp>
        </p:grpSp>
        <p:cxnSp>
          <p:nvCxnSpPr>
            <p:cNvPr id="45" name="Straight Connector 44"/>
            <p:cNvCxnSpPr/>
            <p:nvPr/>
          </p:nvCxnSpPr>
          <p:spPr>
            <a:xfrm>
              <a:off x="5426622" y="2715830"/>
              <a:ext cx="457200" cy="0"/>
            </a:xfrm>
            <a:prstGeom prst="line">
              <a:avLst/>
            </a:prstGeom>
            <a:ln w="63500">
              <a:solidFill>
                <a:schemeClr val="tx1">
                  <a:lumMod val="85000"/>
                  <a:lumOff val="15000"/>
                </a:schemeClr>
              </a:solidFill>
            </a:ln>
            <a:effectLst/>
          </p:spPr>
          <p:style>
            <a:lnRef idx="2">
              <a:schemeClr val="accent1"/>
            </a:lnRef>
            <a:fillRef idx="0">
              <a:schemeClr val="accent1"/>
            </a:fillRef>
            <a:effectRef idx="1">
              <a:schemeClr val="accent1"/>
            </a:effectRef>
            <a:fontRef idx="minor">
              <a:schemeClr val="tx1"/>
            </a:fontRef>
          </p:style>
        </p:cxnSp>
      </p:grpSp>
      <p:pic>
        <p:nvPicPr>
          <p:cNvPr id="55" name="Picture 54" descr="Mad Face.jpeg"/>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4285899" y="3069551"/>
            <a:ext cx="335789" cy="335789"/>
          </a:xfrm>
          <a:prstGeom prst="rect">
            <a:avLst/>
          </a:prstGeom>
        </p:spPr>
      </p:pic>
      <p:sp>
        <p:nvSpPr>
          <p:cNvPr id="56" name="Oval 55"/>
          <p:cNvSpPr>
            <a:spLocks noChangeAspect="1"/>
          </p:cNvSpPr>
          <p:nvPr/>
        </p:nvSpPr>
        <p:spPr>
          <a:xfrm>
            <a:off x="5798015" y="1999743"/>
            <a:ext cx="1188720" cy="1188720"/>
          </a:xfrm>
          <a:prstGeom prst="ellipse">
            <a:avLst/>
          </a:prstGeom>
          <a:solidFill>
            <a:srgbClr val="FFFFFF"/>
          </a:solid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sp>
        <p:nvSpPr>
          <p:cNvPr id="57" name="Oval 56"/>
          <p:cNvSpPr>
            <a:spLocks noChangeAspect="1"/>
          </p:cNvSpPr>
          <p:nvPr/>
        </p:nvSpPr>
        <p:spPr>
          <a:xfrm>
            <a:off x="1160795" y="4282454"/>
            <a:ext cx="1188720" cy="1188720"/>
          </a:xfrm>
          <a:prstGeom prst="ellipse">
            <a:avLst/>
          </a:prstGeom>
          <a:solidFill>
            <a:srgbClr val="FFFF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sp>
        <p:nvSpPr>
          <p:cNvPr id="58" name="TextBox 57"/>
          <p:cNvSpPr txBox="1"/>
          <p:nvPr/>
        </p:nvSpPr>
        <p:spPr>
          <a:xfrm>
            <a:off x="3031065" y="2256695"/>
            <a:ext cx="2068348" cy="430887"/>
          </a:xfrm>
          <a:prstGeom prst="rect">
            <a:avLst/>
          </a:prstGeom>
          <a:noFill/>
        </p:spPr>
        <p:txBody>
          <a:bodyPr wrap="square" lIns="91407" tIns="45704" rIns="91407" bIns="45704" rtlCol="0">
            <a:spAutoFit/>
          </a:bodyPr>
          <a:lstStyle/>
          <a:p>
            <a:r>
              <a:rPr lang="en-US" sz="2200" b="1">
                <a:latin typeface="Helvetica"/>
                <a:cs typeface="Helvetica"/>
              </a:rPr>
              <a:t>Obstacles</a:t>
            </a:r>
          </a:p>
        </p:txBody>
      </p:sp>
      <p:sp>
        <p:nvSpPr>
          <p:cNvPr id="59" name="TextBox 58"/>
          <p:cNvSpPr txBox="1"/>
          <p:nvPr/>
        </p:nvSpPr>
        <p:spPr>
          <a:xfrm>
            <a:off x="5187584" y="3565607"/>
            <a:ext cx="2068348" cy="430887"/>
          </a:xfrm>
          <a:prstGeom prst="rect">
            <a:avLst/>
          </a:prstGeom>
          <a:noFill/>
        </p:spPr>
        <p:txBody>
          <a:bodyPr wrap="square" lIns="91407" tIns="45704" rIns="91407" bIns="45704" rtlCol="0">
            <a:spAutoFit/>
          </a:bodyPr>
          <a:lstStyle/>
          <a:p>
            <a:r>
              <a:rPr lang="en-US" sz="2200" b="1">
                <a:latin typeface="Helvetica"/>
                <a:cs typeface="Helvetica"/>
              </a:rPr>
              <a:t>Experiments</a:t>
            </a:r>
          </a:p>
        </p:txBody>
      </p:sp>
      <p:sp>
        <p:nvSpPr>
          <p:cNvPr id="60" name="TextBox 59"/>
          <p:cNvSpPr txBox="1"/>
          <p:nvPr/>
        </p:nvSpPr>
        <p:spPr>
          <a:xfrm rot="20014710">
            <a:off x="6856964" y="1194814"/>
            <a:ext cx="2068348" cy="1087477"/>
          </a:xfrm>
          <a:prstGeom prst="rect">
            <a:avLst/>
          </a:prstGeom>
          <a:noFill/>
        </p:spPr>
        <p:txBody>
          <a:bodyPr wrap="square" lIns="91407" tIns="45704" rIns="91407" bIns="45704" rtlCol="0">
            <a:spAutoFit/>
          </a:bodyPr>
          <a:lstStyle/>
          <a:p>
            <a:pPr>
              <a:lnSpc>
                <a:spcPct val="80000"/>
              </a:lnSpc>
            </a:pPr>
            <a:r>
              <a:rPr lang="en-US" sz="2000" b="1">
                <a:latin typeface="Helvetica"/>
                <a:cs typeface="Helvetica"/>
              </a:rPr>
              <a:t>The</a:t>
            </a:r>
          </a:p>
          <a:p>
            <a:pPr>
              <a:lnSpc>
                <a:spcPct val="80000"/>
              </a:lnSpc>
            </a:pPr>
            <a:r>
              <a:rPr lang="en-US" sz="2000" b="1">
                <a:latin typeface="Helvetica"/>
                <a:cs typeface="Helvetica"/>
              </a:rPr>
              <a:t>Direction</a:t>
            </a:r>
          </a:p>
          <a:p>
            <a:pPr>
              <a:lnSpc>
                <a:spcPct val="80000"/>
              </a:lnSpc>
            </a:pPr>
            <a:endParaRPr lang="en-US" sz="2000" b="1">
              <a:latin typeface="Helvetica"/>
              <a:cs typeface="Helvetica"/>
            </a:endParaRPr>
          </a:p>
          <a:p>
            <a:pPr>
              <a:lnSpc>
                <a:spcPct val="80000"/>
              </a:lnSpc>
            </a:pPr>
            <a:r>
              <a:rPr lang="en-US" sz="2000" b="1">
                <a:latin typeface="Helvetica"/>
                <a:cs typeface="Helvetica"/>
              </a:rPr>
              <a:t>or Challenge</a:t>
            </a:r>
          </a:p>
        </p:txBody>
      </p:sp>
      <p:sp>
        <p:nvSpPr>
          <p:cNvPr id="62" name="TextBox 61"/>
          <p:cNvSpPr txBox="1"/>
          <p:nvPr/>
        </p:nvSpPr>
        <p:spPr>
          <a:xfrm>
            <a:off x="1107635" y="4517064"/>
            <a:ext cx="1295400" cy="651460"/>
          </a:xfrm>
          <a:prstGeom prst="rect">
            <a:avLst/>
          </a:prstGeom>
          <a:noFill/>
        </p:spPr>
        <p:txBody>
          <a:bodyPr wrap="square" lIns="91407" tIns="45704" rIns="91407" bIns="45704" rtlCol="0">
            <a:spAutoFit/>
          </a:bodyPr>
          <a:lstStyle/>
          <a:p>
            <a:pPr algn="ctr">
              <a:lnSpc>
                <a:spcPct val="90000"/>
              </a:lnSpc>
            </a:pPr>
            <a:r>
              <a:rPr lang="en-US" sz="2000" b="1">
                <a:latin typeface="Helvetica"/>
                <a:cs typeface="Helvetica"/>
              </a:rPr>
              <a:t>Current</a:t>
            </a:r>
          </a:p>
          <a:p>
            <a:pPr algn="ctr">
              <a:lnSpc>
                <a:spcPct val="90000"/>
              </a:lnSpc>
            </a:pPr>
            <a:r>
              <a:rPr lang="en-US" sz="2000" b="1" spc="-150">
                <a:latin typeface="Helvetica"/>
                <a:cs typeface="Helvetica"/>
              </a:rPr>
              <a:t>Condition</a:t>
            </a:r>
          </a:p>
        </p:txBody>
      </p:sp>
      <p:cxnSp>
        <p:nvCxnSpPr>
          <p:cNvPr id="65" name="Straight Arrow Connector 64"/>
          <p:cNvCxnSpPr/>
          <p:nvPr/>
        </p:nvCxnSpPr>
        <p:spPr>
          <a:xfrm>
            <a:off x="3998310" y="2674571"/>
            <a:ext cx="301496" cy="394451"/>
          </a:xfrm>
          <a:prstGeom prst="straightConnector1">
            <a:avLst/>
          </a:prstGeom>
          <a:ln w="41275">
            <a:solidFill>
              <a:srgbClr val="000000"/>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flipV="1">
            <a:off x="4807981" y="3371470"/>
            <a:ext cx="387688" cy="403044"/>
          </a:xfrm>
          <a:prstGeom prst="straightConnector1">
            <a:avLst/>
          </a:prstGeom>
          <a:ln w="44450">
            <a:solidFill>
              <a:srgbClr val="000000"/>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rot="21240000" flipV="1">
            <a:off x="6986735" y="2033766"/>
            <a:ext cx="630936" cy="248127"/>
          </a:xfrm>
          <a:prstGeom prst="straightConnector1">
            <a:avLst/>
          </a:prstGeom>
          <a:ln w="63500">
            <a:solidFill>
              <a:schemeClr val="tx1">
                <a:lumMod val="75000"/>
                <a:lumOff val="25000"/>
              </a:schemeClr>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flipV="1">
            <a:off x="4497084" y="3649757"/>
            <a:ext cx="670873" cy="126474"/>
          </a:xfrm>
          <a:prstGeom prst="straightConnector1">
            <a:avLst/>
          </a:prstGeom>
          <a:ln w="41275">
            <a:solidFill>
              <a:srgbClr val="000000"/>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64" name="Footer Placeholder 12"/>
          <p:cNvSpPr>
            <a:spLocks noGrp="1"/>
          </p:cNvSpPr>
          <p:nvPr>
            <p:ph type="ftr" sz="quarter" idx="11"/>
          </p:nvPr>
        </p:nvSpPr>
        <p:spPr/>
        <p:txBody>
          <a:bodyPr/>
          <a:lstStyle/>
          <a:p>
            <a:r>
              <a:rPr lang="en-US"/>
              <a:t>By Mike Rother</a:t>
            </a:r>
          </a:p>
        </p:txBody>
      </p:sp>
      <p:sp>
        <p:nvSpPr>
          <p:cNvPr id="54" name="Slide Number Placeholder 13"/>
          <p:cNvSpPr>
            <a:spLocks noGrp="1"/>
          </p:cNvSpPr>
          <p:nvPr>
            <p:ph type="sldNum" sz="quarter" idx="12"/>
          </p:nvPr>
        </p:nvSpPr>
        <p:spPr/>
        <p:txBody>
          <a:bodyPr/>
          <a:lstStyle/>
          <a:p>
            <a:fld id="{1254D1E6-34D6-5C4C-A7E3-AB2F6F87675C}" type="slidenum">
              <a:rPr lang="en-US"/>
              <a:pPr/>
              <a:t>83</a:t>
            </a:fld>
            <a:endParaRPr lang="en-US"/>
          </a:p>
        </p:txBody>
      </p:sp>
      <p:sp>
        <p:nvSpPr>
          <p:cNvPr id="53" name="TextBox 52"/>
          <p:cNvSpPr txBox="1"/>
          <p:nvPr/>
        </p:nvSpPr>
        <p:spPr>
          <a:xfrm>
            <a:off x="435455" y="405123"/>
            <a:ext cx="8315491" cy="534196"/>
          </a:xfrm>
          <a:prstGeom prst="rect">
            <a:avLst/>
          </a:prstGeom>
          <a:noFill/>
        </p:spPr>
        <p:txBody>
          <a:bodyPr wrap="square" lIns="81994" tIns="40995" rIns="81994" bIns="40995" rtlCol="0">
            <a:spAutoFit/>
          </a:bodyPr>
          <a:lstStyle/>
          <a:p>
            <a:pPr algn="ctr">
              <a:lnSpc>
                <a:spcPct val="90000"/>
              </a:lnSpc>
            </a:pPr>
            <a:r>
              <a:rPr lang="en-US" sz="3200" b="1">
                <a:latin typeface="Helvetica"/>
                <a:cs typeface="Helvetica"/>
              </a:rPr>
              <a:t>PRACTICING WORKING SCIENTIFICALLY</a:t>
            </a:r>
          </a:p>
        </p:txBody>
      </p:sp>
      <p:sp>
        <p:nvSpPr>
          <p:cNvPr id="66" name="TextBox 65"/>
          <p:cNvSpPr txBox="1"/>
          <p:nvPr/>
        </p:nvSpPr>
        <p:spPr>
          <a:xfrm>
            <a:off x="5733155" y="2077715"/>
            <a:ext cx="1295400" cy="1061807"/>
          </a:xfrm>
          <a:prstGeom prst="rect">
            <a:avLst/>
          </a:prstGeom>
          <a:noFill/>
        </p:spPr>
        <p:txBody>
          <a:bodyPr wrap="square" lIns="91407" tIns="45704" rIns="91407" bIns="45704" rtlCol="0">
            <a:spAutoFit/>
          </a:bodyPr>
          <a:lstStyle/>
          <a:p>
            <a:pPr algn="ctr">
              <a:lnSpc>
                <a:spcPct val="80000"/>
              </a:lnSpc>
            </a:pPr>
            <a:r>
              <a:rPr lang="en-US" sz="2000" b="1">
                <a:solidFill>
                  <a:srgbClr val="FF0000"/>
                </a:solidFill>
                <a:latin typeface="Helvetica"/>
                <a:cs typeface="Helvetica"/>
              </a:rPr>
              <a:t>Next</a:t>
            </a:r>
          </a:p>
          <a:p>
            <a:pPr algn="ctr">
              <a:lnSpc>
                <a:spcPct val="80000"/>
              </a:lnSpc>
            </a:pPr>
            <a:r>
              <a:rPr lang="en-US" sz="2000" b="1">
                <a:solidFill>
                  <a:srgbClr val="FF0000"/>
                </a:solidFill>
                <a:latin typeface="Helvetica"/>
                <a:cs typeface="Helvetica"/>
              </a:rPr>
              <a:t>Target</a:t>
            </a:r>
          </a:p>
          <a:p>
            <a:pPr algn="ctr">
              <a:lnSpc>
                <a:spcPct val="80000"/>
              </a:lnSpc>
            </a:pPr>
            <a:r>
              <a:rPr lang="en-US" sz="2000" b="1" spc="-150">
                <a:solidFill>
                  <a:srgbClr val="FF0000"/>
                </a:solidFill>
                <a:latin typeface="Helvetica"/>
                <a:cs typeface="Helvetica"/>
              </a:rPr>
              <a:t>Condition</a:t>
            </a:r>
          </a:p>
          <a:p>
            <a:pPr algn="ctr">
              <a:lnSpc>
                <a:spcPct val="80000"/>
              </a:lnSpc>
            </a:pPr>
            <a:r>
              <a:rPr lang="en-US" spc="-150">
                <a:solidFill>
                  <a:srgbClr val="FF0000"/>
                </a:solidFill>
                <a:latin typeface="Helvetica"/>
                <a:cs typeface="Helvetica"/>
              </a:rPr>
              <a:t>(dated)</a:t>
            </a:r>
          </a:p>
        </p:txBody>
      </p:sp>
      <p:sp>
        <p:nvSpPr>
          <p:cNvPr id="67" name="Arc 66"/>
          <p:cNvSpPr/>
          <p:nvPr/>
        </p:nvSpPr>
        <p:spPr>
          <a:xfrm>
            <a:off x="140709" y="2790672"/>
            <a:ext cx="3949512" cy="3581400"/>
          </a:xfrm>
          <a:prstGeom prst="arc">
            <a:avLst/>
          </a:prstGeom>
          <a:ln w="85725">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txBody>
          <a:bodyPr lIns="91407" tIns="45704" rIns="91407" bIns="45704" rtlCol="0" anchor="ctr"/>
          <a:lstStyle/>
          <a:p>
            <a:pPr algn="ctr"/>
            <a:endParaRPr lang="en-US"/>
          </a:p>
        </p:txBody>
      </p:sp>
      <p:sp>
        <p:nvSpPr>
          <p:cNvPr id="69" name="TextBox 68"/>
          <p:cNvSpPr txBox="1"/>
          <p:nvPr/>
        </p:nvSpPr>
        <p:spPr>
          <a:xfrm>
            <a:off x="435454" y="2403035"/>
            <a:ext cx="2068348" cy="645305"/>
          </a:xfrm>
          <a:prstGeom prst="rect">
            <a:avLst/>
          </a:prstGeom>
          <a:noFill/>
        </p:spPr>
        <p:txBody>
          <a:bodyPr wrap="square" lIns="91407" tIns="45704" rIns="91407" bIns="45704" rtlCol="0">
            <a:spAutoFit/>
          </a:bodyPr>
          <a:lstStyle/>
          <a:p>
            <a:pPr>
              <a:lnSpc>
                <a:spcPct val="80000"/>
              </a:lnSpc>
            </a:pPr>
            <a:r>
              <a:rPr lang="en-US" sz="2200" b="1">
                <a:latin typeface="Helvetica"/>
                <a:cs typeface="Helvetica"/>
              </a:rPr>
              <a:t>Threshold of Knowledge</a:t>
            </a:r>
          </a:p>
        </p:txBody>
      </p:sp>
      <p:sp>
        <p:nvSpPr>
          <p:cNvPr id="61" name="TextBox 60"/>
          <p:cNvSpPr txBox="1"/>
          <p:nvPr/>
        </p:nvSpPr>
        <p:spPr>
          <a:xfrm>
            <a:off x="0" y="838201"/>
            <a:ext cx="9144000" cy="523220"/>
          </a:xfrm>
          <a:prstGeom prst="rect">
            <a:avLst/>
          </a:prstGeom>
          <a:noFill/>
        </p:spPr>
        <p:txBody>
          <a:bodyPr wrap="square" lIns="91429" tIns="45714" rIns="91429" bIns="45714" rtlCol="0">
            <a:spAutoFit/>
          </a:bodyPr>
          <a:lstStyle/>
          <a:p>
            <a:pPr algn="ctr"/>
            <a:r>
              <a:rPr lang="en-US" sz="2800" b="1">
                <a:solidFill>
                  <a:srgbClr val="FF0000"/>
                </a:solidFill>
              </a:rPr>
              <a:t>STEP 3</a:t>
            </a:r>
          </a:p>
        </p:txBody>
      </p:sp>
    </p:spTree>
    <p:extLst>
      <p:ext uri="{BB962C8B-B14F-4D97-AF65-F5344CB8AC3E}">
        <p14:creationId xmlns:p14="http://schemas.microsoft.com/office/powerpoint/2010/main" val="374932223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descr="Stick Figure Climbing Stairs.jpg"/>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00983" y="3326954"/>
            <a:ext cx="663663" cy="1447800"/>
          </a:xfrm>
          <a:prstGeom prst="rect">
            <a:avLst/>
          </a:prstGeom>
        </p:spPr>
      </p:pic>
      <p:pic>
        <p:nvPicPr>
          <p:cNvPr id="52" name="Picture 51" descr="Red Numbers.jpg"/>
          <p:cNvPicPr>
            <a:picLocks noChangeAspect="1"/>
          </p:cNvPicPr>
          <p:nvPr/>
        </p:nvPicPr>
        <p:blipFill rotWithShape="1">
          <a:blip r:embed="rId3" cstate="print">
            <a:extLst>
              <a:ext uri="{28A0092B-C50C-407E-A947-70E740481C1C}">
                <a14:useLocalDpi xmlns:a14="http://schemas.microsoft.com/office/drawing/2010/main" val="0"/>
              </a:ext>
            </a:extLst>
          </a:blip>
          <a:srcRect t="25026" r="68120" b="50204"/>
          <a:stretch/>
        </p:blipFill>
        <p:spPr>
          <a:xfrm>
            <a:off x="5707500" y="3969896"/>
            <a:ext cx="790206" cy="720151"/>
          </a:xfrm>
          <a:prstGeom prst="rect">
            <a:avLst/>
          </a:prstGeom>
        </p:spPr>
      </p:pic>
      <p:grpSp>
        <p:nvGrpSpPr>
          <p:cNvPr id="3" name="Group 22"/>
          <p:cNvGrpSpPr/>
          <p:nvPr/>
        </p:nvGrpSpPr>
        <p:grpSpPr>
          <a:xfrm>
            <a:off x="2315495" y="2597136"/>
            <a:ext cx="3597822" cy="2289379"/>
            <a:chOff x="2286000" y="2684842"/>
            <a:chExt cx="3597822" cy="2289379"/>
          </a:xfrm>
        </p:grpSpPr>
        <p:grpSp>
          <p:nvGrpSpPr>
            <p:cNvPr id="5" name="Group 14"/>
            <p:cNvGrpSpPr/>
            <p:nvPr/>
          </p:nvGrpSpPr>
          <p:grpSpPr>
            <a:xfrm>
              <a:off x="2286000" y="3800233"/>
              <a:ext cx="1633044" cy="1173988"/>
              <a:chOff x="3048000" y="3257809"/>
              <a:chExt cx="1633044" cy="1173988"/>
            </a:xfrm>
          </p:grpSpPr>
          <p:grpSp>
            <p:nvGrpSpPr>
              <p:cNvPr id="6" name="Group 10"/>
              <p:cNvGrpSpPr/>
              <p:nvPr/>
            </p:nvGrpSpPr>
            <p:grpSpPr>
              <a:xfrm>
                <a:off x="3048000" y="3814354"/>
                <a:ext cx="849148" cy="617443"/>
                <a:chOff x="3048000" y="3814354"/>
                <a:chExt cx="849148" cy="617443"/>
              </a:xfrm>
            </p:grpSpPr>
            <p:grpSp>
              <p:nvGrpSpPr>
                <p:cNvPr id="7" name="Group 8"/>
                <p:cNvGrpSpPr/>
                <p:nvPr/>
              </p:nvGrpSpPr>
              <p:grpSpPr>
                <a:xfrm>
                  <a:off x="3048000" y="4093469"/>
                  <a:ext cx="457200" cy="338328"/>
                  <a:chOff x="3048000" y="4093469"/>
                  <a:chExt cx="457200" cy="338328"/>
                </a:xfrm>
              </p:grpSpPr>
              <p:cxnSp>
                <p:nvCxnSpPr>
                  <p:cNvPr id="8" name="Straight Connector 7"/>
                  <p:cNvCxnSpPr/>
                  <p:nvPr/>
                </p:nvCxnSpPr>
                <p:spPr>
                  <a:xfrm>
                    <a:off x="3048000" y="4403649"/>
                    <a:ext cx="457200"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6200000">
                    <a:off x="3303192" y="4262633"/>
                    <a:ext cx="338328"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11"/>
                <p:cNvGrpSpPr/>
                <p:nvPr/>
              </p:nvGrpSpPr>
              <p:grpSpPr>
                <a:xfrm>
                  <a:off x="3439948" y="3814354"/>
                  <a:ext cx="457200" cy="338328"/>
                  <a:chOff x="3048000" y="4093469"/>
                  <a:chExt cx="457200" cy="338328"/>
                </a:xfrm>
              </p:grpSpPr>
              <p:cxnSp>
                <p:nvCxnSpPr>
                  <p:cNvPr id="13" name="Straight Connector 12"/>
                  <p:cNvCxnSpPr/>
                  <p:nvPr/>
                </p:nvCxnSpPr>
                <p:spPr>
                  <a:xfrm>
                    <a:off x="3048000" y="4403649"/>
                    <a:ext cx="457200"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6200000">
                    <a:off x="3303192" y="4262633"/>
                    <a:ext cx="338328"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nvGrpSpPr>
              <p:cNvPr id="11" name="Group 15"/>
              <p:cNvGrpSpPr/>
              <p:nvPr/>
            </p:nvGrpSpPr>
            <p:grpSpPr>
              <a:xfrm>
                <a:off x="3831896" y="3257809"/>
                <a:ext cx="849148" cy="617443"/>
                <a:chOff x="3048000" y="3814354"/>
                <a:chExt cx="849148" cy="617443"/>
              </a:xfrm>
            </p:grpSpPr>
            <p:grpSp>
              <p:nvGrpSpPr>
                <p:cNvPr id="12" name="Group 16"/>
                <p:cNvGrpSpPr/>
                <p:nvPr/>
              </p:nvGrpSpPr>
              <p:grpSpPr>
                <a:xfrm>
                  <a:off x="3048000" y="4093469"/>
                  <a:ext cx="457200" cy="338328"/>
                  <a:chOff x="3048000" y="4093469"/>
                  <a:chExt cx="457200" cy="338328"/>
                </a:xfrm>
              </p:grpSpPr>
              <p:cxnSp>
                <p:nvCxnSpPr>
                  <p:cNvPr id="21" name="Straight Connector 20"/>
                  <p:cNvCxnSpPr/>
                  <p:nvPr/>
                </p:nvCxnSpPr>
                <p:spPr>
                  <a:xfrm>
                    <a:off x="3048000" y="4403649"/>
                    <a:ext cx="457200"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16200000">
                    <a:off x="3303192" y="4262633"/>
                    <a:ext cx="338328"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15" name="Group 17"/>
                <p:cNvGrpSpPr/>
                <p:nvPr/>
              </p:nvGrpSpPr>
              <p:grpSpPr>
                <a:xfrm>
                  <a:off x="3439948" y="3814354"/>
                  <a:ext cx="457200" cy="338328"/>
                  <a:chOff x="3048000" y="4093469"/>
                  <a:chExt cx="457200" cy="338328"/>
                </a:xfrm>
              </p:grpSpPr>
              <p:cxnSp>
                <p:nvCxnSpPr>
                  <p:cNvPr id="19" name="Straight Connector 18"/>
                  <p:cNvCxnSpPr/>
                  <p:nvPr/>
                </p:nvCxnSpPr>
                <p:spPr>
                  <a:xfrm>
                    <a:off x="3048000" y="4403649"/>
                    <a:ext cx="457200"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a:off x="3303192" y="4262633"/>
                    <a:ext cx="338328"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grpSp>
          <p:nvGrpSpPr>
            <p:cNvPr id="16" name="Group 23"/>
            <p:cNvGrpSpPr/>
            <p:nvPr/>
          </p:nvGrpSpPr>
          <p:grpSpPr>
            <a:xfrm>
              <a:off x="3854228" y="2684842"/>
              <a:ext cx="1633044" cy="1173988"/>
              <a:chOff x="3048000" y="3257809"/>
              <a:chExt cx="1633044" cy="1173988"/>
            </a:xfrm>
          </p:grpSpPr>
          <p:grpSp>
            <p:nvGrpSpPr>
              <p:cNvPr id="17" name="Group 24"/>
              <p:cNvGrpSpPr/>
              <p:nvPr/>
            </p:nvGrpSpPr>
            <p:grpSpPr>
              <a:xfrm>
                <a:off x="3048000" y="3814354"/>
                <a:ext cx="849148" cy="617443"/>
                <a:chOff x="3048000" y="3814354"/>
                <a:chExt cx="849148" cy="617443"/>
              </a:xfrm>
            </p:grpSpPr>
            <p:grpSp>
              <p:nvGrpSpPr>
                <p:cNvPr id="18" name="Group 33"/>
                <p:cNvGrpSpPr/>
                <p:nvPr/>
              </p:nvGrpSpPr>
              <p:grpSpPr>
                <a:xfrm>
                  <a:off x="3048000" y="4093469"/>
                  <a:ext cx="457200" cy="338328"/>
                  <a:chOff x="3048000" y="4093469"/>
                  <a:chExt cx="457200" cy="338328"/>
                </a:xfrm>
              </p:grpSpPr>
              <p:cxnSp>
                <p:nvCxnSpPr>
                  <p:cNvPr id="38" name="Straight Connector 37"/>
                  <p:cNvCxnSpPr/>
                  <p:nvPr/>
                </p:nvCxnSpPr>
                <p:spPr>
                  <a:xfrm>
                    <a:off x="3048000" y="4403649"/>
                    <a:ext cx="457200"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16200000">
                    <a:off x="3303192" y="4262633"/>
                    <a:ext cx="338328"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23" name="Group 34"/>
                <p:cNvGrpSpPr/>
                <p:nvPr/>
              </p:nvGrpSpPr>
              <p:grpSpPr>
                <a:xfrm>
                  <a:off x="3439948" y="3814354"/>
                  <a:ext cx="457200" cy="338328"/>
                  <a:chOff x="3048000" y="4093469"/>
                  <a:chExt cx="457200" cy="338328"/>
                </a:xfrm>
              </p:grpSpPr>
              <p:cxnSp>
                <p:nvCxnSpPr>
                  <p:cNvPr id="36" name="Straight Connector 35"/>
                  <p:cNvCxnSpPr/>
                  <p:nvPr/>
                </p:nvCxnSpPr>
                <p:spPr>
                  <a:xfrm>
                    <a:off x="3048000" y="4403649"/>
                    <a:ext cx="457200"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16200000">
                    <a:off x="3303192" y="4262633"/>
                    <a:ext cx="338328"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nvGrpSpPr>
              <p:cNvPr id="24" name="Group 25"/>
              <p:cNvGrpSpPr/>
              <p:nvPr/>
            </p:nvGrpSpPr>
            <p:grpSpPr>
              <a:xfrm>
                <a:off x="3831896" y="3257809"/>
                <a:ext cx="849148" cy="617443"/>
                <a:chOff x="3048000" y="3814354"/>
                <a:chExt cx="849148" cy="617443"/>
              </a:xfrm>
            </p:grpSpPr>
            <p:grpSp>
              <p:nvGrpSpPr>
                <p:cNvPr id="25" name="Group 26"/>
                <p:cNvGrpSpPr/>
                <p:nvPr/>
              </p:nvGrpSpPr>
              <p:grpSpPr>
                <a:xfrm>
                  <a:off x="3048000" y="4093469"/>
                  <a:ext cx="457200" cy="338328"/>
                  <a:chOff x="3048000" y="4093469"/>
                  <a:chExt cx="457200" cy="338328"/>
                </a:xfrm>
              </p:grpSpPr>
              <p:cxnSp>
                <p:nvCxnSpPr>
                  <p:cNvPr id="31" name="Straight Connector 30"/>
                  <p:cNvCxnSpPr/>
                  <p:nvPr/>
                </p:nvCxnSpPr>
                <p:spPr>
                  <a:xfrm>
                    <a:off x="3048000" y="4403649"/>
                    <a:ext cx="457200"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16200000">
                    <a:off x="3303192" y="4262633"/>
                    <a:ext cx="338328"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7"/>
                <p:cNvGrpSpPr/>
                <p:nvPr/>
              </p:nvGrpSpPr>
              <p:grpSpPr>
                <a:xfrm>
                  <a:off x="3439948" y="3814354"/>
                  <a:ext cx="457200" cy="338328"/>
                  <a:chOff x="3048000" y="4093469"/>
                  <a:chExt cx="457200" cy="338328"/>
                </a:xfrm>
              </p:grpSpPr>
              <p:cxnSp>
                <p:nvCxnSpPr>
                  <p:cNvPr id="29" name="Straight Connector 28"/>
                  <p:cNvCxnSpPr/>
                  <p:nvPr/>
                </p:nvCxnSpPr>
                <p:spPr>
                  <a:xfrm>
                    <a:off x="3048000" y="4403649"/>
                    <a:ext cx="457200"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6200000">
                    <a:off x="3303192" y="4262633"/>
                    <a:ext cx="338328"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cxnSp>
          <p:nvCxnSpPr>
            <p:cNvPr id="45" name="Straight Connector 44"/>
            <p:cNvCxnSpPr/>
            <p:nvPr/>
          </p:nvCxnSpPr>
          <p:spPr>
            <a:xfrm>
              <a:off x="5426622" y="2715830"/>
              <a:ext cx="457200"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grpSp>
      <p:pic>
        <p:nvPicPr>
          <p:cNvPr id="55" name="Picture 54" descr="Mad Face.jpeg"/>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85899" y="3069551"/>
            <a:ext cx="335789" cy="335789"/>
          </a:xfrm>
          <a:prstGeom prst="rect">
            <a:avLst/>
          </a:prstGeom>
        </p:spPr>
      </p:pic>
      <p:sp>
        <p:nvSpPr>
          <p:cNvPr id="56" name="Oval 55"/>
          <p:cNvSpPr>
            <a:spLocks noChangeAspect="1"/>
          </p:cNvSpPr>
          <p:nvPr/>
        </p:nvSpPr>
        <p:spPr>
          <a:xfrm>
            <a:off x="5798015" y="1999743"/>
            <a:ext cx="1188720" cy="1188720"/>
          </a:xfrm>
          <a:prstGeom prst="ellipse">
            <a:avLst/>
          </a:prstGeom>
          <a:solidFill>
            <a:srgbClr val="FFFF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sp>
        <p:nvSpPr>
          <p:cNvPr id="57" name="Oval 56"/>
          <p:cNvSpPr>
            <a:spLocks noChangeAspect="1"/>
          </p:cNvSpPr>
          <p:nvPr/>
        </p:nvSpPr>
        <p:spPr>
          <a:xfrm>
            <a:off x="1160795" y="4282454"/>
            <a:ext cx="1188720" cy="1188720"/>
          </a:xfrm>
          <a:prstGeom prst="ellipse">
            <a:avLst/>
          </a:prstGeom>
          <a:solidFill>
            <a:srgbClr val="FFFF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sp>
        <p:nvSpPr>
          <p:cNvPr id="58" name="TextBox 57"/>
          <p:cNvSpPr txBox="1"/>
          <p:nvPr/>
        </p:nvSpPr>
        <p:spPr>
          <a:xfrm>
            <a:off x="3031065" y="2256695"/>
            <a:ext cx="2068348" cy="430887"/>
          </a:xfrm>
          <a:prstGeom prst="rect">
            <a:avLst/>
          </a:prstGeom>
          <a:noFill/>
        </p:spPr>
        <p:txBody>
          <a:bodyPr wrap="square" lIns="91407" tIns="45704" rIns="91407" bIns="45704" rtlCol="0">
            <a:spAutoFit/>
          </a:bodyPr>
          <a:lstStyle/>
          <a:p>
            <a:r>
              <a:rPr lang="en-US" sz="2200" b="1">
                <a:solidFill>
                  <a:srgbClr val="FF0000"/>
                </a:solidFill>
                <a:latin typeface="Helvetica"/>
                <a:cs typeface="Helvetica"/>
              </a:rPr>
              <a:t>Obstacles</a:t>
            </a:r>
          </a:p>
        </p:txBody>
      </p:sp>
      <p:sp>
        <p:nvSpPr>
          <p:cNvPr id="59" name="TextBox 58"/>
          <p:cNvSpPr txBox="1"/>
          <p:nvPr/>
        </p:nvSpPr>
        <p:spPr>
          <a:xfrm>
            <a:off x="5187584" y="3565607"/>
            <a:ext cx="2068348" cy="430887"/>
          </a:xfrm>
          <a:prstGeom prst="rect">
            <a:avLst/>
          </a:prstGeom>
          <a:noFill/>
        </p:spPr>
        <p:txBody>
          <a:bodyPr wrap="square" lIns="91407" tIns="45704" rIns="91407" bIns="45704" rtlCol="0">
            <a:spAutoFit/>
          </a:bodyPr>
          <a:lstStyle/>
          <a:p>
            <a:r>
              <a:rPr lang="en-US" sz="2200" b="1">
                <a:solidFill>
                  <a:srgbClr val="FF0000"/>
                </a:solidFill>
                <a:latin typeface="Helvetica"/>
                <a:cs typeface="Helvetica"/>
              </a:rPr>
              <a:t>Experiments</a:t>
            </a:r>
          </a:p>
        </p:txBody>
      </p:sp>
      <p:sp>
        <p:nvSpPr>
          <p:cNvPr id="60" name="TextBox 59"/>
          <p:cNvSpPr txBox="1"/>
          <p:nvPr/>
        </p:nvSpPr>
        <p:spPr>
          <a:xfrm rot="20014710">
            <a:off x="6856964" y="1194814"/>
            <a:ext cx="2068348" cy="1087477"/>
          </a:xfrm>
          <a:prstGeom prst="rect">
            <a:avLst/>
          </a:prstGeom>
          <a:noFill/>
        </p:spPr>
        <p:txBody>
          <a:bodyPr wrap="square" lIns="91407" tIns="45704" rIns="91407" bIns="45704" rtlCol="0">
            <a:spAutoFit/>
          </a:bodyPr>
          <a:lstStyle/>
          <a:p>
            <a:pPr>
              <a:lnSpc>
                <a:spcPct val="80000"/>
              </a:lnSpc>
            </a:pPr>
            <a:r>
              <a:rPr lang="en-US" sz="2000" b="1">
                <a:latin typeface="Helvetica"/>
                <a:cs typeface="Helvetica"/>
              </a:rPr>
              <a:t>The</a:t>
            </a:r>
          </a:p>
          <a:p>
            <a:pPr>
              <a:lnSpc>
                <a:spcPct val="80000"/>
              </a:lnSpc>
            </a:pPr>
            <a:r>
              <a:rPr lang="en-US" sz="2000" b="1">
                <a:latin typeface="Helvetica"/>
                <a:cs typeface="Helvetica"/>
              </a:rPr>
              <a:t>Direction</a:t>
            </a:r>
          </a:p>
          <a:p>
            <a:pPr>
              <a:lnSpc>
                <a:spcPct val="80000"/>
              </a:lnSpc>
            </a:pPr>
            <a:endParaRPr lang="en-US" sz="2000" b="1">
              <a:latin typeface="Helvetica"/>
              <a:cs typeface="Helvetica"/>
            </a:endParaRPr>
          </a:p>
          <a:p>
            <a:pPr>
              <a:lnSpc>
                <a:spcPct val="80000"/>
              </a:lnSpc>
            </a:pPr>
            <a:r>
              <a:rPr lang="en-US" sz="2000" b="1">
                <a:latin typeface="Helvetica"/>
                <a:cs typeface="Helvetica"/>
              </a:rPr>
              <a:t>or Challenge</a:t>
            </a:r>
          </a:p>
        </p:txBody>
      </p:sp>
      <p:sp>
        <p:nvSpPr>
          <p:cNvPr id="62" name="TextBox 61"/>
          <p:cNvSpPr txBox="1"/>
          <p:nvPr/>
        </p:nvSpPr>
        <p:spPr>
          <a:xfrm>
            <a:off x="1107635" y="4517064"/>
            <a:ext cx="1295400" cy="651460"/>
          </a:xfrm>
          <a:prstGeom prst="rect">
            <a:avLst/>
          </a:prstGeom>
          <a:noFill/>
        </p:spPr>
        <p:txBody>
          <a:bodyPr wrap="square" lIns="91407" tIns="45704" rIns="91407" bIns="45704" rtlCol="0">
            <a:spAutoFit/>
          </a:bodyPr>
          <a:lstStyle/>
          <a:p>
            <a:pPr algn="ctr">
              <a:lnSpc>
                <a:spcPct val="90000"/>
              </a:lnSpc>
            </a:pPr>
            <a:r>
              <a:rPr lang="en-US" sz="2000" b="1">
                <a:latin typeface="Helvetica"/>
                <a:cs typeface="Helvetica"/>
              </a:rPr>
              <a:t>Current</a:t>
            </a:r>
          </a:p>
          <a:p>
            <a:pPr algn="ctr">
              <a:lnSpc>
                <a:spcPct val="90000"/>
              </a:lnSpc>
            </a:pPr>
            <a:r>
              <a:rPr lang="en-US" sz="2000" b="1" spc="-150">
                <a:latin typeface="Helvetica"/>
                <a:cs typeface="Helvetica"/>
              </a:rPr>
              <a:t>Condition</a:t>
            </a:r>
          </a:p>
        </p:txBody>
      </p:sp>
      <p:cxnSp>
        <p:nvCxnSpPr>
          <p:cNvPr id="65" name="Straight Arrow Connector 64"/>
          <p:cNvCxnSpPr/>
          <p:nvPr/>
        </p:nvCxnSpPr>
        <p:spPr>
          <a:xfrm>
            <a:off x="3998310" y="2674571"/>
            <a:ext cx="301496" cy="394451"/>
          </a:xfrm>
          <a:prstGeom prst="straightConnector1">
            <a:avLst/>
          </a:prstGeom>
          <a:ln w="41275">
            <a:solidFill>
              <a:srgbClr val="FF0000"/>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flipV="1">
            <a:off x="4807981" y="3371470"/>
            <a:ext cx="387688" cy="403044"/>
          </a:xfrm>
          <a:prstGeom prst="straightConnector1">
            <a:avLst/>
          </a:prstGeom>
          <a:ln w="44450">
            <a:solidFill>
              <a:srgbClr val="FF0000"/>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rot="21240000" flipV="1">
            <a:off x="6986735" y="2033766"/>
            <a:ext cx="630936" cy="248127"/>
          </a:xfrm>
          <a:prstGeom prst="straightConnector1">
            <a:avLst/>
          </a:prstGeom>
          <a:ln w="63500">
            <a:solidFill>
              <a:schemeClr val="tx1">
                <a:lumMod val="75000"/>
                <a:lumOff val="25000"/>
              </a:schemeClr>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flipV="1">
            <a:off x="4497084" y="3649757"/>
            <a:ext cx="670873" cy="126474"/>
          </a:xfrm>
          <a:prstGeom prst="straightConnector1">
            <a:avLst/>
          </a:prstGeom>
          <a:ln w="41275">
            <a:solidFill>
              <a:srgbClr val="FF0000"/>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53" name="Footer Placeholder 12"/>
          <p:cNvSpPr>
            <a:spLocks noGrp="1"/>
          </p:cNvSpPr>
          <p:nvPr>
            <p:ph type="ftr" sz="quarter" idx="11"/>
          </p:nvPr>
        </p:nvSpPr>
        <p:spPr/>
        <p:txBody>
          <a:bodyPr/>
          <a:lstStyle/>
          <a:p>
            <a:r>
              <a:rPr lang="en-US"/>
              <a:t>By Mike Rother</a:t>
            </a:r>
          </a:p>
        </p:txBody>
      </p:sp>
      <p:sp>
        <p:nvSpPr>
          <p:cNvPr id="54" name="Slide Number Placeholder 13"/>
          <p:cNvSpPr>
            <a:spLocks noGrp="1"/>
          </p:cNvSpPr>
          <p:nvPr>
            <p:ph type="sldNum" sz="quarter" idx="12"/>
          </p:nvPr>
        </p:nvSpPr>
        <p:spPr/>
        <p:txBody>
          <a:bodyPr/>
          <a:lstStyle/>
          <a:p>
            <a:fld id="{1254D1E6-34D6-5C4C-A7E3-AB2F6F87675C}" type="slidenum">
              <a:rPr lang="en-US"/>
              <a:pPr/>
              <a:t>84</a:t>
            </a:fld>
            <a:endParaRPr lang="en-US"/>
          </a:p>
        </p:txBody>
      </p:sp>
      <p:sp>
        <p:nvSpPr>
          <p:cNvPr id="63" name="TextBox 62"/>
          <p:cNvSpPr txBox="1"/>
          <p:nvPr/>
        </p:nvSpPr>
        <p:spPr>
          <a:xfrm>
            <a:off x="435455" y="405123"/>
            <a:ext cx="8315491" cy="534196"/>
          </a:xfrm>
          <a:prstGeom prst="rect">
            <a:avLst/>
          </a:prstGeom>
          <a:noFill/>
        </p:spPr>
        <p:txBody>
          <a:bodyPr wrap="square" lIns="81994" tIns="40995" rIns="81994" bIns="40995" rtlCol="0">
            <a:spAutoFit/>
          </a:bodyPr>
          <a:lstStyle/>
          <a:p>
            <a:pPr algn="ctr">
              <a:lnSpc>
                <a:spcPct val="90000"/>
              </a:lnSpc>
            </a:pPr>
            <a:r>
              <a:rPr lang="en-US" sz="3200" b="1">
                <a:latin typeface="Helvetica"/>
                <a:cs typeface="Helvetica"/>
              </a:rPr>
              <a:t>PRACTICING WORKING SCIENTIFICALLY</a:t>
            </a:r>
          </a:p>
        </p:txBody>
      </p:sp>
      <p:sp>
        <p:nvSpPr>
          <p:cNvPr id="64" name="TextBox 63"/>
          <p:cNvSpPr txBox="1"/>
          <p:nvPr/>
        </p:nvSpPr>
        <p:spPr>
          <a:xfrm>
            <a:off x="5733155" y="2077715"/>
            <a:ext cx="1295400" cy="1061807"/>
          </a:xfrm>
          <a:prstGeom prst="rect">
            <a:avLst/>
          </a:prstGeom>
          <a:noFill/>
        </p:spPr>
        <p:txBody>
          <a:bodyPr wrap="square" lIns="91407" tIns="45704" rIns="91407" bIns="45704" rtlCol="0">
            <a:spAutoFit/>
          </a:bodyPr>
          <a:lstStyle/>
          <a:p>
            <a:pPr algn="ctr">
              <a:lnSpc>
                <a:spcPct val="80000"/>
              </a:lnSpc>
            </a:pPr>
            <a:r>
              <a:rPr lang="en-US" sz="2000" b="1">
                <a:latin typeface="Helvetica"/>
                <a:cs typeface="Helvetica"/>
              </a:rPr>
              <a:t>Next</a:t>
            </a:r>
          </a:p>
          <a:p>
            <a:pPr algn="ctr">
              <a:lnSpc>
                <a:spcPct val="80000"/>
              </a:lnSpc>
            </a:pPr>
            <a:r>
              <a:rPr lang="en-US" sz="2000" b="1">
                <a:latin typeface="Helvetica"/>
                <a:cs typeface="Helvetica"/>
              </a:rPr>
              <a:t>Target</a:t>
            </a:r>
          </a:p>
          <a:p>
            <a:pPr algn="ctr">
              <a:lnSpc>
                <a:spcPct val="80000"/>
              </a:lnSpc>
            </a:pPr>
            <a:r>
              <a:rPr lang="en-US" sz="2000" b="1" spc="-150">
                <a:latin typeface="Helvetica"/>
                <a:cs typeface="Helvetica"/>
              </a:rPr>
              <a:t>Condition</a:t>
            </a:r>
          </a:p>
          <a:p>
            <a:pPr algn="ctr">
              <a:lnSpc>
                <a:spcPct val="80000"/>
              </a:lnSpc>
            </a:pPr>
            <a:r>
              <a:rPr lang="en-US" spc="-150">
                <a:latin typeface="Helvetica"/>
                <a:cs typeface="Helvetica"/>
              </a:rPr>
              <a:t>(dated)</a:t>
            </a:r>
          </a:p>
        </p:txBody>
      </p:sp>
      <p:sp>
        <p:nvSpPr>
          <p:cNvPr id="66" name="Arc 65"/>
          <p:cNvSpPr/>
          <p:nvPr/>
        </p:nvSpPr>
        <p:spPr>
          <a:xfrm>
            <a:off x="140709" y="2790672"/>
            <a:ext cx="3949512" cy="3581400"/>
          </a:xfrm>
          <a:prstGeom prst="arc">
            <a:avLst/>
          </a:prstGeom>
          <a:ln w="85725">
            <a:solidFill>
              <a:schemeClr val="tx1">
                <a:lumMod val="50000"/>
                <a:lumOff val="50000"/>
              </a:schemeClr>
            </a:solidFill>
            <a:prstDash val="sysDash"/>
          </a:ln>
          <a:effectLst/>
        </p:spPr>
        <p:style>
          <a:lnRef idx="2">
            <a:schemeClr val="accent1"/>
          </a:lnRef>
          <a:fillRef idx="0">
            <a:schemeClr val="accent1"/>
          </a:fillRef>
          <a:effectRef idx="1">
            <a:schemeClr val="accent1"/>
          </a:effectRef>
          <a:fontRef idx="minor">
            <a:schemeClr val="tx1"/>
          </a:fontRef>
        </p:style>
        <p:txBody>
          <a:bodyPr lIns="91407" tIns="45704" rIns="91407" bIns="45704" rtlCol="0" anchor="ctr"/>
          <a:lstStyle/>
          <a:p>
            <a:pPr algn="ctr"/>
            <a:endParaRPr lang="en-US"/>
          </a:p>
        </p:txBody>
      </p:sp>
      <p:sp>
        <p:nvSpPr>
          <p:cNvPr id="67" name="TextBox 66"/>
          <p:cNvSpPr txBox="1"/>
          <p:nvPr/>
        </p:nvSpPr>
        <p:spPr>
          <a:xfrm>
            <a:off x="435454" y="2403035"/>
            <a:ext cx="2068348" cy="645305"/>
          </a:xfrm>
          <a:prstGeom prst="rect">
            <a:avLst/>
          </a:prstGeom>
          <a:noFill/>
        </p:spPr>
        <p:txBody>
          <a:bodyPr wrap="square" lIns="91407" tIns="45704" rIns="91407" bIns="45704" rtlCol="0">
            <a:spAutoFit/>
          </a:bodyPr>
          <a:lstStyle/>
          <a:p>
            <a:pPr>
              <a:lnSpc>
                <a:spcPct val="80000"/>
              </a:lnSpc>
            </a:pPr>
            <a:r>
              <a:rPr lang="en-US" sz="2200" b="1">
                <a:latin typeface="Helvetica"/>
                <a:cs typeface="Helvetica"/>
              </a:rPr>
              <a:t>Threshold of Knowledge</a:t>
            </a:r>
          </a:p>
        </p:txBody>
      </p:sp>
      <p:sp>
        <p:nvSpPr>
          <p:cNvPr id="61" name="TextBox 60"/>
          <p:cNvSpPr txBox="1"/>
          <p:nvPr/>
        </p:nvSpPr>
        <p:spPr>
          <a:xfrm>
            <a:off x="0" y="838201"/>
            <a:ext cx="9144000" cy="523220"/>
          </a:xfrm>
          <a:prstGeom prst="rect">
            <a:avLst/>
          </a:prstGeom>
          <a:noFill/>
        </p:spPr>
        <p:txBody>
          <a:bodyPr wrap="square" lIns="91429" tIns="45714" rIns="91429" bIns="45714" rtlCol="0">
            <a:spAutoFit/>
          </a:bodyPr>
          <a:lstStyle/>
          <a:p>
            <a:pPr algn="ctr"/>
            <a:r>
              <a:rPr lang="en-US" sz="2800" b="1">
                <a:solidFill>
                  <a:srgbClr val="FF0000"/>
                </a:solidFill>
              </a:rPr>
              <a:t>STEP 4</a:t>
            </a:r>
          </a:p>
        </p:txBody>
      </p:sp>
    </p:spTree>
    <p:extLst>
      <p:ext uri="{BB962C8B-B14F-4D97-AF65-F5344CB8AC3E}">
        <p14:creationId xmlns:p14="http://schemas.microsoft.com/office/powerpoint/2010/main" val="141353110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55224" y="595489"/>
            <a:ext cx="8653302" cy="575264"/>
          </a:xfrm>
          <a:prstGeom prst="rect">
            <a:avLst/>
          </a:prstGeom>
          <a:noFill/>
        </p:spPr>
        <p:txBody>
          <a:bodyPr wrap="square" lIns="81994" tIns="40995" rIns="81994" bIns="40995" rtlCol="0">
            <a:spAutoFit/>
          </a:bodyPr>
          <a:lstStyle/>
          <a:p>
            <a:pPr algn="ctr"/>
            <a:r>
              <a:rPr lang="en-US" sz="3200" b="1">
                <a:latin typeface="Helvetica"/>
                <a:cs typeface="Helvetica"/>
              </a:rPr>
              <a:t>TERMINOLOGY</a:t>
            </a:r>
          </a:p>
        </p:txBody>
      </p:sp>
      <p:pic>
        <p:nvPicPr>
          <p:cNvPr id="4" name="Picture 3" descr="Stick Figure Climbing Stairs.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00983" y="3333684"/>
            <a:ext cx="663663" cy="1447800"/>
          </a:xfrm>
          <a:prstGeom prst="rect">
            <a:avLst/>
          </a:prstGeom>
        </p:spPr>
      </p:pic>
      <p:grpSp>
        <p:nvGrpSpPr>
          <p:cNvPr id="23" name="Group 22"/>
          <p:cNvGrpSpPr/>
          <p:nvPr/>
        </p:nvGrpSpPr>
        <p:grpSpPr>
          <a:xfrm>
            <a:off x="2315495" y="2603868"/>
            <a:ext cx="3597822" cy="2289379"/>
            <a:chOff x="2286000" y="2684842"/>
            <a:chExt cx="3597822" cy="2289379"/>
          </a:xfrm>
        </p:grpSpPr>
        <p:grpSp>
          <p:nvGrpSpPr>
            <p:cNvPr id="15" name="Group 14"/>
            <p:cNvGrpSpPr/>
            <p:nvPr/>
          </p:nvGrpSpPr>
          <p:grpSpPr>
            <a:xfrm>
              <a:off x="2286000" y="3800233"/>
              <a:ext cx="1633044" cy="1173988"/>
              <a:chOff x="3048000" y="3257809"/>
              <a:chExt cx="1633044" cy="1173988"/>
            </a:xfrm>
          </p:grpSpPr>
          <p:grpSp>
            <p:nvGrpSpPr>
              <p:cNvPr id="11" name="Group 10"/>
              <p:cNvGrpSpPr/>
              <p:nvPr/>
            </p:nvGrpSpPr>
            <p:grpSpPr>
              <a:xfrm>
                <a:off x="3048000" y="3814354"/>
                <a:ext cx="849148" cy="617443"/>
                <a:chOff x="3048000" y="3814354"/>
                <a:chExt cx="849148" cy="617443"/>
              </a:xfrm>
            </p:grpSpPr>
            <p:grpSp>
              <p:nvGrpSpPr>
                <p:cNvPr id="9" name="Group 8"/>
                <p:cNvGrpSpPr/>
                <p:nvPr/>
              </p:nvGrpSpPr>
              <p:grpSpPr>
                <a:xfrm>
                  <a:off x="3048000" y="4093469"/>
                  <a:ext cx="457200" cy="338328"/>
                  <a:chOff x="3048000" y="4093469"/>
                  <a:chExt cx="457200" cy="338328"/>
                </a:xfrm>
              </p:grpSpPr>
              <p:cxnSp>
                <p:nvCxnSpPr>
                  <p:cNvPr id="8" name="Straight Connector 7"/>
                  <p:cNvCxnSpPr/>
                  <p:nvPr/>
                </p:nvCxnSpPr>
                <p:spPr>
                  <a:xfrm>
                    <a:off x="3048000" y="4403649"/>
                    <a:ext cx="457200"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6200000">
                    <a:off x="3303192" y="4262633"/>
                    <a:ext cx="338328"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3439948" y="3814354"/>
                  <a:ext cx="457200" cy="338328"/>
                  <a:chOff x="3048000" y="4093469"/>
                  <a:chExt cx="457200" cy="338328"/>
                </a:xfrm>
              </p:grpSpPr>
              <p:cxnSp>
                <p:nvCxnSpPr>
                  <p:cNvPr id="13" name="Straight Connector 12"/>
                  <p:cNvCxnSpPr/>
                  <p:nvPr/>
                </p:nvCxnSpPr>
                <p:spPr>
                  <a:xfrm>
                    <a:off x="3048000" y="4403649"/>
                    <a:ext cx="457200"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6200000">
                    <a:off x="3303192" y="4262633"/>
                    <a:ext cx="338328"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nvGrpSpPr>
              <p:cNvPr id="16" name="Group 15"/>
              <p:cNvGrpSpPr/>
              <p:nvPr/>
            </p:nvGrpSpPr>
            <p:grpSpPr>
              <a:xfrm>
                <a:off x="3831896" y="3257809"/>
                <a:ext cx="849148" cy="617443"/>
                <a:chOff x="3048000" y="3814354"/>
                <a:chExt cx="849148" cy="617443"/>
              </a:xfrm>
            </p:grpSpPr>
            <p:grpSp>
              <p:nvGrpSpPr>
                <p:cNvPr id="17" name="Group 16"/>
                <p:cNvGrpSpPr/>
                <p:nvPr/>
              </p:nvGrpSpPr>
              <p:grpSpPr>
                <a:xfrm>
                  <a:off x="3048000" y="4093469"/>
                  <a:ext cx="457200" cy="338328"/>
                  <a:chOff x="3048000" y="4093469"/>
                  <a:chExt cx="457200" cy="338328"/>
                </a:xfrm>
              </p:grpSpPr>
              <p:cxnSp>
                <p:nvCxnSpPr>
                  <p:cNvPr id="21" name="Straight Connector 20"/>
                  <p:cNvCxnSpPr/>
                  <p:nvPr/>
                </p:nvCxnSpPr>
                <p:spPr>
                  <a:xfrm>
                    <a:off x="3048000" y="4403649"/>
                    <a:ext cx="457200"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16200000">
                    <a:off x="3303192" y="4262633"/>
                    <a:ext cx="338328"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3439948" y="3814354"/>
                  <a:ext cx="457200" cy="338328"/>
                  <a:chOff x="3048000" y="4093469"/>
                  <a:chExt cx="457200" cy="338328"/>
                </a:xfrm>
              </p:grpSpPr>
              <p:cxnSp>
                <p:nvCxnSpPr>
                  <p:cNvPr id="19" name="Straight Connector 18"/>
                  <p:cNvCxnSpPr/>
                  <p:nvPr/>
                </p:nvCxnSpPr>
                <p:spPr>
                  <a:xfrm>
                    <a:off x="3048000" y="4403649"/>
                    <a:ext cx="457200"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a:off x="3303192" y="4262633"/>
                    <a:ext cx="338328"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grpSp>
          <p:nvGrpSpPr>
            <p:cNvPr id="24" name="Group 23"/>
            <p:cNvGrpSpPr/>
            <p:nvPr/>
          </p:nvGrpSpPr>
          <p:grpSpPr>
            <a:xfrm>
              <a:off x="3854228" y="2684842"/>
              <a:ext cx="1633044" cy="1173988"/>
              <a:chOff x="3048000" y="3257809"/>
              <a:chExt cx="1633044" cy="1173988"/>
            </a:xfrm>
          </p:grpSpPr>
          <p:grpSp>
            <p:nvGrpSpPr>
              <p:cNvPr id="25" name="Group 24"/>
              <p:cNvGrpSpPr/>
              <p:nvPr/>
            </p:nvGrpSpPr>
            <p:grpSpPr>
              <a:xfrm>
                <a:off x="3048000" y="3814354"/>
                <a:ext cx="849148" cy="617443"/>
                <a:chOff x="3048000" y="3814354"/>
                <a:chExt cx="849148" cy="617443"/>
              </a:xfrm>
            </p:grpSpPr>
            <p:grpSp>
              <p:nvGrpSpPr>
                <p:cNvPr id="34" name="Group 33"/>
                <p:cNvGrpSpPr/>
                <p:nvPr/>
              </p:nvGrpSpPr>
              <p:grpSpPr>
                <a:xfrm>
                  <a:off x="3048000" y="4093469"/>
                  <a:ext cx="457200" cy="338328"/>
                  <a:chOff x="3048000" y="4093469"/>
                  <a:chExt cx="457200" cy="338328"/>
                </a:xfrm>
              </p:grpSpPr>
              <p:cxnSp>
                <p:nvCxnSpPr>
                  <p:cNvPr id="38" name="Straight Connector 37"/>
                  <p:cNvCxnSpPr/>
                  <p:nvPr/>
                </p:nvCxnSpPr>
                <p:spPr>
                  <a:xfrm>
                    <a:off x="3048000" y="4403649"/>
                    <a:ext cx="457200"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16200000">
                    <a:off x="3303192" y="4262633"/>
                    <a:ext cx="338328"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3439948" y="3814354"/>
                  <a:ext cx="457200" cy="338328"/>
                  <a:chOff x="3048000" y="4093469"/>
                  <a:chExt cx="457200" cy="338328"/>
                </a:xfrm>
              </p:grpSpPr>
              <p:cxnSp>
                <p:nvCxnSpPr>
                  <p:cNvPr id="36" name="Straight Connector 35"/>
                  <p:cNvCxnSpPr/>
                  <p:nvPr/>
                </p:nvCxnSpPr>
                <p:spPr>
                  <a:xfrm>
                    <a:off x="3048000" y="4403649"/>
                    <a:ext cx="457200"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16200000">
                    <a:off x="3303192" y="4262633"/>
                    <a:ext cx="338328"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nvGrpSpPr>
              <p:cNvPr id="26" name="Group 25"/>
              <p:cNvGrpSpPr/>
              <p:nvPr/>
            </p:nvGrpSpPr>
            <p:grpSpPr>
              <a:xfrm>
                <a:off x="3831896" y="3257809"/>
                <a:ext cx="849148" cy="617443"/>
                <a:chOff x="3048000" y="3814354"/>
                <a:chExt cx="849148" cy="617443"/>
              </a:xfrm>
            </p:grpSpPr>
            <p:grpSp>
              <p:nvGrpSpPr>
                <p:cNvPr id="27" name="Group 26"/>
                <p:cNvGrpSpPr/>
                <p:nvPr/>
              </p:nvGrpSpPr>
              <p:grpSpPr>
                <a:xfrm>
                  <a:off x="3048000" y="4093469"/>
                  <a:ext cx="457200" cy="338328"/>
                  <a:chOff x="3048000" y="4093469"/>
                  <a:chExt cx="457200" cy="338328"/>
                </a:xfrm>
              </p:grpSpPr>
              <p:cxnSp>
                <p:nvCxnSpPr>
                  <p:cNvPr id="31" name="Straight Connector 30"/>
                  <p:cNvCxnSpPr/>
                  <p:nvPr/>
                </p:nvCxnSpPr>
                <p:spPr>
                  <a:xfrm>
                    <a:off x="3048000" y="4403649"/>
                    <a:ext cx="457200"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16200000">
                    <a:off x="3303192" y="4262633"/>
                    <a:ext cx="338328"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a:off x="3439948" y="3814354"/>
                  <a:ext cx="457200" cy="338328"/>
                  <a:chOff x="3048000" y="4093469"/>
                  <a:chExt cx="457200" cy="338328"/>
                </a:xfrm>
              </p:grpSpPr>
              <p:cxnSp>
                <p:nvCxnSpPr>
                  <p:cNvPr id="29" name="Straight Connector 28"/>
                  <p:cNvCxnSpPr/>
                  <p:nvPr/>
                </p:nvCxnSpPr>
                <p:spPr>
                  <a:xfrm>
                    <a:off x="3048000" y="4403649"/>
                    <a:ext cx="457200"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6200000">
                    <a:off x="3303192" y="4262633"/>
                    <a:ext cx="338328"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cxnSp>
          <p:nvCxnSpPr>
            <p:cNvPr id="45" name="Straight Connector 44"/>
            <p:cNvCxnSpPr/>
            <p:nvPr/>
          </p:nvCxnSpPr>
          <p:spPr>
            <a:xfrm>
              <a:off x="5426622" y="2715830"/>
              <a:ext cx="457200" cy="0"/>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grpSp>
      <p:pic>
        <p:nvPicPr>
          <p:cNvPr id="55" name="Picture 54" descr="Mad Face.jpeg"/>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285899" y="3076281"/>
            <a:ext cx="335789" cy="335789"/>
          </a:xfrm>
          <a:prstGeom prst="rect">
            <a:avLst/>
          </a:prstGeom>
        </p:spPr>
      </p:pic>
      <p:sp>
        <p:nvSpPr>
          <p:cNvPr id="56" name="Oval 55"/>
          <p:cNvSpPr>
            <a:spLocks noChangeAspect="1"/>
          </p:cNvSpPr>
          <p:nvPr/>
        </p:nvSpPr>
        <p:spPr>
          <a:xfrm>
            <a:off x="5798015" y="2006473"/>
            <a:ext cx="1188720" cy="1188720"/>
          </a:xfrm>
          <a:prstGeom prst="ellipse">
            <a:avLst/>
          </a:prstGeom>
          <a:solidFill>
            <a:srgbClr val="FFFF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sp>
        <p:nvSpPr>
          <p:cNvPr id="57" name="Oval 56"/>
          <p:cNvSpPr>
            <a:spLocks noChangeAspect="1"/>
          </p:cNvSpPr>
          <p:nvPr/>
        </p:nvSpPr>
        <p:spPr>
          <a:xfrm>
            <a:off x="1160795" y="4289184"/>
            <a:ext cx="1188720" cy="1188720"/>
          </a:xfrm>
          <a:prstGeom prst="ellipse">
            <a:avLst/>
          </a:prstGeom>
          <a:solidFill>
            <a:srgbClr val="FFFF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sp>
        <p:nvSpPr>
          <p:cNvPr id="58" name="TextBox 57"/>
          <p:cNvSpPr txBox="1"/>
          <p:nvPr/>
        </p:nvSpPr>
        <p:spPr>
          <a:xfrm>
            <a:off x="3031065" y="2263425"/>
            <a:ext cx="2068348" cy="430887"/>
          </a:xfrm>
          <a:prstGeom prst="rect">
            <a:avLst/>
          </a:prstGeom>
          <a:noFill/>
        </p:spPr>
        <p:txBody>
          <a:bodyPr wrap="square" lIns="91407" tIns="45704" rIns="91407" bIns="45704" rtlCol="0">
            <a:spAutoFit/>
          </a:bodyPr>
          <a:lstStyle/>
          <a:p>
            <a:r>
              <a:rPr lang="en-US" sz="2200" b="1">
                <a:latin typeface="Helvetica"/>
                <a:cs typeface="Helvetica"/>
              </a:rPr>
              <a:t>Obstacles</a:t>
            </a:r>
          </a:p>
        </p:txBody>
      </p:sp>
      <p:sp>
        <p:nvSpPr>
          <p:cNvPr id="59" name="TextBox 58"/>
          <p:cNvSpPr txBox="1"/>
          <p:nvPr/>
        </p:nvSpPr>
        <p:spPr>
          <a:xfrm>
            <a:off x="5187584" y="3572337"/>
            <a:ext cx="2068348" cy="430887"/>
          </a:xfrm>
          <a:prstGeom prst="rect">
            <a:avLst/>
          </a:prstGeom>
          <a:noFill/>
        </p:spPr>
        <p:txBody>
          <a:bodyPr wrap="square" lIns="91407" tIns="45704" rIns="91407" bIns="45704" rtlCol="0">
            <a:spAutoFit/>
          </a:bodyPr>
          <a:lstStyle/>
          <a:p>
            <a:r>
              <a:rPr lang="en-US" sz="2200" b="1">
                <a:latin typeface="Helvetica"/>
                <a:cs typeface="Helvetica"/>
              </a:rPr>
              <a:t>Experiments</a:t>
            </a:r>
          </a:p>
        </p:txBody>
      </p:sp>
      <p:sp>
        <p:nvSpPr>
          <p:cNvPr id="60" name="TextBox 59"/>
          <p:cNvSpPr txBox="1"/>
          <p:nvPr/>
        </p:nvSpPr>
        <p:spPr>
          <a:xfrm rot="20014710">
            <a:off x="6856964" y="1188842"/>
            <a:ext cx="2068348" cy="1087477"/>
          </a:xfrm>
          <a:prstGeom prst="rect">
            <a:avLst/>
          </a:prstGeom>
          <a:noFill/>
        </p:spPr>
        <p:txBody>
          <a:bodyPr wrap="square" lIns="91407" tIns="45704" rIns="91407" bIns="45704" rtlCol="0">
            <a:spAutoFit/>
          </a:bodyPr>
          <a:lstStyle/>
          <a:p>
            <a:pPr>
              <a:lnSpc>
                <a:spcPct val="80000"/>
              </a:lnSpc>
            </a:pPr>
            <a:r>
              <a:rPr lang="en-US" sz="2000" b="1">
                <a:latin typeface="Helvetica"/>
                <a:cs typeface="Helvetica"/>
              </a:rPr>
              <a:t>The</a:t>
            </a:r>
          </a:p>
          <a:p>
            <a:pPr>
              <a:lnSpc>
                <a:spcPct val="80000"/>
              </a:lnSpc>
            </a:pPr>
            <a:r>
              <a:rPr lang="en-US" sz="2000" b="1">
                <a:latin typeface="Helvetica"/>
                <a:cs typeface="Helvetica"/>
              </a:rPr>
              <a:t>Direction</a:t>
            </a:r>
          </a:p>
          <a:p>
            <a:pPr>
              <a:lnSpc>
                <a:spcPct val="80000"/>
              </a:lnSpc>
            </a:pPr>
            <a:endParaRPr lang="en-US" sz="2000" b="1">
              <a:latin typeface="Helvetica"/>
              <a:cs typeface="Helvetica"/>
            </a:endParaRPr>
          </a:p>
          <a:p>
            <a:pPr>
              <a:lnSpc>
                <a:spcPct val="80000"/>
              </a:lnSpc>
            </a:pPr>
            <a:r>
              <a:rPr lang="en-US" sz="2000" b="1">
                <a:latin typeface="Helvetica"/>
                <a:cs typeface="Helvetica"/>
              </a:rPr>
              <a:t>or Challenge</a:t>
            </a:r>
          </a:p>
        </p:txBody>
      </p:sp>
      <p:sp>
        <p:nvSpPr>
          <p:cNvPr id="62" name="TextBox 61"/>
          <p:cNvSpPr txBox="1"/>
          <p:nvPr/>
        </p:nvSpPr>
        <p:spPr>
          <a:xfrm>
            <a:off x="1107635" y="4523795"/>
            <a:ext cx="1295400" cy="651460"/>
          </a:xfrm>
          <a:prstGeom prst="rect">
            <a:avLst/>
          </a:prstGeom>
          <a:noFill/>
        </p:spPr>
        <p:txBody>
          <a:bodyPr wrap="square" lIns="91407" tIns="45704" rIns="91407" bIns="45704" rtlCol="0">
            <a:spAutoFit/>
          </a:bodyPr>
          <a:lstStyle/>
          <a:p>
            <a:pPr algn="ctr">
              <a:lnSpc>
                <a:spcPct val="90000"/>
              </a:lnSpc>
            </a:pPr>
            <a:r>
              <a:rPr lang="en-US" sz="2000" b="1">
                <a:latin typeface="Helvetica"/>
                <a:cs typeface="Helvetica"/>
              </a:rPr>
              <a:t>Current</a:t>
            </a:r>
          </a:p>
          <a:p>
            <a:pPr algn="ctr">
              <a:lnSpc>
                <a:spcPct val="90000"/>
              </a:lnSpc>
            </a:pPr>
            <a:r>
              <a:rPr lang="en-US" sz="2000" b="1" spc="-150">
                <a:latin typeface="Helvetica"/>
                <a:cs typeface="Helvetica"/>
              </a:rPr>
              <a:t>Condition</a:t>
            </a:r>
          </a:p>
        </p:txBody>
      </p:sp>
      <p:cxnSp>
        <p:nvCxnSpPr>
          <p:cNvPr id="65" name="Straight Arrow Connector 64"/>
          <p:cNvCxnSpPr/>
          <p:nvPr/>
        </p:nvCxnSpPr>
        <p:spPr>
          <a:xfrm>
            <a:off x="3998310" y="2681303"/>
            <a:ext cx="301496" cy="394451"/>
          </a:xfrm>
          <a:prstGeom prst="straightConnector1">
            <a:avLst/>
          </a:prstGeom>
          <a:ln w="41275">
            <a:solidFill>
              <a:srgbClr val="000000"/>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flipV="1">
            <a:off x="4807981" y="3378201"/>
            <a:ext cx="387688" cy="403044"/>
          </a:xfrm>
          <a:prstGeom prst="straightConnector1">
            <a:avLst/>
          </a:prstGeom>
          <a:ln w="44450">
            <a:solidFill>
              <a:srgbClr val="000000"/>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rot="21240000" flipV="1">
            <a:off x="6986735" y="2040496"/>
            <a:ext cx="630936" cy="248127"/>
          </a:xfrm>
          <a:prstGeom prst="straightConnector1">
            <a:avLst/>
          </a:prstGeom>
          <a:ln w="63500">
            <a:solidFill>
              <a:srgbClr val="FF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flipV="1">
            <a:off x="4497084" y="3656488"/>
            <a:ext cx="670873" cy="126474"/>
          </a:xfrm>
          <a:prstGeom prst="straightConnector1">
            <a:avLst/>
          </a:prstGeom>
          <a:ln w="41275">
            <a:solidFill>
              <a:srgbClr val="000000"/>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2" name="Arc 1"/>
          <p:cNvSpPr/>
          <p:nvPr/>
        </p:nvSpPr>
        <p:spPr>
          <a:xfrm>
            <a:off x="140709" y="2923051"/>
            <a:ext cx="3949512" cy="3581400"/>
          </a:xfrm>
          <a:prstGeom prst="arc">
            <a:avLst/>
          </a:prstGeom>
          <a:ln w="76200">
            <a:solidFill>
              <a:srgbClr val="00FF00"/>
            </a:solidFill>
          </a:ln>
          <a:effectLst/>
        </p:spPr>
        <p:style>
          <a:lnRef idx="2">
            <a:schemeClr val="accent1"/>
          </a:lnRef>
          <a:fillRef idx="0">
            <a:schemeClr val="accent1"/>
          </a:fillRef>
          <a:effectRef idx="1">
            <a:schemeClr val="accent1"/>
          </a:effectRef>
          <a:fontRef idx="minor">
            <a:schemeClr val="tx1"/>
          </a:fontRef>
        </p:style>
        <p:txBody>
          <a:bodyPr lIns="91407" tIns="45704" rIns="91407" bIns="45704" rtlCol="0" anchor="ctr"/>
          <a:lstStyle/>
          <a:p>
            <a:pPr algn="ctr"/>
            <a:endParaRPr lang="en-US"/>
          </a:p>
        </p:txBody>
      </p:sp>
      <p:sp>
        <p:nvSpPr>
          <p:cNvPr id="51" name="TextBox 50"/>
          <p:cNvSpPr txBox="1"/>
          <p:nvPr/>
        </p:nvSpPr>
        <p:spPr>
          <a:xfrm>
            <a:off x="448154" y="2473267"/>
            <a:ext cx="2068348" cy="645305"/>
          </a:xfrm>
          <a:prstGeom prst="rect">
            <a:avLst/>
          </a:prstGeom>
          <a:noFill/>
        </p:spPr>
        <p:txBody>
          <a:bodyPr wrap="square" lIns="91407" tIns="45704" rIns="91407" bIns="45704" rtlCol="0">
            <a:spAutoFit/>
          </a:bodyPr>
          <a:lstStyle/>
          <a:p>
            <a:pPr>
              <a:lnSpc>
                <a:spcPct val="80000"/>
              </a:lnSpc>
            </a:pPr>
            <a:r>
              <a:rPr lang="en-US" sz="2200" b="1">
                <a:latin typeface="Helvetica"/>
                <a:cs typeface="Helvetica"/>
              </a:rPr>
              <a:t>Threshold of Knowledge</a:t>
            </a:r>
          </a:p>
        </p:txBody>
      </p:sp>
      <p:sp>
        <p:nvSpPr>
          <p:cNvPr id="53" name="Footer Placeholder 12"/>
          <p:cNvSpPr>
            <a:spLocks noGrp="1"/>
          </p:cNvSpPr>
          <p:nvPr>
            <p:ph type="ftr" sz="quarter" idx="11"/>
          </p:nvPr>
        </p:nvSpPr>
        <p:spPr/>
        <p:txBody>
          <a:bodyPr/>
          <a:lstStyle/>
          <a:p>
            <a:r>
              <a:rPr lang="en-US"/>
              <a:t>By Mike Rother</a:t>
            </a:r>
          </a:p>
        </p:txBody>
      </p:sp>
      <p:sp>
        <p:nvSpPr>
          <p:cNvPr id="54" name="Slide Number Placeholder 13"/>
          <p:cNvSpPr>
            <a:spLocks noGrp="1"/>
          </p:cNvSpPr>
          <p:nvPr>
            <p:ph type="sldNum" sz="quarter" idx="12"/>
          </p:nvPr>
        </p:nvSpPr>
        <p:spPr/>
        <p:txBody>
          <a:bodyPr/>
          <a:lstStyle/>
          <a:p>
            <a:fld id="{1254D1E6-34D6-5C4C-A7E3-AB2F6F87675C}" type="slidenum">
              <a:rPr lang="en-US"/>
              <a:pPr/>
              <a:t>85</a:t>
            </a:fld>
            <a:endParaRPr lang="en-US"/>
          </a:p>
        </p:txBody>
      </p:sp>
      <p:sp>
        <p:nvSpPr>
          <p:cNvPr id="63" name="TextBox 62"/>
          <p:cNvSpPr txBox="1"/>
          <p:nvPr/>
        </p:nvSpPr>
        <p:spPr>
          <a:xfrm>
            <a:off x="5733155" y="2077715"/>
            <a:ext cx="1295400" cy="1061807"/>
          </a:xfrm>
          <a:prstGeom prst="rect">
            <a:avLst/>
          </a:prstGeom>
          <a:noFill/>
        </p:spPr>
        <p:txBody>
          <a:bodyPr wrap="square" lIns="91407" tIns="45704" rIns="91407" bIns="45704" rtlCol="0">
            <a:spAutoFit/>
          </a:bodyPr>
          <a:lstStyle/>
          <a:p>
            <a:pPr algn="ctr">
              <a:lnSpc>
                <a:spcPct val="80000"/>
              </a:lnSpc>
            </a:pPr>
            <a:r>
              <a:rPr lang="en-US" sz="2000" b="1">
                <a:latin typeface="Helvetica"/>
                <a:cs typeface="Helvetica"/>
              </a:rPr>
              <a:t>Next</a:t>
            </a:r>
          </a:p>
          <a:p>
            <a:pPr algn="ctr">
              <a:lnSpc>
                <a:spcPct val="80000"/>
              </a:lnSpc>
            </a:pPr>
            <a:r>
              <a:rPr lang="en-US" sz="2000" b="1">
                <a:latin typeface="Helvetica"/>
                <a:cs typeface="Helvetica"/>
              </a:rPr>
              <a:t>Target</a:t>
            </a:r>
          </a:p>
          <a:p>
            <a:pPr algn="ctr">
              <a:lnSpc>
                <a:spcPct val="80000"/>
              </a:lnSpc>
            </a:pPr>
            <a:r>
              <a:rPr lang="en-US" sz="2000" b="1" spc="-150">
                <a:latin typeface="Helvetica"/>
                <a:cs typeface="Helvetica"/>
              </a:rPr>
              <a:t>Condition</a:t>
            </a:r>
          </a:p>
          <a:p>
            <a:pPr algn="ctr">
              <a:lnSpc>
                <a:spcPct val="80000"/>
              </a:lnSpc>
            </a:pPr>
            <a:r>
              <a:rPr lang="en-US" spc="-150">
                <a:latin typeface="Helvetica"/>
                <a:cs typeface="Helvetica"/>
              </a:rPr>
              <a:t>(dated)</a:t>
            </a:r>
          </a:p>
        </p:txBody>
      </p:sp>
    </p:spTree>
    <p:extLst>
      <p:ext uri="{BB962C8B-B14F-4D97-AF65-F5344CB8AC3E}">
        <p14:creationId xmlns:p14="http://schemas.microsoft.com/office/powerpoint/2010/main" val="122470132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1796388" y="2831799"/>
            <a:ext cx="3799545" cy="1421196"/>
            <a:chOff x="1629477" y="2875423"/>
            <a:chExt cx="3799545" cy="1421196"/>
          </a:xfrm>
        </p:grpSpPr>
        <p:sp>
          <p:nvSpPr>
            <p:cNvPr id="50" name="Freeform 49"/>
            <p:cNvSpPr/>
            <p:nvPr/>
          </p:nvSpPr>
          <p:spPr>
            <a:xfrm rot="19440597">
              <a:off x="1629477" y="3609435"/>
              <a:ext cx="3695528" cy="687184"/>
            </a:xfrm>
            <a:custGeom>
              <a:avLst/>
              <a:gdLst>
                <a:gd name="connsiteX0" fmla="*/ 0 w 3968750"/>
                <a:gd name="connsiteY0" fmla="*/ 342900 h 882650"/>
                <a:gd name="connsiteX1" fmla="*/ 469900 w 3968750"/>
                <a:gd name="connsiteY1" fmla="*/ 596900 h 882650"/>
                <a:gd name="connsiteX2" fmla="*/ 1054100 w 3968750"/>
                <a:gd name="connsiteY2" fmla="*/ 298450 h 882650"/>
                <a:gd name="connsiteX3" fmla="*/ 1651000 w 3968750"/>
                <a:gd name="connsiteY3" fmla="*/ 819150 h 882650"/>
                <a:gd name="connsiteX4" fmla="*/ 2260600 w 3968750"/>
                <a:gd name="connsiteY4" fmla="*/ 387350 h 882650"/>
                <a:gd name="connsiteX5" fmla="*/ 1873250 w 3968750"/>
                <a:gd name="connsiteY5" fmla="*/ 0 h 882650"/>
                <a:gd name="connsiteX6" fmla="*/ 2914650 w 3968750"/>
                <a:gd name="connsiteY6" fmla="*/ 196850 h 882650"/>
                <a:gd name="connsiteX7" fmla="*/ 2965450 w 3968750"/>
                <a:gd name="connsiteY7" fmla="*/ 882650 h 882650"/>
                <a:gd name="connsiteX8" fmla="*/ 3511550 w 3968750"/>
                <a:gd name="connsiteY8" fmla="*/ 495300 h 882650"/>
                <a:gd name="connsiteX9" fmla="*/ 3968750 w 3968750"/>
                <a:gd name="connsiteY9" fmla="*/ 419100 h 88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8750" h="882650">
                  <a:moveTo>
                    <a:pt x="0" y="342900"/>
                  </a:moveTo>
                  <a:lnTo>
                    <a:pt x="469900" y="596900"/>
                  </a:lnTo>
                  <a:lnTo>
                    <a:pt x="1054100" y="298450"/>
                  </a:lnTo>
                  <a:lnTo>
                    <a:pt x="1651000" y="819150"/>
                  </a:lnTo>
                  <a:lnTo>
                    <a:pt x="2260600" y="387350"/>
                  </a:lnTo>
                  <a:lnTo>
                    <a:pt x="1873250" y="0"/>
                  </a:lnTo>
                  <a:lnTo>
                    <a:pt x="2914650" y="196850"/>
                  </a:lnTo>
                  <a:lnTo>
                    <a:pt x="2965450" y="882650"/>
                  </a:lnTo>
                  <a:lnTo>
                    <a:pt x="3511550" y="495300"/>
                  </a:lnTo>
                  <a:lnTo>
                    <a:pt x="3968750" y="419100"/>
                  </a:lnTo>
                </a:path>
              </a:pathLst>
            </a:custGeom>
            <a:ln w="762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lIns="82003" tIns="41000" rIns="82003" bIns="41000" rtlCol="0" anchor="ctr"/>
            <a:lstStyle/>
            <a:p>
              <a:pPr algn="ctr"/>
              <a:endParaRPr lang="en-US"/>
            </a:p>
          </p:txBody>
        </p:sp>
        <p:cxnSp>
          <p:nvCxnSpPr>
            <p:cNvPr id="51" name="Straight Connector 50"/>
            <p:cNvCxnSpPr/>
            <p:nvPr/>
          </p:nvCxnSpPr>
          <p:spPr>
            <a:xfrm>
              <a:off x="4932611" y="2875423"/>
              <a:ext cx="496411" cy="0"/>
            </a:xfrm>
            <a:prstGeom prst="line">
              <a:avLst/>
            </a:prstGeom>
            <a:ln w="82550">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52" name="Picture 51" descr="Stick Figure Climbing Stairs.jpg"/>
          <p:cNvPicPr>
            <a:picLocks noChangeAspect="1"/>
          </p:cNvPicPr>
          <p:nvPr/>
        </p:nvPicPr>
        <p:blipFill>
          <a:blip r:embed="rId2" cstate="print">
            <a:grayscl/>
            <a:extLst>
              <a:ext uri="{BEBA8EAE-BF5A-486C-A8C5-ECC9F3942E4B}">
                <a14:imgProps xmlns:a14="http://schemas.microsoft.com/office/drawing/2010/main">
                  <a14:imgLayer r:embed="rId3">
                    <a14:imgEffect>
                      <a14:backgroundRemoval t="438" b="100000" l="0" r="100000">
                        <a14:foregroundMark x1="61465" y1="7591" x2="61465" y2="7591"/>
                      </a14:backgroundRemoval>
                    </a14:imgEffect>
                  </a14:imgLayer>
                </a14:imgProps>
              </a:ext>
              <a:ext uri="{28A0092B-C50C-407E-A947-70E740481C1C}">
                <a14:useLocalDpi xmlns:a14="http://schemas.microsoft.com/office/drawing/2010/main" val="0"/>
              </a:ext>
            </a:extLst>
          </a:blip>
          <a:stretch>
            <a:fillRect/>
          </a:stretch>
        </p:blipFill>
        <p:spPr>
          <a:xfrm>
            <a:off x="2241781" y="3491167"/>
            <a:ext cx="603330" cy="1277471"/>
          </a:xfrm>
          <a:prstGeom prst="rect">
            <a:avLst/>
          </a:prstGeom>
          <a:noFill/>
          <a:ln>
            <a:noFill/>
          </a:ln>
        </p:spPr>
      </p:pic>
      <p:sp>
        <p:nvSpPr>
          <p:cNvPr id="53" name="Oval 52"/>
          <p:cNvSpPr>
            <a:spLocks noChangeAspect="1"/>
          </p:cNvSpPr>
          <p:nvPr/>
        </p:nvSpPr>
        <p:spPr>
          <a:xfrm>
            <a:off x="1004701" y="4377341"/>
            <a:ext cx="1163782" cy="1129553"/>
          </a:xfrm>
          <a:prstGeom prst="ellipse">
            <a:avLst/>
          </a:prstGeom>
          <a:solidFill>
            <a:srgbClr val="FFFF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lIns="82030" tIns="41014" rIns="82030" bIns="41014" rtlCol="0" anchor="ctr"/>
          <a:lstStyle/>
          <a:p>
            <a:pPr algn="ctr"/>
            <a:endParaRPr lang="en-US"/>
          </a:p>
        </p:txBody>
      </p:sp>
      <p:sp>
        <p:nvSpPr>
          <p:cNvPr id="55" name="TextBox 54"/>
          <p:cNvSpPr txBox="1"/>
          <p:nvPr/>
        </p:nvSpPr>
        <p:spPr>
          <a:xfrm>
            <a:off x="4587249" y="4079391"/>
            <a:ext cx="3032751" cy="1031807"/>
          </a:xfrm>
          <a:prstGeom prst="rect">
            <a:avLst/>
          </a:prstGeom>
          <a:noFill/>
        </p:spPr>
        <p:txBody>
          <a:bodyPr wrap="square" lIns="82030" tIns="41014" rIns="82030" bIns="41014" rtlCol="0">
            <a:spAutoFit/>
          </a:bodyPr>
          <a:lstStyle/>
          <a:p>
            <a:r>
              <a:rPr lang="en-US" sz="2500" b="1">
                <a:latin typeface="Helvetica"/>
                <a:cs typeface="Helvetica"/>
              </a:rPr>
              <a:t>Experiments</a:t>
            </a:r>
          </a:p>
          <a:p>
            <a:r>
              <a:rPr lang="en-US" sz="2000" b="1">
                <a:latin typeface="Helvetica"/>
                <a:cs typeface="Helvetica"/>
              </a:rPr>
              <a:t>At the current</a:t>
            </a:r>
          </a:p>
          <a:p>
            <a:pPr>
              <a:lnSpc>
                <a:spcPct val="80000"/>
              </a:lnSpc>
            </a:pPr>
            <a:r>
              <a:rPr lang="en-US" sz="2000" b="1">
                <a:latin typeface="Helvetica"/>
                <a:cs typeface="Helvetica"/>
              </a:rPr>
              <a:t>Knowledge Threshold</a:t>
            </a:r>
          </a:p>
        </p:txBody>
      </p:sp>
      <p:cxnSp>
        <p:nvCxnSpPr>
          <p:cNvPr id="56" name="Straight Arrow Connector 55"/>
          <p:cNvCxnSpPr/>
          <p:nvPr/>
        </p:nvCxnSpPr>
        <p:spPr>
          <a:xfrm flipV="1">
            <a:off x="5798101" y="2097957"/>
            <a:ext cx="1552614" cy="742729"/>
          </a:xfrm>
          <a:prstGeom prst="straightConnector1">
            <a:avLst/>
          </a:prstGeom>
          <a:ln w="63500">
            <a:solidFill>
              <a:srgbClr val="0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6449424" y="2310436"/>
            <a:ext cx="288636" cy="282388"/>
          </a:xfrm>
          <a:prstGeom prst="ellipse">
            <a:avLst/>
          </a:prstGeom>
          <a:solidFill>
            <a:schemeClr val="bg1"/>
          </a:solidFill>
          <a:ln w="25400">
            <a:solidFill>
              <a:srgbClr val="000000"/>
            </a:solidFill>
          </a:ln>
          <a:effectLst/>
        </p:spPr>
        <p:style>
          <a:lnRef idx="1">
            <a:schemeClr val="accent1"/>
          </a:lnRef>
          <a:fillRef idx="3">
            <a:schemeClr val="accent1"/>
          </a:fillRef>
          <a:effectRef idx="2">
            <a:schemeClr val="accent1"/>
          </a:effectRef>
          <a:fontRef idx="minor">
            <a:schemeClr val="lt1"/>
          </a:fontRef>
        </p:style>
        <p:txBody>
          <a:bodyPr lIns="82048" tIns="41025" rIns="82048" bIns="41025" rtlCol="0" anchor="ctr"/>
          <a:lstStyle/>
          <a:p>
            <a:pPr algn="ctr"/>
            <a:endParaRPr lang="en-US"/>
          </a:p>
        </p:txBody>
      </p:sp>
      <p:sp>
        <p:nvSpPr>
          <p:cNvPr id="58" name="Oval 57"/>
          <p:cNvSpPr/>
          <p:nvPr/>
        </p:nvSpPr>
        <p:spPr>
          <a:xfrm>
            <a:off x="6809897" y="2142491"/>
            <a:ext cx="288636" cy="282388"/>
          </a:xfrm>
          <a:prstGeom prst="ellipse">
            <a:avLst/>
          </a:prstGeom>
          <a:solidFill>
            <a:schemeClr val="bg1"/>
          </a:solidFill>
          <a:ln w="25400">
            <a:solidFill>
              <a:srgbClr val="000000"/>
            </a:solidFill>
          </a:ln>
          <a:effectLst/>
        </p:spPr>
        <p:style>
          <a:lnRef idx="1">
            <a:schemeClr val="accent1"/>
          </a:lnRef>
          <a:fillRef idx="3">
            <a:schemeClr val="accent1"/>
          </a:fillRef>
          <a:effectRef idx="2">
            <a:schemeClr val="accent1"/>
          </a:effectRef>
          <a:fontRef idx="minor">
            <a:schemeClr val="lt1"/>
          </a:fontRef>
        </p:style>
        <p:txBody>
          <a:bodyPr lIns="82048" tIns="41025" rIns="82048" bIns="41025" rtlCol="0" anchor="ctr"/>
          <a:lstStyle/>
          <a:p>
            <a:pPr algn="ctr"/>
            <a:endParaRPr lang="en-US"/>
          </a:p>
        </p:txBody>
      </p:sp>
      <p:sp>
        <p:nvSpPr>
          <p:cNvPr id="59" name="Oval 58"/>
          <p:cNvSpPr>
            <a:spLocks noChangeAspect="1"/>
          </p:cNvSpPr>
          <p:nvPr/>
        </p:nvSpPr>
        <p:spPr>
          <a:xfrm>
            <a:off x="5263837" y="2284591"/>
            <a:ext cx="1163782" cy="1129553"/>
          </a:xfrm>
          <a:prstGeom prst="ellipse">
            <a:avLst/>
          </a:prstGeom>
          <a:solidFill>
            <a:srgbClr val="FFFF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lIns="82030" tIns="41014" rIns="82030" bIns="41014" rtlCol="0" anchor="ctr"/>
          <a:lstStyle/>
          <a:p>
            <a:pPr algn="ctr"/>
            <a:endParaRPr lang="en-US"/>
          </a:p>
        </p:txBody>
      </p:sp>
      <p:sp>
        <p:nvSpPr>
          <p:cNvPr id="60" name="Oval 59"/>
          <p:cNvSpPr>
            <a:spLocks noChangeAspect="1"/>
          </p:cNvSpPr>
          <p:nvPr/>
        </p:nvSpPr>
        <p:spPr>
          <a:xfrm>
            <a:off x="7360667" y="1339228"/>
            <a:ext cx="1163782" cy="1129553"/>
          </a:xfrm>
          <a:prstGeom prst="ellipse">
            <a:avLst/>
          </a:prstGeom>
          <a:solidFill>
            <a:srgbClr val="FFFF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lIns="82030" tIns="41014" rIns="82030" bIns="41014" rtlCol="0" anchor="ctr"/>
          <a:lstStyle/>
          <a:p>
            <a:pPr algn="ctr"/>
            <a:endParaRPr lang="en-US"/>
          </a:p>
        </p:txBody>
      </p:sp>
      <p:sp>
        <p:nvSpPr>
          <p:cNvPr id="61" name="TextBox 60"/>
          <p:cNvSpPr txBox="1"/>
          <p:nvPr/>
        </p:nvSpPr>
        <p:spPr>
          <a:xfrm>
            <a:off x="7282156" y="1744780"/>
            <a:ext cx="1303045" cy="313672"/>
          </a:xfrm>
          <a:prstGeom prst="rect">
            <a:avLst/>
          </a:prstGeom>
          <a:noFill/>
        </p:spPr>
        <p:txBody>
          <a:bodyPr wrap="square" lIns="82030" tIns="41014" rIns="82030" bIns="41014" rtlCol="0">
            <a:spAutoFit/>
          </a:bodyPr>
          <a:lstStyle/>
          <a:p>
            <a:pPr algn="ctr">
              <a:lnSpc>
                <a:spcPct val="80000"/>
              </a:lnSpc>
            </a:pPr>
            <a:r>
              <a:rPr lang="en-US" b="1">
                <a:latin typeface="Helvetica"/>
                <a:cs typeface="Helvetica"/>
              </a:rPr>
              <a:t>Challenge</a:t>
            </a:r>
            <a:endParaRPr lang="en-US" spc="-135">
              <a:latin typeface="Helvetica"/>
              <a:cs typeface="Helvetica"/>
            </a:endParaRPr>
          </a:p>
        </p:txBody>
      </p:sp>
      <p:sp>
        <p:nvSpPr>
          <p:cNvPr id="62" name="Arc 61"/>
          <p:cNvSpPr/>
          <p:nvPr/>
        </p:nvSpPr>
        <p:spPr>
          <a:xfrm>
            <a:off x="243052" y="3195493"/>
            <a:ext cx="3465348" cy="3581400"/>
          </a:xfrm>
          <a:prstGeom prst="arc">
            <a:avLst/>
          </a:prstGeom>
          <a:ln w="76200">
            <a:solidFill>
              <a:srgbClr val="00FF00"/>
            </a:solidFill>
          </a:ln>
          <a:effectLst/>
        </p:spPr>
        <p:style>
          <a:lnRef idx="2">
            <a:schemeClr val="accent1"/>
          </a:lnRef>
          <a:fillRef idx="0">
            <a:schemeClr val="accent1"/>
          </a:fillRef>
          <a:effectRef idx="1">
            <a:schemeClr val="accent1"/>
          </a:effectRef>
          <a:fontRef idx="minor">
            <a:schemeClr val="tx1"/>
          </a:fontRef>
        </p:style>
        <p:txBody>
          <a:bodyPr lIns="91407" tIns="45704" rIns="91407" bIns="45704" rtlCol="0" anchor="ctr"/>
          <a:lstStyle/>
          <a:p>
            <a:pPr algn="ctr"/>
            <a:endParaRPr lang="en-US"/>
          </a:p>
        </p:txBody>
      </p:sp>
      <p:sp>
        <p:nvSpPr>
          <p:cNvPr id="63" name="TextBox 62"/>
          <p:cNvSpPr txBox="1"/>
          <p:nvPr/>
        </p:nvSpPr>
        <p:spPr>
          <a:xfrm>
            <a:off x="306552" y="2750993"/>
            <a:ext cx="2068348" cy="645305"/>
          </a:xfrm>
          <a:prstGeom prst="rect">
            <a:avLst/>
          </a:prstGeom>
          <a:noFill/>
        </p:spPr>
        <p:txBody>
          <a:bodyPr wrap="square" lIns="91407" tIns="45704" rIns="91407" bIns="45704" rtlCol="0">
            <a:spAutoFit/>
          </a:bodyPr>
          <a:lstStyle/>
          <a:p>
            <a:pPr>
              <a:lnSpc>
                <a:spcPct val="80000"/>
              </a:lnSpc>
            </a:pPr>
            <a:r>
              <a:rPr lang="en-US" sz="2200" b="1">
                <a:latin typeface="Helvetica"/>
                <a:cs typeface="Helvetica"/>
              </a:rPr>
              <a:t>Threshold of Knowledge</a:t>
            </a:r>
          </a:p>
        </p:txBody>
      </p:sp>
      <p:sp>
        <p:nvSpPr>
          <p:cNvPr id="66" name="TextBox 65"/>
          <p:cNvSpPr txBox="1"/>
          <p:nvPr/>
        </p:nvSpPr>
        <p:spPr>
          <a:xfrm>
            <a:off x="917631" y="4613333"/>
            <a:ext cx="1335812" cy="586054"/>
          </a:xfrm>
          <a:prstGeom prst="rect">
            <a:avLst/>
          </a:prstGeom>
          <a:noFill/>
        </p:spPr>
        <p:txBody>
          <a:bodyPr wrap="square" lIns="82030" tIns="41014" rIns="82030" bIns="41014" rtlCol="0">
            <a:spAutoFit/>
          </a:bodyPr>
          <a:lstStyle/>
          <a:p>
            <a:pPr algn="ctr">
              <a:lnSpc>
                <a:spcPct val="90000"/>
              </a:lnSpc>
            </a:pPr>
            <a:r>
              <a:rPr lang="en-US" b="1">
                <a:latin typeface="Helvetica"/>
                <a:cs typeface="Helvetica"/>
              </a:rPr>
              <a:t>Current</a:t>
            </a:r>
          </a:p>
          <a:p>
            <a:pPr algn="ctr">
              <a:lnSpc>
                <a:spcPct val="90000"/>
              </a:lnSpc>
            </a:pPr>
            <a:r>
              <a:rPr lang="en-US" b="1">
                <a:latin typeface="Helvetica"/>
                <a:cs typeface="Helvetica"/>
              </a:rPr>
              <a:t>Condition</a:t>
            </a:r>
          </a:p>
        </p:txBody>
      </p:sp>
      <p:sp>
        <p:nvSpPr>
          <p:cNvPr id="68" name="TextBox 67"/>
          <p:cNvSpPr txBox="1"/>
          <p:nvPr/>
        </p:nvSpPr>
        <p:spPr>
          <a:xfrm>
            <a:off x="5184968" y="2360061"/>
            <a:ext cx="1309818" cy="978459"/>
          </a:xfrm>
          <a:prstGeom prst="rect">
            <a:avLst/>
          </a:prstGeom>
          <a:noFill/>
        </p:spPr>
        <p:txBody>
          <a:bodyPr wrap="square" lIns="82030" tIns="41014" rIns="82030" bIns="41014" rtlCol="0">
            <a:spAutoFit/>
          </a:bodyPr>
          <a:lstStyle/>
          <a:p>
            <a:pPr algn="ctr">
              <a:lnSpc>
                <a:spcPct val="80000"/>
              </a:lnSpc>
            </a:pPr>
            <a:r>
              <a:rPr lang="en-US" b="1">
                <a:latin typeface="Helvetica"/>
                <a:cs typeface="Helvetica"/>
              </a:rPr>
              <a:t>Next</a:t>
            </a:r>
          </a:p>
          <a:p>
            <a:pPr algn="ctr">
              <a:lnSpc>
                <a:spcPct val="80000"/>
              </a:lnSpc>
            </a:pPr>
            <a:r>
              <a:rPr lang="en-US" b="1">
                <a:latin typeface="Helvetica"/>
                <a:cs typeface="Helvetica"/>
              </a:rPr>
              <a:t>Target</a:t>
            </a:r>
          </a:p>
          <a:p>
            <a:pPr algn="ctr">
              <a:lnSpc>
                <a:spcPct val="80000"/>
              </a:lnSpc>
            </a:pPr>
            <a:r>
              <a:rPr lang="en-US" b="1">
                <a:latin typeface="Helvetica"/>
                <a:cs typeface="Helvetica"/>
              </a:rPr>
              <a:t>Condition</a:t>
            </a:r>
          </a:p>
          <a:p>
            <a:pPr algn="ctr">
              <a:lnSpc>
                <a:spcPct val="80000"/>
              </a:lnSpc>
            </a:pPr>
            <a:r>
              <a:rPr lang="en-US">
                <a:latin typeface="Helvetica"/>
                <a:cs typeface="Helvetica"/>
              </a:rPr>
              <a:t>(date)</a:t>
            </a:r>
          </a:p>
        </p:txBody>
      </p:sp>
      <p:sp>
        <p:nvSpPr>
          <p:cNvPr id="69" name="Arc 68"/>
          <p:cNvSpPr/>
          <p:nvPr/>
        </p:nvSpPr>
        <p:spPr>
          <a:xfrm>
            <a:off x="654926" y="2831798"/>
            <a:ext cx="3465348" cy="3727539"/>
          </a:xfrm>
          <a:prstGeom prst="arc">
            <a:avLst>
              <a:gd name="adj1" fmla="val 16306022"/>
              <a:gd name="adj2" fmla="val 0"/>
            </a:avLst>
          </a:prstGeom>
          <a:ln w="31750">
            <a:solidFill>
              <a:srgbClr val="00FF00"/>
            </a:solidFill>
          </a:ln>
          <a:effectLst/>
        </p:spPr>
        <p:style>
          <a:lnRef idx="2">
            <a:schemeClr val="accent1"/>
          </a:lnRef>
          <a:fillRef idx="0">
            <a:schemeClr val="accent1"/>
          </a:fillRef>
          <a:effectRef idx="1">
            <a:schemeClr val="accent1"/>
          </a:effectRef>
          <a:fontRef idx="minor">
            <a:schemeClr val="tx1"/>
          </a:fontRef>
        </p:style>
        <p:txBody>
          <a:bodyPr lIns="91407" tIns="45704" rIns="91407" bIns="45704" rtlCol="0" anchor="ctr"/>
          <a:lstStyle/>
          <a:p>
            <a:pPr algn="ctr"/>
            <a:endParaRPr lang="en-US"/>
          </a:p>
        </p:txBody>
      </p:sp>
      <p:sp>
        <p:nvSpPr>
          <p:cNvPr id="70" name="Arc 69"/>
          <p:cNvSpPr/>
          <p:nvPr/>
        </p:nvSpPr>
        <p:spPr>
          <a:xfrm>
            <a:off x="1112437" y="2520167"/>
            <a:ext cx="3465348" cy="3727539"/>
          </a:xfrm>
          <a:prstGeom prst="arc">
            <a:avLst>
              <a:gd name="adj1" fmla="val 16306022"/>
              <a:gd name="adj2" fmla="val 0"/>
            </a:avLst>
          </a:prstGeom>
          <a:ln w="31750">
            <a:solidFill>
              <a:srgbClr val="00FF00"/>
            </a:solidFill>
          </a:ln>
          <a:effectLst/>
        </p:spPr>
        <p:style>
          <a:lnRef idx="2">
            <a:schemeClr val="accent1"/>
          </a:lnRef>
          <a:fillRef idx="0">
            <a:schemeClr val="accent1"/>
          </a:fillRef>
          <a:effectRef idx="1">
            <a:schemeClr val="accent1"/>
          </a:effectRef>
          <a:fontRef idx="minor">
            <a:schemeClr val="tx1"/>
          </a:fontRef>
        </p:style>
        <p:txBody>
          <a:bodyPr lIns="91407" tIns="45704" rIns="91407" bIns="45704" rtlCol="0" anchor="ctr"/>
          <a:lstStyle/>
          <a:p>
            <a:pPr algn="ctr"/>
            <a:endParaRPr lang="en-US"/>
          </a:p>
        </p:txBody>
      </p:sp>
      <p:sp>
        <p:nvSpPr>
          <p:cNvPr id="71" name="Arc 70"/>
          <p:cNvSpPr/>
          <p:nvPr/>
        </p:nvSpPr>
        <p:spPr>
          <a:xfrm>
            <a:off x="1569948" y="2208536"/>
            <a:ext cx="3465348" cy="3727539"/>
          </a:xfrm>
          <a:prstGeom prst="arc">
            <a:avLst>
              <a:gd name="adj1" fmla="val 16306022"/>
              <a:gd name="adj2" fmla="val 0"/>
            </a:avLst>
          </a:prstGeom>
          <a:ln w="31750">
            <a:solidFill>
              <a:srgbClr val="00FF00"/>
            </a:solidFill>
          </a:ln>
          <a:effectLst/>
        </p:spPr>
        <p:style>
          <a:lnRef idx="2">
            <a:schemeClr val="accent1"/>
          </a:lnRef>
          <a:fillRef idx="0">
            <a:schemeClr val="accent1"/>
          </a:fillRef>
          <a:effectRef idx="1">
            <a:schemeClr val="accent1"/>
          </a:effectRef>
          <a:fontRef idx="minor">
            <a:schemeClr val="tx1"/>
          </a:fontRef>
        </p:style>
        <p:txBody>
          <a:bodyPr lIns="91407" tIns="45704" rIns="91407" bIns="45704" rtlCol="0" anchor="ctr"/>
          <a:lstStyle/>
          <a:p>
            <a:pPr algn="ctr"/>
            <a:endParaRPr lang="en-US"/>
          </a:p>
        </p:txBody>
      </p:sp>
      <p:cxnSp>
        <p:nvCxnSpPr>
          <p:cNvPr id="72" name="Straight Arrow Connector 71"/>
          <p:cNvCxnSpPr/>
          <p:nvPr/>
        </p:nvCxnSpPr>
        <p:spPr>
          <a:xfrm flipH="1" flipV="1">
            <a:off x="4085142" y="3623785"/>
            <a:ext cx="509456" cy="705212"/>
          </a:xfrm>
          <a:prstGeom prst="straightConnector1">
            <a:avLst/>
          </a:prstGeom>
          <a:ln w="50800">
            <a:solidFill>
              <a:srgbClr val="000000"/>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H="1" flipV="1">
            <a:off x="3828590" y="4144665"/>
            <a:ext cx="756458" cy="177501"/>
          </a:xfrm>
          <a:prstGeom prst="straightConnector1">
            <a:avLst/>
          </a:prstGeom>
          <a:ln w="47625">
            <a:solidFill>
              <a:srgbClr val="000000"/>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21" name="Footer Placeholder 12"/>
          <p:cNvSpPr>
            <a:spLocks noGrp="1"/>
          </p:cNvSpPr>
          <p:nvPr>
            <p:ph type="ftr" sz="quarter" idx="11"/>
          </p:nvPr>
        </p:nvSpPr>
        <p:spPr/>
        <p:txBody>
          <a:bodyPr/>
          <a:lstStyle/>
          <a:p>
            <a:r>
              <a:rPr lang="en-US"/>
              <a:t>By Mike Rother</a:t>
            </a:r>
          </a:p>
        </p:txBody>
      </p:sp>
      <p:sp>
        <p:nvSpPr>
          <p:cNvPr id="22" name="Slide Number Placeholder 13"/>
          <p:cNvSpPr>
            <a:spLocks noGrp="1"/>
          </p:cNvSpPr>
          <p:nvPr>
            <p:ph type="sldNum" sz="quarter" idx="12"/>
          </p:nvPr>
        </p:nvSpPr>
        <p:spPr/>
        <p:txBody>
          <a:bodyPr/>
          <a:lstStyle/>
          <a:p>
            <a:fld id="{1254D1E6-34D6-5C4C-A7E3-AB2F6F87675C}" type="slidenum">
              <a:rPr lang="en-US"/>
              <a:pPr/>
              <a:t>86</a:t>
            </a:fld>
            <a:endParaRPr lang="en-US"/>
          </a:p>
        </p:txBody>
      </p:sp>
      <p:sp>
        <p:nvSpPr>
          <p:cNvPr id="23" name="TextBox 22"/>
          <p:cNvSpPr txBox="1"/>
          <p:nvPr/>
        </p:nvSpPr>
        <p:spPr>
          <a:xfrm>
            <a:off x="0" y="457200"/>
            <a:ext cx="9144000" cy="575264"/>
          </a:xfrm>
          <a:prstGeom prst="rect">
            <a:avLst/>
          </a:prstGeom>
          <a:noFill/>
        </p:spPr>
        <p:txBody>
          <a:bodyPr wrap="square" lIns="81994" tIns="40995" rIns="81994" bIns="40995" rtlCol="0">
            <a:spAutoFit/>
          </a:bodyPr>
          <a:lstStyle/>
          <a:p>
            <a:pPr algn="ctr"/>
            <a:r>
              <a:rPr lang="en-US" sz="3200" b="1">
                <a:latin typeface="Helvetica"/>
                <a:cs typeface="Helvetica"/>
              </a:rPr>
              <a:t>WHAT IT REALLY LOOKS LIKE</a:t>
            </a:r>
          </a:p>
        </p:txBody>
      </p:sp>
    </p:spTree>
    <p:extLst>
      <p:ext uri="{BB962C8B-B14F-4D97-AF65-F5344CB8AC3E}">
        <p14:creationId xmlns:p14="http://schemas.microsoft.com/office/powerpoint/2010/main" val="107624289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descr="Red Numbers.jpg"/>
          <p:cNvPicPr>
            <a:picLocks noChangeAspect="1"/>
          </p:cNvPicPr>
          <p:nvPr/>
        </p:nvPicPr>
        <p:blipFill rotWithShape="1">
          <a:blip r:embed="rId2" cstate="print">
            <a:extLst>
              <a:ext uri="{28A0092B-C50C-407E-A947-70E740481C1C}">
                <a14:useLocalDpi xmlns:a14="http://schemas.microsoft.com/office/drawing/2010/main" val="0"/>
              </a:ext>
            </a:extLst>
          </a:blip>
          <a:srcRect t="25026" r="68120" b="50204"/>
          <a:stretch/>
        </p:blipFill>
        <p:spPr>
          <a:xfrm>
            <a:off x="6583161" y="3930393"/>
            <a:ext cx="790206" cy="720151"/>
          </a:xfrm>
          <a:prstGeom prst="rect">
            <a:avLst/>
          </a:prstGeom>
        </p:spPr>
      </p:pic>
      <p:grpSp>
        <p:nvGrpSpPr>
          <p:cNvPr id="49" name="Group 48"/>
          <p:cNvGrpSpPr/>
          <p:nvPr/>
        </p:nvGrpSpPr>
        <p:grpSpPr>
          <a:xfrm>
            <a:off x="1796388" y="2831799"/>
            <a:ext cx="3799545" cy="1421196"/>
            <a:chOff x="1629477" y="2875423"/>
            <a:chExt cx="3799545" cy="1421196"/>
          </a:xfrm>
        </p:grpSpPr>
        <p:sp>
          <p:nvSpPr>
            <p:cNvPr id="50" name="Freeform 49"/>
            <p:cNvSpPr/>
            <p:nvPr/>
          </p:nvSpPr>
          <p:spPr>
            <a:xfrm rot="19440597">
              <a:off x="1629477" y="3609435"/>
              <a:ext cx="3695528" cy="687184"/>
            </a:xfrm>
            <a:custGeom>
              <a:avLst/>
              <a:gdLst>
                <a:gd name="connsiteX0" fmla="*/ 0 w 3968750"/>
                <a:gd name="connsiteY0" fmla="*/ 342900 h 882650"/>
                <a:gd name="connsiteX1" fmla="*/ 469900 w 3968750"/>
                <a:gd name="connsiteY1" fmla="*/ 596900 h 882650"/>
                <a:gd name="connsiteX2" fmla="*/ 1054100 w 3968750"/>
                <a:gd name="connsiteY2" fmla="*/ 298450 h 882650"/>
                <a:gd name="connsiteX3" fmla="*/ 1651000 w 3968750"/>
                <a:gd name="connsiteY3" fmla="*/ 819150 h 882650"/>
                <a:gd name="connsiteX4" fmla="*/ 2260600 w 3968750"/>
                <a:gd name="connsiteY4" fmla="*/ 387350 h 882650"/>
                <a:gd name="connsiteX5" fmla="*/ 1873250 w 3968750"/>
                <a:gd name="connsiteY5" fmla="*/ 0 h 882650"/>
                <a:gd name="connsiteX6" fmla="*/ 2914650 w 3968750"/>
                <a:gd name="connsiteY6" fmla="*/ 196850 h 882650"/>
                <a:gd name="connsiteX7" fmla="*/ 2965450 w 3968750"/>
                <a:gd name="connsiteY7" fmla="*/ 882650 h 882650"/>
                <a:gd name="connsiteX8" fmla="*/ 3511550 w 3968750"/>
                <a:gd name="connsiteY8" fmla="*/ 495300 h 882650"/>
                <a:gd name="connsiteX9" fmla="*/ 3968750 w 3968750"/>
                <a:gd name="connsiteY9" fmla="*/ 419100 h 88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8750" h="882650">
                  <a:moveTo>
                    <a:pt x="0" y="342900"/>
                  </a:moveTo>
                  <a:lnTo>
                    <a:pt x="469900" y="596900"/>
                  </a:lnTo>
                  <a:lnTo>
                    <a:pt x="1054100" y="298450"/>
                  </a:lnTo>
                  <a:lnTo>
                    <a:pt x="1651000" y="819150"/>
                  </a:lnTo>
                  <a:lnTo>
                    <a:pt x="2260600" y="387350"/>
                  </a:lnTo>
                  <a:lnTo>
                    <a:pt x="1873250" y="0"/>
                  </a:lnTo>
                  <a:lnTo>
                    <a:pt x="2914650" y="196850"/>
                  </a:lnTo>
                  <a:lnTo>
                    <a:pt x="2965450" y="882650"/>
                  </a:lnTo>
                  <a:lnTo>
                    <a:pt x="3511550" y="495300"/>
                  </a:lnTo>
                  <a:lnTo>
                    <a:pt x="3968750" y="419100"/>
                  </a:lnTo>
                </a:path>
              </a:pathLst>
            </a:custGeom>
            <a:ln w="762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lIns="82003" tIns="41000" rIns="82003" bIns="41000" rtlCol="0" anchor="ctr"/>
            <a:lstStyle/>
            <a:p>
              <a:pPr algn="ctr"/>
              <a:endParaRPr lang="en-US"/>
            </a:p>
          </p:txBody>
        </p:sp>
        <p:cxnSp>
          <p:nvCxnSpPr>
            <p:cNvPr id="51" name="Straight Connector 50"/>
            <p:cNvCxnSpPr/>
            <p:nvPr/>
          </p:nvCxnSpPr>
          <p:spPr>
            <a:xfrm>
              <a:off x="4932611" y="2875423"/>
              <a:ext cx="496411" cy="0"/>
            </a:xfrm>
            <a:prstGeom prst="line">
              <a:avLst/>
            </a:prstGeom>
            <a:ln w="82550">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52" name="Picture 51" descr="Stick Figure Climbing Stairs.jpg"/>
          <p:cNvPicPr>
            <a:picLocks noChangeAspect="1"/>
          </p:cNvPicPr>
          <p:nvPr/>
        </p:nvPicPr>
        <p:blipFill>
          <a:blip r:embed="rId3" cstate="print">
            <a:grayscl/>
            <a:extLst>
              <a:ext uri="{BEBA8EAE-BF5A-486C-A8C5-ECC9F3942E4B}">
                <a14:imgProps xmlns:a14="http://schemas.microsoft.com/office/drawing/2010/main">
                  <a14:imgLayer r:embed="rId4">
                    <a14:imgEffect>
                      <a14:backgroundRemoval t="438" b="100000" l="0" r="100000">
                        <a14:foregroundMark x1="61465" y1="7591" x2="61465" y2="7591"/>
                      </a14:backgroundRemoval>
                    </a14:imgEffect>
                  </a14:imgLayer>
                </a14:imgProps>
              </a:ext>
              <a:ext uri="{28A0092B-C50C-407E-A947-70E740481C1C}">
                <a14:useLocalDpi xmlns:a14="http://schemas.microsoft.com/office/drawing/2010/main" val="0"/>
              </a:ext>
            </a:extLst>
          </a:blip>
          <a:stretch>
            <a:fillRect/>
          </a:stretch>
        </p:blipFill>
        <p:spPr>
          <a:xfrm>
            <a:off x="2241781" y="3491167"/>
            <a:ext cx="603330" cy="1277471"/>
          </a:xfrm>
          <a:prstGeom prst="rect">
            <a:avLst/>
          </a:prstGeom>
          <a:noFill/>
          <a:ln>
            <a:noFill/>
          </a:ln>
        </p:spPr>
      </p:pic>
      <p:sp>
        <p:nvSpPr>
          <p:cNvPr id="53" name="Oval 52"/>
          <p:cNvSpPr>
            <a:spLocks noChangeAspect="1"/>
          </p:cNvSpPr>
          <p:nvPr/>
        </p:nvSpPr>
        <p:spPr>
          <a:xfrm>
            <a:off x="1004701" y="4377341"/>
            <a:ext cx="1163782" cy="1129553"/>
          </a:xfrm>
          <a:prstGeom prst="ellipse">
            <a:avLst/>
          </a:prstGeom>
          <a:solidFill>
            <a:srgbClr val="FFFF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lIns="82030" tIns="41014" rIns="82030" bIns="41014" rtlCol="0" anchor="ctr"/>
          <a:lstStyle/>
          <a:p>
            <a:pPr algn="ctr"/>
            <a:endParaRPr lang="en-US"/>
          </a:p>
        </p:txBody>
      </p:sp>
      <p:sp>
        <p:nvSpPr>
          <p:cNvPr id="55" name="TextBox 54"/>
          <p:cNvSpPr txBox="1"/>
          <p:nvPr/>
        </p:nvSpPr>
        <p:spPr>
          <a:xfrm>
            <a:off x="4587249" y="4079391"/>
            <a:ext cx="3032751" cy="1031807"/>
          </a:xfrm>
          <a:prstGeom prst="rect">
            <a:avLst/>
          </a:prstGeom>
          <a:noFill/>
        </p:spPr>
        <p:txBody>
          <a:bodyPr wrap="square" lIns="82030" tIns="41014" rIns="82030" bIns="41014" rtlCol="0">
            <a:spAutoFit/>
          </a:bodyPr>
          <a:lstStyle/>
          <a:p>
            <a:r>
              <a:rPr lang="en-US" sz="2500" b="1">
                <a:latin typeface="Helvetica"/>
                <a:cs typeface="Helvetica"/>
              </a:rPr>
              <a:t>Experiments</a:t>
            </a:r>
          </a:p>
          <a:p>
            <a:r>
              <a:rPr lang="en-US" sz="2000" b="1">
                <a:latin typeface="Helvetica"/>
                <a:cs typeface="Helvetica"/>
              </a:rPr>
              <a:t>At the Current</a:t>
            </a:r>
          </a:p>
          <a:p>
            <a:pPr>
              <a:lnSpc>
                <a:spcPct val="80000"/>
              </a:lnSpc>
            </a:pPr>
            <a:r>
              <a:rPr lang="en-US" sz="2000" b="1">
                <a:latin typeface="Helvetica"/>
                <a:cs typeface="Helvetica"/>
              </a:rPr>
              <a:t>Knowledge Threshold</a:t>
            </a:r>
          </a:p>
        </p:txBody>
      </p:sp>
      <p:cxnSp>
        <p:nvCxnSpPr>
          <p:cNvPr id="56" name="Straight Arrow Connector 55"/>
          <p:cNvCxnSpPr/>
          <p:nvPr/>
        </p:nvCxnSpPr>
        <p:spPr>
          <a:xfrm flipV="1">
            <a:off x="5798101" y="2097957"/>
            <a:ext cx="1552614" cy="742729"/>
          </a:xfrm>
          <a:prstGeom prst="straightConnector1">
            <a:avLst/>
          </a:prstGeom>
          <a:ln w="63500">
            <a:solidFill>
              <a:srgbClr val="00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6449424" y="2310436"/>
            <a:ext cx="288636" cy="282388"/>
          </a:xfrm>
          <a:prstGeom prst="ellipse">
            <a:avLst/>
          </a:prstGeom>
          <a:solidFill>
            <a:schemeClr val="bg1"/>
          </a:solidFill>
          <a:ln w="25400">
            <a:solidFill>
              <a:srgbClr val="000000"/>
            </a:solidFill>
          </a:ln>
          <a:effectLst/>
        </p:spPr>
        <p:style>
          <a:lnRef idx="1">
            <a:schemeClr val="accent1"/>
          </a:lnRef>
          <a:fillRef idx="3">
            <a:schemeClr val="accent1"/>
          </a:fillRef>
          <a:effectRef idx="2">
            <a:schemeClr val="accent1"/>
          </a:effectRef>
          <a:fontRef idx="minor">
            <a:schemeClr val="lt1"/>
          </a:fontRef>
        </p:style>
        <p:txBody>
          <a:bodyPr lIns="82048" tIns="41025" rIns="82048" bIns="41025" rtlCol="0" anchor="ctr"/>
          <a:lstStyle/>
          <a:p>
            <a:pPr algn="ctr"/>
            <a:endParaRPr lang="en-US"/>
          </a:p>
        </p:txBody>
      </p:sp>
      <p:sp>
        <p:nvSpPr>
          <p:cNvPr id="58" name="Oval 57"/>
          <p:cNvSpPr/>
          <p:nvPr/>
        </p:nvSpPr>
        <p:spPr>
          <a:xfrm>
            <a:off x="6809897" y="2142491"/>
            <a:ext cx="288636" cy="282388"/>
          </a:xfrm>
          <a:prstGeom prst="ellipse">
            <a:avLst/>
          </a:prstGeom>
          <a:solidFill>
            <a:schemeClr val="bg1"/>
          </a:solidFill>
          <a:ln w="25400">
            <a:solidFill>
              <a:srgbClr val="000000"/>
            </a:solidFill>
          </a:ln>
          <a:effectLst/>
        </p:spPr>
        <p:style>
          <a:lnRef idx="1">
            <a:schemeClr val="accent1"/>
          </a:lnRef>
          <a:fillRef idx="3">
            <a:schemeClr val="accent1"/>
          </a:fillRef>
          <a:effectRef idx="2">
            <a:schemeClr val="accent1"/>
          </a:effectRef>
          <a:fontRef idx="minor">
            <a:schemeClr val="lt1"/>
          </a:fontRef>
        </p:style>
        <p:txBody>
          <a:bodyPr lIns="82048" tIns="41025" rIns="82048" bIns="41025" rtlCol="0" anchor="ctr"/>
          <a:lstStyle/>
          <a:p>
            <a:pPr algn="ctr"/>
            <a:endParaRPr lang="en-US"/>
          </a:p>
        </p:txBody>
      </p:sp>
      <p:sp>
        <p:nvSpPr>
          <p:cNvPr id="59" name="Oval 58"/>
          <p:cNvSpPr>
            <a:spLocks noChangeAspect="1"/>
          </p:cNvSpPr>
          <p:nvPr/>
        </p:nvSpPr>
        <p:spPr>
          <a:xfrm>
            <a:off x="5263837" y="2284591"/>
            <a:ext cx="1163782" cy="1129553"/>
          </a:xfrm>
          <a:prstGeom prst="ellipse">
            <a:avLst/>
          </a:prstGeom>
          <a:solidFill>
            <a:srgbClr val="FFFF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lIns="82030" tIns="41014" rIns="82030" bIns="41014" rtlCol="0" anchor="ctr"/>
          <a:lstStyle/>
          <a:p>
            <a:pPr algn="ctr"/>
            <a:endParaRPr lang="en-US"/>
          </a:p>
        </p:txBody>
      </p:sp>
      <p:sp>
        <p:nvSpPr>
          <p:cNvPr id="60" name="Oval 59"/>
          <p:cNvSpPr>
            <a:spLocks noChangeAspect="1"/>
          </p:cNvSpPr>
          <p:nvPr/>
        </p:nvSpPr>
        <p:spPr>
          <a:xfrm>
            <a:off x="7360667" y="1339228"/>
            <a:ext cx="1163782" cy="1129553"/>
          </a:xfrm>
          <a:prstGeom prst="ellipse">
            <a:avLst/>
          </a:prstGeom>
          <a:solidFill>
            <a:srgbClr val="FFFF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lIns="82030" tIns="41014" rIns="82030" bIns="41014" rtlCol="0" anchor="ctr"/>
          <a:lstStyle/>
          <a:p>
            <a:pPr algn="ctr"/>
            <a:endParaRPr lang="en-US"/>
          </a:p>
        </p:txBody>
      </p:sp>
      <p:sp>
        <p:nvSpPr>
          <p:cNvPr id="61" name="TextBox 60"/>
          <p:cNvSpPr txBox="1"/>
          <p:nvPr/>
        </p:nvSpPr>
        <p:spPr>
          <a:xfrm>
            <a:off x="7282156" y="1744780"/>
            <a:ext cx="1303045" cy="313672"/>
          </a:xfrm>
          <a:prstGeom prst="rect">
            <a:avLst/>
          </a:prstGeom>
          <a:noFill/>
        </p:spPr>
        <p:txBody>
          <a:bodyPr wrap="square" lIns="82030" tIns="41014" rIns="82030" bIns="41014" rtlCol="0">
            <a:spAutoFit/>
          </a:bodyPr>
          <a:lstStyle/>
          <a:p>
            <a:pPr algn="ctr">
              <a:lnSpc>
                <a:spcPct val="80000"/>
              </a:lnSpc>
            </a:pPr>
            <a:r>
              <a:rPr lang="en-US" b="1">
                <a:latin typeface="Helvetica"/>
                <a:cs typeface="Helvetica"/>
              </a:rPr>
              <a:t>Challenge</a:t>
            </a:r>
            <a:endParaRPr lang="en-US" spc="-135">
              <a:latin typeface="Helvetica"/>
              <a:cs typeface="Helvetica"/>
            </a:endParaRPr>
          </a:p>
        </p:txBody>
      </p:sp>
      <p:sp>
        <p:nvSpPr>
          <p:cNvPr id="62" name="Arc 61"/>
          <p:cNvSpPr/>
          <p:nvPr/>
        </p:nvSpPr>
        <p:spPr>
          <a:xfrm>
            <a:off x="243052" y="3195493"/>
            <a:ext cx="3465348" cy="3581400"/>
          </a:xfrm>
          <a:prstGeom prst="arc">
            <a:avLst/>
          </a:prstGeom>
          <a:ln w="76200">
            <a:solidFill>
              <a:srgbClr val="00FF00"/>
            </a:solidFill>
          </a:ln>
          <a:effectLst/>
        </p:spPr>
        <p:style>
          <a:lnRef idx="2">
            <a:schemeClr val="accent1"/>
          </a:lnRef>
          <a:fillRef idx="0">
            <a:schemeClr val="accent1"/>
          </a:fillRef>
          <a:effectRef idx="1">
            <a:schemeClr val="accent1"/>
          </a:effectRef>
          <a:fontRef idx="minor">
            <a:schemeClr val="tx1"/>
          </a:fontRef>
        </p:style>
        <p:txBody>
          <a:bodyPr lIns="91407" tIns="45704" rIns="91407" bIns="45704" rtlCol="0" anchor="ctr"/>
          <a:lstStyle/>
          <a:p>
            <a:pPr algn="ctr"/>
            <a:endParaRPr lang="en-US"/>
          </a:p>
        </p:txBody>
      </p:sp>
      <p:sp>
        <p:nvSpPr>
          <p:cNvPr id="63" name="TextBox 62"/>
          <p:cNvSpPr txBox="1"/>
          <p:nvPr/>
        </p:nvSpPr>
        <p:spPr>
          <a:xfrm>
            <a:off x="306552" y="2750993"/>
            <a:ext cx="2068348" cy="645305"/>
          </a:xfrm>
          <a:prstGeom prst="rect">
            <a:avLst/>
          </a:prstGeom>
          <a:noFill/>
        </p:spPr>
        <p:txBody>
          <a:bodyPr wrap="square" lIns="91407" tIns="45704" rIns="91407" bIns="45704" rtlCol="0">
            <a:spAutoFit/>
          </a:bodyPr>
          <a:lstStyle/>
          <a:p>
            <a:pPr>
              <a:lnSpc>
                <a:spcPct val="80000"/>
              </a:lnSpc>
            </a:pPr>
            <a:r>
              <a:rPr lang="en-US" sz="2200" b="1">
                <a:latin typeface="Helvetica"/>
                <a:cs typeface="Helvetica"/>
              </a:rPr>
              <a:t>Threshold of Knowledge</a:t>
            </a:r>
          </a:p>
        </p:txBody>
      </p:sp>
      <p:pic>
        <p:nvPicPr>
          <p:cNvPr id="64" name="Picture 63" descr="Red Numbers.jpg"/>
          <p:cNvPicPr>
            <a:picLocks noChangeAspect="1"/>
          </p:cNvPicPr>
          <p:nvPr/>
        </p:nvPicPr>
        <p:blipFill rotWithShape="1">
          <a:blip r:embed="rId5" cstate="print">
            <a:extLst>
              <a:ext uri="{28A0092B-C50C-407E-A947-70E740481C1C}">
                <a14:useLocalDpi xmlns:a14="http://schemas.microsoft.com/office/drawing/2010/main" val="0"/>
              </a:ext>
            </a:extLst>
          </a:blip>
          <a:srcRect r="69198" b="75609"/>
          <a:stretch/>
        </p:blipFill>
        <p:spPr>
          <a:xfrm>
            <a:off x="7987467" y="1027587"/>
            <a:ext cx="763478" cy="709133"/>
          </a:xfrm>
          <a:prstGeom prst="rect">
            <a:avLst/>
          </a:prstGeom>
        </p:spPr>
      </p:pic>
      <p:pic>
        <p:nvPicPr>
          <p:cNvPr id="65" name="Picture 64" descr="Red Numbers.jpg"/>
          <p:cNvPicPr>
            <a:picLocks noChangeAspect="1"/>
          </p:cNvPicPr>
          <p:nvPr/>
        </p:nvPicPr>
        <p:blipFill rotWithShape="1">
          <a:blip r:embed="rId5" cstate="print">
            <a:extLst>
              <a:ext uri="{28A0092B-C50C-407E-A947-70E740481C1C}">
                <a14:useLocalDpi xmlns:a14="http://schemas.microsoft.com/office/drawing/2010/main" val="0"/>
              </a:ext>
            </a:extLst>
          </a:blip>
          <a:srcRect l="32741" r="35334" b="75017"/>
          <a:stretch/>
        </p:blipFill>
        <p:spPr>
          <a:xfrm>
            <a:off x="542203" y="4107445"/>
            <a:ext cx="791297" cy="726348"/>
          </a:xfrm>
          <a:prstGeom prst="rect">
            <a:avLst/>
          </a:prstGeom>
        </p:spPr>
      </p:pic>
      <p:sp>
        <p:nvSpPr>
          <p:cNvPr id="66" name="TextBox 65"/>
          <p:cNvSpPr txBox="1"/>
          <p:nvPr/>
        </p:nvSpPr>
        <p:spPr>
          <a:xfrm>
            <a:off x="917631" y="4613333"/>
            <a:ext cx="1335812" cy="586054"/>
          </a:xfrm>
          <a:prstGeom prst="rect">
            <a:avLst/>
          </a:prstGeom>
          <a:noFill/>
        </p:spPr>
        <p:txBody>
          <a:bodyPr wrap="square" lIns="82030" tIns="41014" rIns="82030" bIns="41014" rtlCol="0">
            <a:spAutoFit/>
          </a:bodyPr>
          <a:lstStyle/>
          <a:p>
            <a:pPr algn="ctr">
              <a:lnSpc>
                <a:spcPct val="90000"/>
              </a:lnSpc>
            </a:pPr>
            <a:r>
              <a:rPr lang="en-US" b="1">
                <a:latin typeface="Helvetica"/>
                <a:cs typeface="Helvetica"/>
              </a:rPr>
              <a:t>Current</a:t>
            </a:r>
          </a:p>
          <a:p>
            <a:pPr algn="ctr">
              <a:lnSpc>
                <a:spcPct val="90000"/>
              </a:lnSpc>
            </a:pPr>
            <a:r>
              <a:rPr lang="en-US" b="1">
                <a:latin typeface="Helvetica"/>
                <a:cs typeface="Helvetica"/>
              </a:rPr>
              <a:t>Condition</a:t>
            </a:r>
          </a:p>
        </p:txBody>
      </p:sp>
      <p:pic>
        <p:nvPicPr>
          <p:cNvPr id="67" name="Picture 66" descr="Red Numbers.jpg"/>
          <p:cNvPicPr>
            <a:picLocks noChangeAspect="1"/>
          </p:cNvPicPr>
          <p:nvPr/>
        </p:nvPicPr>
        <p:blipFill rotWithShape="1">
          <a:blip r:embed="rId6" cstate="print">
            <a:extLst>
              <a:ext uri="{28A0092B-C50C-407E-A947-70E740481C1C}">
                <a14:useLocalDpi xmlns:a14="http://schemas.microsoft.com/office/drawing/2010/main" val="0"/>
              </a:ext>
            </a:extLst>
          </a:blip>
          <a:srcRect l="65899" r="1966" b="75023"/>
          <a:stretch/>
        </p:blipFill>
        <p:spPr>
          <a:xfrm>
            <a:off x="4918501" y="1896102"/>
            <a:ext cx="796499" cy="726178"/>
          </a:xfrm>
          <a:prstGeom prst="rect">
            <a:avLst/>
          </a:prstGeom>
        </p:spPr>
      </p:pic>
      <p:sp>
        <p:nvSpPr>
          <p:cNvPr id="69" name="Arc 68"/>
          <p:cNvSpPr/>
          <p:nvPr/>
        </p:nvSpPr>
        <p:spPr>
          <a:xfrm>
            <a:off x="654926" y="2831798"/>
            <a:ext cx="3465348" cy="3727539"/>
          </a:xfrm>
          <a:prstGeom prst="arc">
            <a:avLst>
              <a:gd name="adj1" fmla="val 16306022"/>
              <a:gd name="adj2" fmla="val 0"/>
            </a:avLst>
          </a:prstGeom>
          <a:ln w="31750">
            <a:solidFill>
              <a:srgbClr val="00FF00"/>
            </a:solidFill>
          </a:ln>
          <a:effectLst/>
        </p:spPr>
        <p:style>
          <a:lnRef idx="2">
            <a:schemeClr val="accent1"/>
          </a:lnRef>
          <a:fillRef idx="0">
            <a:schemeClr val="accent1"/>
          </a:fillRef>
          <a:effectRef idx="1">
            <a:schemeClr val="accent1"/>
          </a:effectRef>
          <a:fontRef idx="minor">
            <a:schemeClr val="tx1"/>
          </a:fontRef>
        </p:style>
        <p:txBody>
          <a:bodyPr lIns="91407" tIns="45704" rIns="91407" bIns="45704" rtlCol="0" anchor="ctr"/>
          <a:lstStyle/>
          <a:p>
            <a:pPr algn="ctr"/>
            <a:endParaRPr lang="en-US"/>
          </a:p>
        </p:txBody>
      </p:sp>
      <p:sp>
        <p:nvSpPr>
          <p:cNvPr id="70" name="Arc 69"/>
          <p:cNvSpPr/>
          <p:nvPr/>
        </p:nvSpPr>
        <p:spPr>
          <a:xfrm>
            <a:off x="1112437" y="2520167"/>
            <a:ext cx="3465348" cy="3727539"/>
          </a:xfrm>
          <a:prstGeom prst="arc">
            <a:avLst>
              <a:gd name="adj1" fmla="val 16306022"/>
              <a:gd name="adj2" fmla="val 0"/>
            </a:avLst>
          </a:prstGeom>
          <a:ln w="31750">
            <a:solidFill>
              <a:srgbClr val="00FF00"/>
            </a:solidFill>
          </a:ln>
          <a:effectLst/>
        </p:spPr>
        <p:style>
          <a:lnRef idx="2">
            <a:schemeClr val="accent1"/>
          </a:lnRef>
          <a:fillRef idx="0">
            <a:schemeClr val="accent1"/>
          </a:fillRef>
          <a:effectRef idx="1">
            <a:schemeClr val="accent1"/>
          </a:effectRef>
          <a:fontRef idx="minor">
            <a:schemeClr val="tx1"/>
          </a:fontRef>
        </p:style>
        <p:txBody>
          <a:bodyPr lIns="91407" tIns="45704" rIns="91407" bIns="45704" rtlCol="0" anchor="ctr"/>
          <a:lstStyle/>
          <a:p>
            <a:pPr algn="ctr"/>
            <a:endParaRPr lang="en-US"/>
          </a:p>
        </p:txBody>
      </p:sp>
      <p:sp>
        <p:nvSpPr>
          <p:cNvPr id="71" name="Arc 70"/>
          <p:cNvSpPr/>
          <p:nvPr/>
        </p:nvSpPr>
        <p:spPr>
          <a:xfrm>
            <a:off x="1569948" y="2208536"/>
            <a:ext cx="3465348" cy="3727539"/>
          </a:xfrm>
          <a:prstGeom prst="arc">
            <a:avLst>
              <a:gd name="adj1" fmla="val 16306022"/>
              <a:gd name="adj2" fmla="val 0"/>
            </a:avLst>
          </a:prstGeom>
          <a:ln w="31750">
            <a:solidFill>
              <a:srgbClr val="00FF00"/>
            </a:solidFill>
          </a:ln>
          <a:effectLst/>
        </p:spPr>
        <p:style>
          <a:lnRef idx="2">
            <a:schemeClr val="accent1"/>
          </a:lnRef>
          <a:fillRef idx="0">
            <a:schemeClr val="accent1"/>
          </a:fillRef>
          <a:effectRef idx="1">
            <a:schemeClr val="accent1"/>
          </a:effectRef>
          <a:fontRef idx="minor">
            <a:schemeClr val="tx1"/>
          </a:fontRef>
        </p:style>
        <p:txBody>
          <a:bodyPr lIns="91407" tIns="45704" rIns="91407" bIns="45704" rtlCol="0" anchor="ctr"/>
          <a:lstStyle/>
          <a:p>
            <a:pPr algn="ctr"/>
            <a:endParaRPr lang="en-US"/>
          </a:p>
        </p:txBody>
      </p:sp>
      <p:cxnSp>
        <p:nvCxnSpPr>
          <p:cNvPr id="72" name="Straight Arrow Connector 71"/>
          <p:cNvCxnSpPr/>
          <p:nvPr/>
        </p:nvCxnSpPr>
        <p:spPr>
          <a:xfrm flipH="1" flipV="1">
            <a:off x="4085142" y="3623785"/>
            <a:ext cx="509456" cy="705212"/>
          </a:xfrm>
          <a:prstGeom prst="straightConnector1">
            <a:avLst/>
          </a:prstGeom>
          <a:ln w="50800">
            <a:solidFill>
              <a:srgbClr val="000000"/>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H="1" flipV="1">
            <a:off x="3828590" y="4144665"/>
            <a:ext cx="756458" cy="177501"/>
          </a:xfrm>
          <a:prstGeom prst="straightConnector1">
            <a:avLst/>
          </a:prstGeom>
          <a:ln w="47625">
            <a:solidFill>
              <a:srgbClr val="000000"/>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21" name="Footer Placeholder 12"/>
          <p:cNvSpPr>
            <a:spLocks noGrp="1"/>
          </p:cNvSpPr>
          <p:nvPr>
            <p:ph type="ftr" sz="quarter" idx="11"/>
          </p:nvPr>
        </p:nvSpPr>
        <p:spPr/>
        <p:txBody>
          <a:bodyPr/>
          <a:lstStyle/>
          <a:p>
            <a:r>
              <a:rPr lang="en-US"/>
              <a:t>By Mike Rother</a:t>
            </a:r>
          </a:p>
        </p:txBody>
      </p:sp>
      <p:sp>
        <p:nvSpPr>
          <p:cNvPr id="22" name="Slide Number Placeholder 13"/>
          <p:cNvSpPr>
            <a:spLocks noGrp="1"/>
          </p:cNvSpPr>
          <p:nvPr>
            <p:ph type="sldNum" sz="quarter" idx="12"/>
          </p:nvPr>
        </p:nvSpPr>
        <p:spPr/>
        <p:txBody>
          <a:bodyPr/>
          <a:lstStyle/>
          <a:p>
            <a:fld id="{1254D1E6-34D6-5C4C-A7E3-AB2F6F87675C}" type="slidenum">
              <a:rPr lang="en-US"/>
              <a:pPr/>
              <a:t>87</a:t>
            </a:fld>
            <a:endParaRPr lang="en-US"/>
          </a:p>
        </p:txBody>
      </p:sp>
      <p:sp>
        <p:nvSpPr>
          <p:cNvPr id="23" name="TextBox 22"/>
          <p:cNvSpPr txBox="1"/>
          <p:nvPr/>
        </p:nvSpPr>
        <p:spPr>
          <a:xfrm>
            <a:off x="0" y="457200"/>
            <a:ext cx="9144000" cy="575264"/>
          </a:xfrm>
          <a:prstGeom prst="rect">
            <a:avLst/>
          </a:prstGeom>
          <a:noFill/>
        </p:spPr>
        <p:txBody>
          <a:bodyPr wrap="square" lIns="81994" tIns="40995" rIns="81994" bIns="40995" rtlCol="0">
            <a:spAutoFit/>
          </a:bodyPr>
          <a:lstStyle/>
          <a:p>
            <a:pPr algn="ctr"/>
            <a:r>
              <a:rPr lang="en-US" sz="3200" b="1">
                <a:latin typeface="Helvetica"/>
                <a:cs typeface="Helvetica"/>
              </a:rPr>
              <a:t>WHAT IT REALLY LOOKS LIKE</a:t>
            </a:r>
          </a:p>
        </p:txBody>
      </p:sp>
      <p:sp>
        <p:nvSpPr>
          <p:cNvPr id="30" name="TextBox 29"/>
          <p:cNvSpPr txBox="1"/>
          <p:nvPr/>
        </p:nvSpPr>
        <p:spPr>
          <a:xfrm>
            <a:off x="5184968" y="2360061"/>
            <a:ext cx="1309818" cy="978459"/>
          </a:xfrm>
          <a:prstGeom prst="rect">
            <a:avLst/>
          </a:prstGeom>
          <a:noFill/>
        </p:spPr>
        <p:txBody>
          <a:bodyPr wrap="square" lIns="82030" tIns="41014" rIns="82030" bIns="41014" rtlCol="0">
            <a:spAutoFit/>
          </a:bodyPr>
          <a:lstStyle/>
          <a:p>
            <a:pPr algn="ctr">
              <a:lnSpc>
                <a:spcPct val="80000"/>
              </a:lnSpc>
            </a:pPr>
            <a:r>
              <a:rPr lang="en-US" b="1">
                <a:latin typeface="Helvetica"/>
                <a:cs typeface="Helvetica"/>
              </a:rPr>
              <a:t>Next</a:t>
            </a:r>
          </a:p>
          <a:p>
            <a:pPr algn="ctr">
              <a:lnSpc>
                <a:spcPct val="80000"/>
              </a:lnSpc>
            </a:pPr>
            <a:r>
              <a:rPr lang="en-US" b="1">
                <a:latin typeface="Helvetica"/>
                <a:cs typeface="Helvetica"/>
              </a:rPr>
              <a:t>Target</a:t>
            </a:r>
          </a:p>
          <a:p>
            <a:pPr algn="ctr">
              <a:lnSpc>
                <a:spcPct val="80000"/>
              </a:lnSpc>
            </a:pPr>
            <a:r>
              <a:rPr lang="en-US" b="1">
                <a:latin typeface="Helvetica"/>
                <a:cs typeface="Helvetica"/>
              </a:rPr>
              <a:t>Condition</a:t>
            </a:r>
          </a:p>
          <a:p>
            <a:pPr algn="ctr">
              <a:lnSpc>
                <a:spcPct val="80000"/>
              </a:lnSpc>
            </a:pPr>
            <a:r>
              <a:rPr lang="en-US">
                <a:latin typeface="Helvetica"/>
                <a:cs typeface="Helvetica"/>
              </a:rPr>
              <a:t>(date)</a:t>
            </a:r>
          </a:p>
        </p:txBody>
      </p:sp>
    </p:spTree>
    <p:extLst>
      <p:ext uri="{BB962C8B-B14F-4D97-AF65-F5344CB8AC3E}">
        <p14:creationId xmlns:p14="http://schemas.microsoft.com/office/powerpoint/2010/main" val="196756812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08005" y="293994"/>
            <a:ext cx="8151091" cy="953000"/>
          </a:xfrm>
          <a:prstGeom prst="rect">
            <a:avLst/>
          </a:prstGeom>
          <a:noFill/>
        </p:spPr>
        <p:txBody>
          <a:bodyPr wrap="square" lIns="91354" tIns="45678" rIns="91354" bIns="45678" rtlCol="0">
            <a:spAutoFit/>
          </a:bodyPr>
          <a:lstStyle/>
          <a:p>
            <a:pPr algn="ctr">
              <a:lnSpc>
                <a:spcPts val="3249"/>
              </a:lnSpc>
            </a:pPr>
            <a:r>
              <a:rPr lang="en-US" sz="3600" b="1">
                <a:solidFill>
                  <a:srgbClr val="000000"/>
                </a:solidFill>
              </a:rPr>
              <a:t>THERE'S A </a:t>
            </a:r>
            <a:r>
              <a:rPr lang="en-US" sz="3600" b="1" i="1">
                <a:solidFill>
                  <a:srgbClr val="000000"/>
                </a:solidFill>
              </a:rPr>
              <a:t>THRESHOLD OF KNOWLEDGE</a:t>
            </a:r>
          </a:p>
          <a:p>
            <a:pPr algn="ctr">
              <a:lnSpc>
                <a:spcPts val="3249"/>
              </a:lnSpc>
            </a:pPr>
            <a:r>
              <a:rPr lang="en-US" sz="3600" b="1"/>
              <a:t>BETWEEN YOU AND YOUR GOAL</a:t>
            </a:r>
          </a:p>
        </p:txBody>
      </p:sp>
      <p:sp>
        <p:nvSpPr>
          <p:cNvPr id="10" name="Rectangle 9"/>
          <p:cNvSpPr/>
          <p:nvPr/>
        </p:nvSpPr>
        <p:spPr>
          <a:xfrm>
            <a:off x="778839" y="2978207"/>
            <a:ext cx="7614327" cy="2200809"/>
          </a:xfrm>
          <a:prstGeom prst="rect">
            <a:avLst/>
          </a:prstGeom>
          <a:solidFill>
            <a:srgbClr val="FFFFCC"/>
          </a:solidFill>
          <a:ln w="34925">
            <a:solidFill>
              <a:schemeClr val="tx1"/>
            </a:solidFill>
          </a:ln>
          <a:effectLst/>
        </p:spPr>
        <p:style>
          <a:lnRef idx="1">
            <a:schemeClr val="accent1"/>
          </a:lnRef>
          <a:fillRef idx="3">
            <a:schemeClr val="accent1"/>
          </a:fillRef>
          <a:effectRef idx="2">
            <a:schemeClr val="accent1"/>
          </a:effectRef>
          <a:fontRef idx="minor">
            <a:schemeClr val="lt1"/>
          </a:fontRef>
        </p:style>
        <p:txBody>
          <a:bodyPr lIns="81994" tIns="40995" rIns="81994" bIns="40995" rtlCol="0" anchor="ctr"/>
          <a:lstStyle/>
          <a:p>
            <a:pPr algn="ctr"/>
            <a:endParaRPr lang="en-US">
              <a:ln>
                <a:solidFill>
                  <a:srgbClr val="000000"/>
                </a:solidFill>
              </a:ln>
            </a:endParaRPr>
          </a:p>
        </p:txBody>
      </p:sp>
      <p:pic>
        <p:nvPicPr>
          <p:cNvPr id="11" name="Picture 10" descr="Eye bw.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94147" y="3448832"/>
            <a:ext cx="887762" cy="991899"/>
          </a:xfrm>
          <a:prstGeom prst="rect">
            <a:avLst/>
          </a:prstGeom>
        </p:spPr>
      </p:pic>
      <p:sp>
        <p:nvSpPr>
          <p:cNvPr id="12" name="Oval 11"/>
          <p:cNvSpPr/>
          <p:nvPr/>
        </p:nvSpPr>
        <p:spPr>
          <a:xfrm>
            <a:off x="7191517" y="3520402"/>
            <a:ext cx="997527" cy="968188"/>
          </a:xfrm>
          <a:prstGeom prst="ellipse">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lIns="81994" tIns="40995" rIns="81994" bIns="40995" rtlCol="0" anchor="ctr"/>
          <a:lstStyle/>
          <a:p>
            <a:pPr algn="ctr"/>
            <a:endParaRPr lang="en-US">
              <a:ln w="38100" cmpd="sng">
                <a:solidFill>
                  <a:srgbClr val="000000"/>
                </a:solidFill>
              </a:ln>
            </a:endParaRPr>
          </a:p>
        </p:txBody>
      </p:sp>
      <p:sp>
        <p:nvSpPr>
          <p:cNvPr id="15" name="TextBox 14"/>
          <p:cNvSpPr txBox="1"/>
          <p:nvPr/>
        </p:nvSpPr>
        <p:spPr>
          <a:xfrm>
            <a:off x="6989938" y="3618822"/>
            <a:ext cx="1407074" cy="785535"/>
          </a:xfrm>
          <a:prstGeom prst="rect">
            <a:avLst/>
          </a:prstGeom>
          <a:noFill/>
        </p:spPr>
        <p:txBody>
          <a:bodyPr wrap="square" lIns="81994" tIns="40995" rIns="81994" bIns="40995" rtlCol="0">
            <a:spAutoFit/>
          </a:bodyPr>
          <a:lstStyle/>
          <a:p>
            <a:pPr algn="ctr">
              <a:lnSpc>
                <a:spcPts val="1346"/>
              </a:lnSpc>
            </a:pPr>
            <a:r>
              <a:rPr lang="en-US" sz="1600" b="1"/>
              <a:t>Next</a:t>
            </a:r>
          </a:p>
          <a:p>
            <a:pPr algn="ctr">
              <a:lnSpc>
                <a:spcPts val="1346"/>
              </a:lnSpc>
            </a:pPr>
            <a:r>
              <a:rPr lang="en-US" sz="1600" b="1"/>
              <a:t>Target</a:t>
            </a:r>
          </a:p>
          <a:p>
            <a:pPr algn="ctr">
              <a:lnSpc>
                <a:spcPts val="1346"/>
              </a:lnSpc>
            </a:pPr>
            <a:r>
              <a:rPr lang="en-US" sz="1600" b="1"/>
              <a:t>Condition</a:t>
            </a:r>
          </a:p>
          <a:p>
            <a:pPr algn="ctr">
              <a:lnSpc>
                <a:spcPts val="1346"/>
              </a:lnSpc>
            </a:pPr>
            <a:r>
              <a:rPr lang="en-US" sz="1600"/>
              <a:t>(date)</a:t>
            </a:r>
          </a:p>
        </p:txBody>
      </p:sp>
      <p:sp>
        <p:nvSpPr>
          <p:cNvPr id="16" name="TextBox 15"/>
          <p:cNvSpPr txBox="1"/>
          <p:nvPr/>
        </p:nvSpPr>
        <p:spPr>
          <a:xfrm>
            <a:off x="3629529" y="3000619"/>
            <a:ext cx="4152115" cy="385475"/>
          </a:xfrm>
          <a:prstGeom prst="rect">
            <a:avLst/>
          </a:prstGeom>
          <a:noFill/>
        </p:spPr>
        <p:txBody>
          <a:bodyPr wrap="square" lIns="81994" tIns="40995" rIns="81994" bIns="40995" rtlCol="0">
            <a:spAutoFit/>
          </a:bodyPr>
          <a:lstStyle/>
          <a:p>
            <a:pPr algn="ctr">
              <a:lnSpc>
                <a:spcPts val="2331"/>
              </a:lnSpc>
            </a:pPr>
            <a:r>
              <a:rPr lang="en-US" sz="2200" b="1" i="1"/>
              <a:t>Path isn't knowable in advance</a:t>
            </a:r>
          </a:p>
        </p:txBody>
      </p:sp>
      <p:sp>
        <p:nvSpPr>
          <p:cNvPr id="17" name="TextBox 16"/>
          <p:cNvSpPr txBox="1"/>
          <p:nvPr/>
        </p:nvSpPr>
        <p:spPr>
          <a:xfrm>
            <a:off x="6978248" y="4506818"/>
            <a:ext cx="1407074" cy="683494"/>
          </a:xfrm>
          <a:prstGeom prst="rect">
            <a:avLst/>
          </a:prstGeom>
          <a:noFill/>
        </p:spPr>
        <p:txBody>
          <a:bodyPr wrap="square" lIns="81994" tIns="40995" rIns="81994" bIns="40995" rtlCol="0">
            <a:spAutoFit/>
          </a:bodyPr>
          <a:lstStyle/>
          <a:p>
            <a:pPr algn="ctr">
              <a:lnSpc>
                <a:spcPts val="1526"/>
              </a:lnSpc>
            </a:pPr>
            <a:r>
              <a:rPr lang="en-US" b="1">
                <a:solidFill>
                  <a:srgbClr val="000000"/>
                </a:solidFill>
              </a:rPr>
              <a:t>Where you</a:t>
            </a:r>
          </a:p>
          <a:p>
            <a:pPr algn="ctr">
              <a:lnSpc>
                <a:spcPts val="1526"/>
              </a:lnSpc>
            </a:pPr>
            <a:r>
              <a:rPr lang="en-US" b="1">
                <a:solidFill>
                  <a:srgbClr val="000000"/>
                </a:solidFill>
              </a:rPr>
              <a:t>want to be</a:t>
            </a:r>
          </a:p>
          <a:p>
            <a:pPr algn="ctr">
              <a:lnSpc>
                <a:spcPts val="1526"/>
              </a:lnSpc>
            </a:pPr>
            <a:r>
              <a:rPr lang="en-US" b="1">
                <a:solidFill>
                  <a:srgbClr val="000000"/>
                </a:solidFill>
              </a:rPr>
              <a:t>next</a:t>
            </a:r>
          </a:p>
        </p:txBody>
      </p:sp>
      <p:sp>
        <p:nvSpPr>
          <p:cNvPr id="18" name="TextBox 17"/>
          <p:cNvSpPr txBox="1"/>
          <p:nvPr/>
        </p:nvSpPr>
        <p:spPr>
          <a:xfrm>
            <a:off x="2640828" y="4495013"/>
            <a:ext cx="1407074" cy="683494"/>
          </a:xfrm>
          <a:prstGeom prst="rect">
            <a:avLst/>
          </a:prstGeom>
          <a:noFill/>
        </p:spPr>
        <p:txBody>
          <a:bodyPr wrap="square" lIns="81994" tIns="40995" rIns="81994" bIns="40995" rtlCol="0">
            <a:spAutoFit/>
          </a:bodyPr>
          <a:lstStyle/>
          <a:p>
            <a:pPr algn="ctr">
              <a:lnSpc>
                <a:spcPts val="1526"/>
              </a:lnSpc>
            </a:pPr>
            <a:r>
              <a:rPr lang="en-US" b="1">
                <a:solidFill>
                  <a:srgbClr val="000000"/>
                </a:solidFill>
              </a:rPr>
              <a:t>Your Current</a:t>
            </a:r>
          </a:p>
          <a:p>
            <a:pPr algn="ctr">
              <a:lnSpc>
                <a:spcPts val="1526"/>
              </a:lnSpc>
            </a:pPr>
            <a:r>
              <a:rPr lang="en-US" b="1">
                <a:solidFill>
                  <a:srgbClr val="000000"/>
                </a:solidFill>
              </a:rPr>
              <a:t>Knowledge</a:t>
            </a:r>
          </a:p>
          <a:p>
            <a:pPr algn="ctr">
              <a:lnSpc>
                <a:spcPts val="1526"/>
              </a:lnSpc>
            </a:pPr>
            <a:r>
              <a:rPr lang="en-US" b="1">
                <a:solidFill>
                  <a:srgbClr val="000000"/>
                </a:solidFill>
              </a:rPr>
              <a:t>Threshold</a:t>
            </a:r>
          </a:p>
        </p:txBody>
      </p:sp>
      <p:cxnSp>
        <p:nvCxnSpPr>
          <p:cNvPr id="21" name="Straight Arrow Connector 20"/>
          <p:cNvCxnSpPr/>
          <p:nvPr/>
        </p:nvCxnSpPr>
        <p:spPr>
          <a:xfrm>
            <a:off x="1766458" y="4018762"/>
            <a:ext cx="1352665" cy="0"/>
          </a:xfrm>
          <a:prstGeom prst="straightConnector1">
            <a:avLst/>
          </a:prstGeom>
          <a:ln w="76200">
            <a:solidFill>
              <a:schemeClr val="tx1">
                <a:lumMod val="65000"/>
                <a:lumOff val="35000"/>
              </a:schemeClr>
            </a:solidFill>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22" name="Group 21"/>
          <p:cNvGrpSpPr/>
          <p:nvPr/>
        </p:nvGrpSpPr>
        <p:grpSpPr>
          <a:xfrm>
            <a:off x="3216870" y="3102746"/>
            <a:ext cx="208275" cy="1353628"/>
            <a:chOff x="8199198" y="714150"/>
            <a:chExt cx="229103" cy="1534112"/>
          </a:xfrm>
        </p:grpSpPr>
        <p:cxnSp>
          <p:nvCxnSpPr>
            <p:cNvPr id="26" name="Straight Connector 25"/>
            <p:cNvCxnSpPr/>
            <p:nvPr/>
          </p:nvCxnSpPr>
          <p:spPr>
            <a:xfrm>
              <a:off x="8199198" y="714150"/>
              <a:ext cx="229103" cy="204832"/>
            </a:xfrm>
            <a:prstGeom prst="line">
              <a:avLst/>
            </a:prstGeom>
            <a:ln w="8572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8199198" y="883485"/>
              <a:ext cx="229103" cy="204832"/>
            </a:xfrm>
            <a:prstGeom prst="line">
              <a:avLst/>
            </a:prstGeom>
            <a:ln w="8572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8199198" y="1049783"/>
              <a:ext cx="229103" cy="204832"/>
            </a:xfrm>
            <a:prstGeom prst="line">
              <a:avLst/>
            </a:prstGeom>
            <a:ln w="8572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8199198" y="1215805"/>
              <a:ext cx="229103" cy="204832"/>
            </a:xfrm>
            <a:prstGeom prst="line">
              <a:avLst/>
            </a:prstGeom>
            <a:ln w="8572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8199198" y="1378790"/>
              <a:ext cx="229103" cy="204832"/>
            </a:xfrm>
            <a:prstGeom prst="line">
              <a:avLst/>
            </a:prstGeom>
            <a:ln w="8572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8199198" y="1541775"/>
              <a:ext cx="229103" cy="204832"/>
            </a:xfrm>
            <a:prstGeom prst="line">
              <a:avLst/>
            </a:prstGeom>
            <a:ln w="8572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8199198" y="1708073"/>
              <a:ext cx="229103" cy="204832"/>
            </a:xfrm>
            <a:prstGeom prst="line">
              <a:avLst/>
            </a:prstGeom>
            <a:ln w="8572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8199198" y="1874095"/>
              <a:ext cx="229103" cy="204832"/>
            </a:xfrm>
            <a:prstGeom prst="line">
              <a:avLst/>
            </a:prstGeom>
            <a:ln w="8572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199198" y="2043430"/>
              <a:ext cx="229103" cy="204832"/>
            </a:xfrm>
            <a:prstGeom prst="line">
              <a:avLst/>
            </a:prstGeom>
            <a:ln w="85725">
              <a:solidFill>
                <a:srgbClr val="FF0000"/>
              </a:solidFill>
            </a:ln>
            <a:effectLst/>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4217263" y="4057736"/>
            <a:ext cx="431800" cy="636857"/>
          </a:xfrm>
          <a:prstGeom prst="rect">
            <a:avLst/>
          </a:prstGeom>
          <a:noFill/>
        </p:spPr>
        <p:txBody>
          <a:bodyPr wrap="square" lIns="81994" tIns="40995" rIns="81994" bIns="40995" rtlCol="0">
            <a:spAutoFit/>
          </a:bodyPr>
          <a:lstStyle/>
          <a:p>
            <a:r>
              <a:rPr lang="en-US" sz="3600" b="1">
                <a:solidFill>
                  <a:schemeClr val="tx1">
                    <a:lumMod val="65000"/>
                    <a:lumOff val="35000"/>
                  </a:schemeClr>
                </a:solidFill>
              </a:rPr>
              <a:t>?</a:t>
            </a:r>
            <a:endParaRPr lang="en-US" sz="2200" b="1">
              <a:solidFill>
                <a:schemeClr val="tx1">
                  <a:lumMod val="65000"/>
                  <a:lumOff val="35000"/>
                </a:schemeClr>
              </a:solidFill>
            </a:endParaRPr>
          </a:p>
        </p:txBody>
      </p:sp>
      <p:sp>
        <p:nvSpPr>
          <p:cNvPr id="24" name="TextBox 23"/>
          <p:cNvSpPr txBox="1"/>
          <p:nvPr/>
        </p:nvSpPr>
        <p:spPr>
          <a:xfrm>
            <a:off x="4953000" y="3606801"/>
            <a:ext cx="431800" cy="636857"/>
          </a:xfrm>
          <a:prstGeom prst="rect">
            <a:avLst/>
          </a:prstGeom>
          <a:noFill/>
        </p:spPr>
        <p:txBody>
          <a:bodyPr wrap="square" lIns="81994" tIns="40995" rIns="81994" bIns="40995" rtlCol="0">
            <a:spAutoFit/>
          </a:bodyPr>
          <a:lstStyle/>
          <a:p>
            <a:r>
              <a:rPr lang="en-US" sz="3600" b="1">
                <a:solidFill>
                  <a:schemeClr val="tx1">
                    <a:lumMod val="65000"/>
                    <a:lumOff val="35000"/>
                  </a:schemeClr>
                </a:solidFill>
              </a:rPr>
              <a:t>?</a:t>
            </a:r>
            <a:endParaRPr lang="en-US" sz="2200" b="1">
              <a:solidFill>
                <a:schemeClr val="tx1">
                  <a:lumMod val="65000"/>
                  <a:lumOff val="35000"/>
                </a:schemeClr>
              </a:solidFill>
            </a:endParaRPr>
          </a:p>
        </p:txBody>
      </p:sp>
      <p:sp>
        <p:nvSpPr>
          <p:cNvPr id="25" name="TextBox 24"/>
          <p:cNvSpPr txBox="1"/>
          <p:nvPr/>
        </p:nvSpPr>
        <p:spPr>
          <a:xfrm>
            <a:off x="6502400" y="3579544"/>
            <a:ext cx="431800" cy="636857"/>
          </a:xfrm>
          <a:prstGeom prst="rect">
            <a:avLst/>
          </a:prstGeom>
          <a:noFill/>
        </p:spPr>
        <p:txBody>
          <a:bodyPr wrap="square" lIns="81994" tIns="40995" rIns="81994" bIns="40995" rtlCol="0">
            <a:spAutoFit/>
          </a:bodyPr>
          <a:lstStyle/>
          <a:p>
            <a:r>
              <a:rPr lang="en-US" sz="3600" b="1">
                <a:solidFill>
                  <a:schemeClr val="tx1">
                    <a:lumMod val="65000"/>
                    <a:lumOff val="35000"/>
                  </a:schemeClr>
                </a:solidFill>
              </a:rPr>
              <a:t>?</a:t>
            </a:r>
            <a:endParaRPr lang="en-US" sz="2200" b="1">
              <a:solidFill>
                <a:schemeClr val="tx1">
                  <a:lumMod val="65000"/>
                  <a:lumOff val="35000"/>
                </a:schemeClr>
              </a:solidFill>
            </a:endParaRPr>
          </a:p>
        </p:txBody>
      </p:sp>
      <p:sp>
        <p:nvSpPr>
          <p:cNvPr id="35" name="TextBox 34"/>
          <p:cNvSpPr txBox="1"/>
          <p:nvPr/>
        </p:nvSpPr>
        <p:spPr>
          <a:xfrm>
            <a:off x="2373514" y="2113276"/>
            <a:ext cx="1875221" cy="791494"/>
          </a:xfrm>
          <a:prstGeom prst="rect">
            <a:avLst/>
          </a:prstGeom>
          <a:noFill/>
        </p:spPr>
        <p:txBody>
          <a:bodyPr wrap="square" lIns="81994" tIns="40995" rIns="81994" bIns="40995" rtlCol="0">
            <a:spAutoFit/>
          </a:bodyPr>
          <a:lstStyle/>
          <a:p>
            <a:pPr algn="ctr">
              <a:lnSpc>
                <a:spcPts val="1795"/>
              </a:lnSpc>
            </a:pPr>
            <a:r>
              <a:rPr lang="en-US" sz="2200" b="1"/>
              <a:t>Limit of what you currently know</a:t>
            </a:r>
          </a:p>
        </p:txBody>
      </p:sp>
      <p:sp>
        <p:nvSpPr>
          <p:cNvPr id="71" name="TextBox 70"/>
          <p:cNvSpPr txBox="1"/>
          <p:nvPr/>
        </p:nvSpPr>
        <p:spPr>
          <a:xfrm>
            <a:off x="804972" y="2112850"/>
            <a:ext cx="1192399" cy="791494"/>
          </a:xfrm>
          <a:prstGeom prst="rect">
            <a:avLst/>
          </a:prstGeom>
          <a:noFill/>
        </p:spPr>
        <p:txBody>
          <a:bodyPr wrap="square" lIns="81994" tIns="40995" rIns="81994" bIns="40995" rtlCol="0">
            <a:spAutoFit/>
          </a:bodyPr>
          <a:lstStyle/>
          <a:p>
            <a:pPr algn="ctr">
              <a:lnSpc>
                <a:spcPts val="1795"/>
              </a:lnSpc>
            </a:pPr>
            <a:r>
              <a:rPr lang="en-US" sz="2200" b="1"/>
              <a:t>Where</a:t>
            </a:r>
          </a:p>
          <a:p>
            <a:pPr algn="ctr">
              <a:lnSpc>
                <a:spcPts val="1795"/>
              </a:lnSpc>
            </a:pPr>
            <a:r>
              <a:rPr lang="en-US" sz="2200" b="1"/>
              <a:t>you</a:t>
            </a:r>
          </a:p>
          <a:p>
            <a:pPr algn="ctr">
              <a:lnSpc>
                <a:spcPts val="1795"/>
              </a:lnSpc>
            </a:pPr>
            <a:r>
              <a:rPr lang="en-US" sz="2200" b="1"/>
              <a:t>are</a:t>
            </a:r>
          </a:p>
        </p:txBody>
      </p:sp>
      <p:sp>
        <p:nvSpPr>
          <p:cNvPr id="72" name="TextBox 71"/>
          <p:cNvSpPr txBox="1"/>
          <p:nvPr/>
        </p:nvSpPr>
        <p:spPr>
          <a:xfrm>
            <a:off x="7077371" y="2228068"/>
            <a:ext cx="1194039" cy="695484"/>
          </a:xfrm>
          <a:prstGeom prst="rect">
            <a:avLst/>
          </a:prstGeom>
          <a:noFill/>
        </p:spPr>
        <p:txBody>
          <a:bodyPr wrap="square" lIns="81994" tIns="40995" rIns="81994" bIns="40995" rtlCol="0">
            <a:spAutoFit/>
          </a:bodyPr>
          <a:lstStyle/>
          <a:p>
            <a:pPr algn="ctr">
              <a:lnSpc>
                <a:spcPts val="2331"/>
              </a:lnSpc>
            </a:pPr>
            <a:r>
              <a:rPr lang="en-US" sz="2500" b="1">
                <a:solidFill>
                  <a:srgbClr val="000000"/>
                </a:solidFill>
              </a:rPr>
              <a:t>The</a:t>
            </a:r>
          </a:p>
          <a:p>
            <a:pPr algn="ctr">
              <a:lnSpc>
                <a:spcPts val="2331"/>
              </a:lnSpc>
            </a:pPr>
            <a:r>
              <a:rPr lang="en-US" sz="2500" b="1">
                <a:solidFill>
                  <a:srgbClr val="000000"/>
                </a:solidFill>
              </a:rPr>
              <a:t>Goal</a:t>
            </a:r>
          </a:p>
        </p:txBody>
      </p:sp>
      <p:sp>
        <p:nvSpPr>
          <p:cNvPr id="73" name="TextBox 72"/>
          <p:cNvSpPr txBox="1"/>
          <p:nvPr/>
        </p:nvSpPr>
        <p:spPr>
          <a:xfrm rot="20016782">
            <a:off x="3648154" y="3608038"/>
            <a:ext cx="1308793" cy="390636"/>
          </a:xfrm>
          <a:prstGeom prst="rect">
            <a:avLst/>
          </a:prstGeom>
          <a:noFill/>
        </p:spPr>
        <p:txBody>
          <a:bodyPr wrap="square" lIns="81994" tIns="40995" rIns="81994" bIns="40995" rtlCol="0">
            <a:spAutoFit/>
          </a:bodyPr>
          <a:lstStyle/>
          <a:p>
            <a:pPr algn="ctr"/>
            <a:r>
              <a:rPr lang="en-US" sz="2000"/>
              <a:t>Obstacles</a:t>
            </a:r>
          </a:p>
        </p:txBody>
      </p:sp>
      <p:sp>
        <p:nvSpPr>
          <p:cNvPr id="91" name="TextBox 90"/>
          <p:cNvSpPr txBox="1"/>
          <p:nvPr/>
        </p:nvSpPr>
        <p:spPr>
          <a:xfrm rot="20666420">
            <a:off x="5138694" y="4126270"/>
            <a:ext cx="1308793" cy="556173"/>
          </a:xfrm>
          <a:prstGeom prst="rect">
            <a:avLst/>
          </a:prstGeom>
          <a:noFill/>
        </p:spPr>
        <p:txBody>
          <a:bodyPr wrap="square" lIns="81994" tIns="40995" rIns="81994" bIns="40995" rtlCol="0">
            <a:spAutoFit/>
          </a:bodyPr>
          <a:lstStyle/>
          <a:p>
            <a:pPr algn="ctr">
              <a:lnSpc>
                <a:spcPts val="1795"/>
              </a:lnSpc>
            </a:pPr>
            <a:r>
              <a:rPr lang="en-US" sz="2000"/>
              <a:t>Unclear</a:t>
            </a:r>
          </a:p>
          <a:p>
            <a:pPr algn="ctr">
              <a:lnSpc>
                <a:spcPts val="1795"/>
              </a:lnSpc>
            </a:pPr>
            <a:r>
              <a:rPr lang="en-US" sz="2000"/>
              <a:t>Territory</a:t>
            </a:r>
          </a:p>
        </p:txBody>
      </p:sp>
      <p:sp>
        <p:nvSpPr>
          <p:cNvPr id="2" name="Footer Placeholder 1"/>
          <p:cNvSpPr>
            <a:spLocks noGrp="1"/>
          </p:cNvSpPr>
          <p:nvPr>
            <p:ph type="ftr" sz="quarter" idx="11"/>
          </p:nvPr>
        </p:nvSpPr>
        <p:spPr/>
        <p:txBody>
          <a:bodyPr/>
          <a:lstStyle/>
          <a:p>
            <a:r>
              <a:rPr lang="en-US"/>
              <a:t>By Mike Rother</a:t>
            </a:r>
          </a:p>
        </p:txBody>
      </p:sp>
      <p:sp>
        <p:nvSpPr>
          <p:cNvPr id="3" name="Slide Number Placeholder 2"/>
          <p:cNvSpPr>
            <a:spLocks noGrp="1"/>
          </p:cNvSpPr>
          <p:nvPr>
            <p:ph type="sldNum" sz="quarter" idx="12"/>
          </p:nvPr>
        </p:nvSpPr>
        <p:spPr/>
        <p:txBody>
          <a:bodyPr/>
          <a:lstStyle/>
          <a:p>
            <a:fld id="{1254D1E6-34D6-5C4C-A7E3-AB2F6F87675C}" type="slidenum">
              <a:rPr lang="en-US"/>
              <a:pPr/>
              <a:t>88</a:t>
            </a:fld>
            <a:endParaRPr lang="en-US"/>
          </a:p>
        </p:txBody>
      </p:sp>
      <p:sp>
        <p:nvSpPr>
          <p:cNvPr id="36" name="TextBox 35"/>
          <p:cNvSpPr txBox="1"/>
          <p:nvPr/>
        </p:nvSpPr>
        <p:spPr>
          <a:xfrm rot="21201053">
            <a:off x="5149448" y="3469795"/>
            <a:ext cx="1604775" cy="390577"/>
          </a:xfrm>
          <a:prstGeom prst="rect">
            <a:avLst/>
          </a:prstGeom>
          <a:noFill/>
        </p:spPr>
        <p:txBody>
          <a:bodyPr wrap="square" lIns="81994" tIns="40995" rIns="81994" bIns="40995" rtlCol="0">
            <a:spAutoFit/>
          </a:bodyPr>
          <a:lstStyle/>
          <a:p>
            <a:pPr algn="ctr"/>
            <a:r>
              <a:rPr lang="en-US" sz="2000"/>
              <a:t>Complexity</a:t>
            </a:r>
          </a:p>
        </p:txBody>
      </p:sp>
      <p:sp>
        <p:nvSpPr>
          <p:cNvPr id="37" name="TextBox 36"/>
          <p:cNvSpPr txBox="1"/>
          <p:nvPr/>
        </p:nvSpPr>
        <p:spPr>
          <a:xfrm>
            <a:off x="554865" y="1184630"/>
            <a:ext cx="8023415" cy="745770"/>
          </a:xfrm>
          <a:prstGeom prst="rect">
            <a:avLst/>
          </a:prstGeom>
          <a:noFill/>
        </p:spPr>
        <p:txBody>
          <a:bodyPr wrap="square" lIns="91354" tIns="45678" rIns="91354" bIns="45678" rtlCol="0">
            <a:spAutoFit/>
          </a:bodyPr>
          <a:lstStyle/>
          <a:p>
            <a:pPr algn="ctr">
              <a:lnSpc>
                <a:spcPct val="80000"/>
              </a:lnSpc>
            </a:pPr>
            <a:r>
              <a:rPr lang="en-US" sz="2600" b="1"/>
              <a:t>It's the point at which you have no facts or data</a:t>
            </a:r>
          </a:p>
          <a:p>
            <a:pPr algn="ctr">
              <a:lnSpc>
                <a:spcPct val="80000"/>
              </a:lnSpc>
            </a:pPr>
            <a:r>
              <a:rPr lang="en-US" sz="2600" b="1"/>
              <a:t>and start guessing</a:t>
            </a:r>
          </a:p>
        </p:txBody>
      </p:sp>
    </p:spTree>
    <p:extLst>
      <p:ext uri="{BB962C8B-B14F-4D97-AF65-F5344CB8AC3E}">
        <p14:creationId xmlns:p14="http://schemas.microsoft.com/office/powerpoint/2010/main" val="151692703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Picture 163" descr="Stick Person.jpeg"/>
          <p:cNvPicPr>
            <a:picLocks noChangeAspect="1"/>
          </p:cNvPicPr>
          <p:nvPr/>
        </p:nvPicPr>
        <p:blipFill rotWithShape="1">
          <a:blip r:embed="rId2">
            <a:extLst>
              <a:ext uri="{28A0092B-C50C-407E-A947-70E740481C1C}">
                <a14:useLocalDpi xmlns:a14="http://schemas.microsoft.com/office/drawing/2010/main" val="0"/>
              </a:ext>
            </a:extLst>
          </a:blip>
          <a:srcRect l="18168" r="42509"/>
          <a:stretch/>
        </p:blipFill>
        <p:spPr>
          <a:xfrm>
            <a:off x="2046167" y="3193945"/>
            <a:ext cx="359912" cy="678744"/>
          </a:xfrm>
          <a:prstGeom prst="rect">
            <a:avLst/>
          </a:prstGeom>
        </p:spPr>
      </p:pic>
      <p:pic>
        <p:nvPicPr>
          <p:cNvPr id="165" name="Picture 164" descr="Stick Person.jpeg"/>
          <p:cNvPicPr>
            <a:picLocks noChangeAspect="1"/>
          </p:cNvPicPr>
          <p:nvPr/>
        </p:nvPicPr>
        <p:blipFill rotWithShape="1">
          <a:blip r:embed="rId2">
            <a:extLst>
              <a:ext uri="{28A0092B-C50C-407E-A947-70E740481C1C}">
                <a14:useLocalDpi xmlns:a14="http://schemas.microsoft.com/office/drawing/2010/main" val="0"/>
              </a:ext>
            </a:extLst>
          </a:blip>
          <a:srcRect l="18168" r="42509"/>
          <a:stretch/>
        </p:blipFill>
        <p:spPr>
          <a:xfrm>
            <a:off x="2034839" y="4240832"/>
            <a:ext cx="359912" cy="678744"/>
          </a:xfrm>
          <a:prstGeom prst="rect">
            <a:avLst/>
          </a:prstGeom>
        </p:spPr>
      </p:pic>
      <p:pic>
        <p:nvPicPr>
          <p:cNvPr id="166" name="Picture 165" descr="Stick Person.jpeg"/>
          <p:cNvPicPr>
            <a:picLocks noChangeAspect="1"/>
          </p:cNvPicPr>
          <p:nvPr/>
        </p:nvPicPr>
        <p:blipFill rotWithShape="1">
          <a:blip r:embed="rId2">
            <a:extLst>
              <a:ext uri="{28A0092B-C50C-407E-A947-70E740481C1C}">
                <a14:useLocalDpi xmlns:a14="http://schemas.microsoft.com/office/drawing/2010/main" val="0"/>
              </a:ext>
            </a:extLst>
          </a:blip>
          <a:srcRect l="18168" r="42509"/>
          <a:stretch/>
        </p:blipFill>
        <p:spPr>
          <a:xfrm>
            <a:off x="2023517" y="5272155"/>
            <a:ext cx="359912" cy="678744"/>
          </a:xfrm>
          <a:prstGeom prst="rect">
            <a:avLst/>
          </a:prstGeom>
        </p:spPr>
      </p:pic>
      <p:cxnSp>
        <p:nvCxnSpPr>
          <p:cNvPr id="99" name="Straight Connector 98"/>
          <p:cNvCxnSpPr/>
          <p:nvPr/>
        </p:nvCxnSpPr>
        <p:spPr>
          <a:xfrm>
            <a:off x="2760132" y="6311710"/>
            <a:ext cx="3714044" cy="0"/>
          </a:xfrm>
          <a:prstGeom prst="line">
            <a:avLst/>
          </a:prstGeom>
          <a:ln w="19050" cmpd="sng">
            <a:solidFill>
              <a:schemeClr val="tx1">
                <a:lumMod val="75000"/>
                <a:lumOff val="2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37" name="Rechthoek 79"/>
          <p:cNvSpPr/>
          <p:nvPr/>
        </p:nvSpPr>
        <p:spPr>
          <a:xfrm>
            <a:off x="3952330" y="6094223"/>
            <a:ext cx="1345310" cy="390636"/>
          </a:xfrm>
          <a:prstGeom prst="rect">
            <a:avLst/>
          </a:prstGeom>
          <a:solidFill>
            <a:schemeClr val="bg1"/>
          </a:solidFill>
        </p:spPr>
        <p:txBody>
          <a:bodyPr wrap="square" lIns="82030" tIns="41015" rIns="82030" bIns="41015">
            <a:spAutoFit/>
          </a:bodyPr>
          <a:lstStyle/>
          <a:p>
            <a:pPr algn="ctr"/>
            <a:r>
              <a:rPr lang="nl-NL" sz="2000" b="1" dirty="0">
                <a:solidFill>
                  <a:schemeClr val="tx1">
                    <a:lumMod val="65000"/>
                    <a:lumOff val="35000"/>
                  </a:schemeClr>
                </a:solidFill>
              </a:rPr>
              <a:t>PLANNING</a:t>
            </a:r>
            <a:endParaRPr lang="en-US" sz="2000" b="1" dirty="0">
              <a:solidFill>
                <a:schemeClr val="tx1">
                  <a:lumMod val="65000"/>
                  <a:lumOff val="35000"/>
                </a:schemeClr>
              </a:solidFill>
            </a:endParaRPr>
          </a:p>
        </p:txBody>
      </p:sp>
      <p:sp>
        <p:nvSpPr>
          <p:cNvPr id="138" name="Rechthoek 67"/>
          <p:cNvSpPr/>
          <p:nvPr/>
        </p:nvSpPr>
        <p:spPr>
          <a:xfrm>
            <a:off x="6608352" y="6094223"/>
            <a:ext cx="1969920" cy="390636"/>
          </a:xfrm>
          <a:prstGeom prst="rect">
            <a:avLst/>
          </a:prstGeom>
        </p:spPr>
        <p:txBody>
          <a:bodyPr wrap="square" lIns="82030" tIns="41015" rIns="82030" bIns="41015">
            <a:spAutoFit/>
          </a:bodyPr>
          <a:lstStyle/>
          <a:p>
            <a:pPr algn="ctr"/>
            <a:r>
              <a:rPr lang="nl-NL" sz="2000" b="1" dirty="0" err="1">
                <a:solidFill>
                  <a:srgbClr val="595959"/>
                </a:solidFill>
              </a:rPr>
              <a:t>EXECUTING</a:t>
            </a:r>
            <a:endParaRPr lang="en-US" sz="2000" b="1" dirty="0">
              <a:solidFill>
                <a:srgbClr val="595959"/>
              </a:solidFill>
            </a:endParaRPr>
          </a:p>
        </p:txBody>
      </p:sp>
      <p:grpSp>
        <p:nvGrpSpPr>
          <p:cNvPr id="10" name="Group 9"/>
          <p:cNvGrpSpPr/>
          <p:nvPr/>
        </p:nvGrpSpPr>
        <p:grpSpPr>
          <a:xfrm>
            <a:off x="2553351" y="2082792"/>
            <a:ext cx="5958475" cy="847910"/>
            <a:chOff x="2652125" y="1066800"/>
            <a:chExt cx="5958475" cy="847910"/>
          </a:xfrm>
        </p:grpSpPr>
        <p:sp>
          <p:nvSpPr>
            <p:cNvPr id="5" name="Rectangle 4"/>
            <p:cNvSpPr/>
            <p:nvPr/>
          </p:nvSpPr>
          <p:spPr>
            <a:xfrm>
              <a:off x="2652125" y="1066800"/>
              <a:ext cx="5958475" cy="838200"/>
            </a:xfrm>
            <a:prstGeom prst="rect">
              <a:avLst/>
            </a:prstGeom>
            <a:solidFill>
              <a:srgbClr val="EEECE1"/>
            </a:solidFill>
            <a:ln>
              <a:solidFill>
                <a:schemeClr val="tx1"/>
              </a:solidFill>
            </a:ln>
            <a:effectLst>
              <a:outerShdw blurRad="40000" dist="23000" dir="396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064903" y="1285127"/>
              <a:ext cx="0" cy="384048"/>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438422" y="1285127"/>
              <a:ext cx="0" cy="384048"/>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6797830" y="1073462"/>
              <a:ext cx="0" cy="841248"/>
            </a:xfrm>
            <a:prstGeom prst="line">
              <a:avLst/>
            </a:prstGeom>
            <a:ln w="19050"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a:off x="2494844" y="1157105"/>
            <a:ext cx="1535290" cy="923843"/>
          </a:xfrm>
          <a:prstGeom prst="rect">
            <a:avLst/>
          </a:prstGeom>
          <a:noFill/>
        </p:spPr>
        <p:txBody>
          <a:bodyPr wrap="square" lIns="91407" tIns="45704" rIns="91407" bIns="45704" rtlCol="0">
            <a:spAutoFit/>
          </a:bodyPr>
          <a:lstStyle/>
          <a:p>
            <a:pPr algn="ctr">
              <a:lnSpc>
                <a:spcPct val="80000"/>
              </a:lnSpc>
            </a:pPr>
            <a:r>
              <a:rPr lang="en-US" b="1"/>
              <a:t>Understand</a:t>
            </a:r>
          </a:p>
          <a:p>
            <a:pPr algn="ctr">
              <a:lnSpc>
                <a:spcPct val="80000"/>
              </a:lnSpc>
            </a:pPr>
            <a:r>
              <a:rPr lang="en-US" b="1"/>
              <a:t>the Direction</a:t>
            </a:r>
          </a:p>
          <a:p>
            <a:pPr algn="ctr">
              <a:lnSpc>
                <a:spcPct val="80000"/>
              </a:lnSpc>
            </a:pPr>
            <a:r>
              <a:rPr lang="en-US" b="1"/>
              <a:t>or Challenge</a:t>
            </a:r>
          </a:p>
          <a:p>
            <a:pPr algn="ctr">
              <a:lnSpc>
                <a:spcPct val="80000"/>
              </a:lnSpc>
            </a:pPr>
            <a:r>
              <a:rPr lang="en-US" sz="1300" b="1"/>
              <a:t>(from level above)</a:t>
            </a:r>
          </a:p>
        </p:txBody>
      </p:sp>
      <p:sp>
        <p:nvSpPr>
          <p:cNvPr id="67" name="TextBox 66"/>
          <p:cNvSpPr txBox="1"/>
          <p:nvPr/>
        </p:nvSpPr>
        <p:spPr>
          <a:xfrm>
            <a:off x="3980238" y="1300018"/>
            <a:ext cx="1371600" cy="766364"/>
          </a:xfrm>
          <a:prstGeom prst="rect">
            <a:avLst/>
          </a:prstGeom>
          <a:noFill/>
        </p:spPr>
        <p:txBody>
          <a:bodyPr wrap="square" lIns="91407" tIns="45704" rIns="91407" bIns="45704" rtlCol="0">
            <a:spAutoFit/>
          </a:bodyPr>
          <a:lstStyle/>
          <a:p>
            <a:pPr algn="ctr">
              <a:lnSpc>
                <a:spcPct val="80000"/>
              </a:lnSpc>
            </a:pPr>
            <a:r>
              <a:rPr lang="en-US" b="1"/>
              <a:t>Grasp the</a:t>
            </a:r>
          </a:p>
          <a:p>
            <a:pPr algn="ctr">
              <a:lnSpc>
                <a:spcPct val="80000"/>
              </a:lnSpc>
            </a:pPr>
            <a:r>
              <a:rPr lang="en-US" b="1"/>
              <a:t>Current</a:t>
            </a:r>
          </a:p>
          <a:p>
            <a:pPr algn="ctr">
              <a:lnSpc>
                <a:spcPct val="80000"/>
              </a:lnSpc>
            </a:pPr>
            <a:r>
              <a:rPr lang="en-US" b="1"/>
              <a:t>Condition</a:t>
            </a:r>
          </a:p>
        </p:txBody>
      </p:sp>
      <p:sp>
        <p:nvSpPr>
          <p:cNvPr id="68" name="TextBox 67"/>
          <p:cNvSpPr txBox="1"/>
          <p:nvPr/>
        </p:nvSpPr>
        <p:spPr>
          <a:xfrm>
            <a:off x="5240868" y="1288729"/>
            <a:ext cx="1580444" cy="766364"/>
          </a:xfrm>
          <a:prstGeom prst="rect">
            <a:avLst/>
          </a:prstGeom>
          <a:noFill/>
        </p:spPr>
        <p:txBody>
          <a:bodyPr wrap="square" lIns="91407" tIns="45704" rIns="91407" bIns="45704" rtlCol="0">
            <a:spAutoFit/>
          </a:bodyPr>
          <a:lstStyle/>
          <a:p>
            <a:pPr algn="ctr">
              <a:lnSpc>
                <a:spcPct val="80000"/>
              </a:lnSpc>
            </a:pPr>
            <a:r>
              <a:rPr lang="en-US" b="1"/>
              <a:t>Establish the Next Target Condition</a:t>
            </a:r>
          </a:p>
        </p:txBody>
      </p:sp>
      <p:sp>
        <p:nvSpPr>
          <p:cNvPr id="69" name="TextBox 68"/>
          <p:cNvSpPr txBox="1"/>
          <p:nvPr/>
        </p:nvSpPr>
        <p:spPr>
          <a:xfrm>
            <a:off x="6920089" y="1080907"/>
            <a:ext cx="1371600" cy="987963"/>
          </a:xfrm>
          <a:prstGeom prst="rect">
            <a:avLst/>
          </a:prstGeom>
          <a:noFill/>
        </p:spPr>
        <p:txBody>
          <a:bodyPr wrap="square" lIns="91407" tIns="45704" rIns="91407" bIns="45704" rtlCol="0">
            <a:spAutoFit/>
          </a:bodyPr>
          <a:lstStyle/>
          <a:p>
            <a:pPr algn="ctr">
              <a:lnSpc>
                <a:spcPct val="80000"/>
              </a:lnSpc>
            </a:pPr>
            <a:r>
              <a:rPr lang="en-US" b="1"/>
              <a:t>Iterate Toward the Target Condition</a:t>
            </a:r>
          </a:p>
        </p:txBody>
      </p:sp>
      <p:grpSp>
        <p:nvGrpSpPr>
          <p:cNvPr id="86" name="Group 85"/>
          <p:cNvGrpSpPr/>
          <p:nvPr/>
        </p:nvGrpSpPr>
        <p:grpSpPr>
          <a:xfrm>
            <a:off x="2544884" y="3113146"/>
            <a:ext cx="5958475" cy="847910"/>
            <a:chOff x="2652125" y="1066800"/>
            <a:chExt cx="5958475" cy="847910"/>
          </a:xfrm>
        </p:grpSpPr>
        <p:sp>
          <p:nvSpPr>
            <p:cNvPr id="87" name="Rectangle 86"/>
            <p:cNvSpPr/>
            <p:nvPr/>
          </p:nvSpPr>
          <p:spPr>
            <a:xfrm>
              <a:off x="2652125" y="1066800"/>
              <a:ext cx="5958475" cy="838200"/>
            </a:xfrm>
            <a:prstGeom prst="rect">
              <a:avLst/>
            </a:prstGeom>
            <a:solidFill>
              <a:srgbClr val="EEECE1"/>
            </a:solidFill>
            <a:ln>
              <a:solidFill>
                <a:schemeClr val="tx1"/>
              </a:solidFill>
            </a:ln>
            <a:effectLst>
              <a:outerShdw blurRad="40000" dist="23000" dir="396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8" name="Straight Connector 87"/>
            <p:cNvCxnSpPr/>
            <p:nvPr/>
          </p:nvCxnSpPr>
          <p:spPr>
            <a:xfrm>
              <a:off x="4064903" y="1285127"/>
              <a:ext cx="0" cy="384048"/>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5438422" y="1285127"/>
              <a:ext cx="0" cy="384048"/>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6797830" y="1073462"/>
              <a:ext cx="0" cy="841248"/>
            </a:xfrm>
            <a:prstGeom prst="line">
              <a:avLst/>
            </a:prstGeom>
            <a:ln w="19050"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91" name="Group 90"/>
          <p:cNvGrpSpPr/>
          <p:nvPr/>
        </p:nvGrpSpPr>
        <p:grpSpPr>
          <a:xfrm>
            <a:off x="2536417" y="4143503"/>
            <a:ext cx="5958475" cy="847910"/>
            <a:chOff x="2652125" y="1066800"/>
            <a:chExt cx="5958475" cy="847910"/>
          </a:xfrm>
        </p:grpSpPr>
        <p:sp>
          <p:nvSpPr>
            <p:cNvPr id="92" name="Rectangle 91"/>
            <p:cNvSpPr/>
            <p:nvPr/>
          </p:nvSpPr>
          <p:spPr>
            <a:xfrm>
              <a:off x="2652125" y="1066800"/>
              <a:ext cx="5958475" cy="838200"/>
            </a:xfrm>
            <a:prstGeom prst="rect">
              <a:avLst/>
            </a:prstGeom>
            <a:solidFill>
              <a:srgbClr val="EEECE1"/>
            </a:solidFill>
            <a:ln>
              <a:solidFill>
                <a:schemeClr val="tx1"/>
              </a:solidFill>
            </a:ln>
            <a:effectLst>
              <a:outerShdw blurRad="40000" dist="23000" dir="396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3" name="Straight Connector 92"/>
            <p:cNvCxnSpPr/>
            <p:nvPr/>
          </p:nvCxnSpPr>
          <p:spPr>
            <a:xfrm>
              <a:off x="4064903" y="1285127"/>
              <a:ext cx="0" cy="384048"/>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5438422" y="1285127"/>
              <a:ext cx="0" cy="384048"/>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6797830" y="1073462"/>
              <a:ext cx="0" cy="841248"/>
            </a:xfrm>
            <a:prstGeom prst="line">
              <a:avLst/>
            </a:prstGeom>
            <a:ln w="19050"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51" name="Group 150"/>
          <p:cNvGrpSpPr/>
          <p:nvPr/>
        </p:nvGrpSpPr>
        <p:grpSpPr>
          <a:xfrm>
            <a:off x="2527950" y="5173854"/>
            <a:ext cx="5958475" cy="847910"/>
            <a:chOff x="2652125" y="1066800"/>
            <a:chExt cx="5958475" cy="847910"/>
          </a:xfrm>
        </p:grpSpPr>
        <p:sp>
          <p:nvSpPr>
            <p:cNvPr id="152" name="Rectangle 151"/>
            <p:cNvSpPr/>
            <p:nvPr/>
          </p:nvSpPr>
          <p:spPr>
            <a:xfrm>
              <a:off x="2652125" y="1066800"/>
              <a:ext cx="5958475" cy="838200"/>
            </a:xfrm>
            <a:prstGeom prst="rect">
              <a:avLst/>
            </a:prstGeom>
            <a:solidFill>
              <a:srgbClr val="EEECE1"/>
            </a:solidFill>
            <a:ln>
              <a:solidFill>
                <a:schemeClr val="tx1"/>
              </a:solidFill>
            </a:ln>
            <a:effectLst>
              <a:outerShdw blurRad="40000" dist="23000" dir="396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3" name="Straight Connector 152"/>
            <p:cNvCxnSpPr/>
            <p:nvPr/>
          </p:nvCxnSpPr>
          <p:spPr>
            <a:xfrm>
              <a:off x="4064903" y="1285127"/>
              <a:ext cx="0" cy="384048"/>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5438422" y="1285127"/>
              <a:ext cx="0" cy="384048"/>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6797830" y="1073462"/>
              <a:ext cx="0" cy="841248"/>
            </a:xfrm>
            <a:prstGeom prst="line">
              <a:avLst/>
            </a:prstGeom>
            <a:ln w="19050"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142" name="Rectangle 141"/>
          <p:cNvSpPr/>
          <p:nvPr/>
        </p:nvSpPr>
        <p:spPr>
          <a:xfrm>
            <a:off x="425652" y="3224065"/>
            <a:ext cx="1620556" cy="595035"/>
          </a:xfrm>
          <a:prstGeom prst="rect">
            <a:avLst/>
          </a:prstGeom>
        </p:spPr>
        <p:txBody>
          <a:bodyPr wrap="none" lIns="91407" tIns="45704" rIns="91407" bIns="45704">
            <a:spAutoFit/>
          </a:bodyPr>
          <a:lstStyle/>
          <a:p>
            <a:pPr>
              <a:lnSpc>
                <a:spcPct val="80000"/>
              </a:lnSpc>
            </a:pPr>
            <a:r>
              <a:rPr lang="de-DE" sz="2000" b="1" dirty="0"/>
              <a:t>Value Stream</a:t>
            </a:r>
          </a:p>
          <a:p>
            <a:pPr>
              <a:lnSpc>
                <a:spcPct val="80000"/>
              </a:lnSpc>
            </a:pPr>
            <a:r>
              <a:rPr lang="de-DE" sz="2000" b="1" dirty="0"/>
              <a:t>Level</a:t>
            </a:r>
          </a:p>
        </p:txBody>
      </p:sp>
      <p:sp>
        <p:nvSpPr>
          <p:cNvPr id="143" name="Rectangle 142"/>
          <p:cNvSpPr/>
          <p:nvPr/>
        </p:nvSpPr>
        <p:spPr>
          <a:xfrm>
            <a:off x="429861" y="4276754"/>
            <a:ext cx="1616348" cy="595035"/>
          </a:xfrm>
          <a:prstGeom prst="rect">
            <a:avLst/>
          </a:prstGeom>
        </p:spPr>
        <p:txBody>
          <a:bodyPr wrap="none" lIns="91407" tIns="45704" rIns="91407" bIns="45704">
            <a:spAutoFit/>
          </a:bodyPr>
          <a:lstStyle/>
          <a:p>
            <a:pPr>
              <a:lnSpc>
                <a:spcPct val="80000"/>
              </a:lnSpc>
            </a:pPr>
            <a:r>
              <a:rPr lang="de-DE" sz="2000" b="1" dirty="0"/>
              <a:t>Value Stream</a:t>
            </a:r>
          </a:p>
          <a:p>
            <a:pPr>
              <a:lnSpc>
                <a:spcPct val="80000"/>
              </a:lnSpc>
            </a:pPr>
            <a:r>
              <a:rPr lang="de-DE" sz="2000" b="1" dirty="0"/>
              <a:t>Loop Level</a:t>
            </a:r>
          </a:p>
        </p:txBody>
      </p:sp>
      <p:sp>
        <p:nvSpPr>
          <p:cNvPr id="144" name="Rectangle 143"/>
          <p:cNvSpPr/>
          <p:nvPr/>
        </p:nvSpPr>
        <p:spPr>
          <a:xfrm>
            <a:off x="429863" y="5291343"/>
            <a:ext cx="992579" cy="595035"/>
          </a:xfrm>
          <a:prstGeom prst="rect">
            <a:avLst/>
          </a:prstGeom>
        </p:spPr>
        <p:txBody>
          <a:bodyPr wrap="none" lIns="91407" tIns="45704" rIns="91407" bIns="45704">
            <a:spAutoFit/>
          </a:bodyPr>
          <a:lstStyle/>
          <a:p>
            <a:pPr>
              <a:lnSpc>
                <a:spcPct val="80000"/>
              </a:lnSpc>
            </a:pPr>
            <a:r>
              <a:rPr lang="de-DE" sz="2000" b="1" dirty="0"/>
              <a:t>Process</a:t>
            </a:r>
          </a:p>
          <a:p>
            <a:pPr>
              <a:lnSpc>
                <a:spcPct val="80000"/>
              </a:lnSpc>
            </a:pPr>
            <a:r>
              <a:rPr lang="de-DE" sz="2000" b="1" dirty="0"/>
              <a:t>Level</a:t>
            </a:r>
          </a:p>
        </p:txBody>
      </p:sp>
      <p:sp>
        <p:nvSpPr>
          <p:cNvPr id="141" name="Rectangle 140"/>
          <p:cNvSpPr/>
          <p:nvPr/>
        </p:nvSpPr>
        <p:spPr>
          <a:xfrm>
            <a:off x="425652" y="2184076"/>
            <a:ext cx="1556436" cy="595035"/>
          </a:xfrm>
          <a:prstGeom prst="rect">
            <a:avLst/>
          </a:prstGeom>
        </p:spPr>
        <p:txBody>
          <a:bodyPr wrap="none" lIns="91407" tIns="45704" rIns="91407" bIns="45704">
            <a:spAutoFit/>
          </a:bodyPr>
          <a:lstStyle/>
          <a:p>
            <a:pPr>
              <a:lnSpc>
                <a:spcPct val="80000"/>
              </a:lnSpc>
            </a:pPr>
            <a:r>
              <a:rPr lang="de-DE" sz="2000" b="1" dirty="0"/>
              <a:t>Organization</a:t>
            </a:r>
          </a:p>
          <a:p>
            <a:pPr>
              <a:lnSpc>
                <a:spcPct val="80000"/>
              </a:lnSpc>
            </a:pPr>
            <a:r>
              <a:rPr lang="de-DE" sz="2000" b="1" dirty="0"/>
              <a:t>Level</a:t>
            </a:r>
          </a:p>
        </p:txBody>
      </p:sp>
      <p:pic>
        <p:nvPicPr>
          <p:cNvPr id="17" name="Picture 16" descr="Stick Person.jpeg"/>
          <p:cNvPicPr>
            <a:picLocks noChangeAspect="1"/>
          </p:cNvPicPr>
          <p:nvPr/>
        </p:nvPicPr>
        <p:blipFill rotWithShape="1">
          <a:blip r:embed="rId2">
            <a:extLst>
              <a:ext uri="{28A0092B-C50C-407E-A947-70E740481C1C}">
                <a14:useLocalDpi xmlns:a14="http://schemas.microsoft.com/office/drawing/2010/main" val="0"/>
              </a:ext>
            </a:extLst>
          </a:blip>
          <a:srcRect l="18168" r="42509"/>
          <a:stretch/>
        </p:blipFill>
        <p:spPr>
          <a:xfrm>
            <a:off x="2043379" y="2153872"/>
            <a:ext cx="359912" cy="678744"/>
          </a:xfrm>
          <a:prstGeom prst="rect">
            <a:avLst/>
          </a:prstGeom>
        </p:spPr>
      </p:pic>
      <p:sp>
        <p:nvSpPr>
          <p:cNvPr id="169" name="TextBox 168"/>
          <p:cNvSpPr txBox="1"/>
          <p:nvPr/>
        </p:nvSpPr>
        <p:spPr>
          <a:xfrm>
            <a:off x="228603" y="163959"/>
            <a:ext cx="8686799" cy="534227"/>
          </a:xfrm>
          <a:prstGeom prst="rect">
            <a:avLst/>
          </a:prstGeom>
          <a:noFill/>
        </p:spPr>
        <p:txBody>
          <a:bodyPr wrap="square" lIns="81994" tIns="40995" rIns="81994" bIns="40995" rtlCol="0">
            <a:spAutoFit/>
          </a:bodyPr>
          <a:lstStyle/>
          <a:p>
            <a:pPr algn="ctr">
              <a:lnSpc>
                <a:spcPct val="90000"/>
              </a:lnSpc>
            </a:pPr>
            <a:r>
              <a:rPr lang="en-US" sz="3200" b="1">
                <a:latin typeface="Helvetica"/>
                <a:cs typeface="Helvetica"/>
              </a:rPr>
              <a:t>THE IK PATTERN IS USED AT ALL LEVELS</a:t>
            </a:r>
          </a:p>
        </p:txBody>
      </p:sp>
      <p:sp>
        <p:nvSpPr>
          <p:cNvPr id="50" name="TextBox 49"/>
          <p:cNvSpPr txBox="1"/>
          <p:nvPr/>
        </p:nvSpPr>
        <p:spPr>
          <a:xfrm>
            <a:off x="425952" y="660913"/>
            <a:ext cx="8268086" cy="390598"/>
          </a:xfrm>
          <a:prstGeom prst="rect">
            <a:avLst/>
          </a:prstGeom>
          <a:noFill/>
        </p:spPr>
        <p:txBody>
          <a:bodyPr wrap="square" lIns="82021" tIns="41010" rIns="82021" bIns="41010" rtlCol="0">
            <a:spAutoFit/>
          </a:bodyPr>
          <a:lstStyle/>
          <a:p>
            <a:pPr algn="ctr">
              <a:lnSpc>
                <a:spcPct val="80000"/>
              </a:lnSpc>
            </a:pPr>
            <a:r>
              <a:rPr lang="en-US" sz="2400" b="1" dirty="0"/>
              <a:t>The content is different, but the pattern of thinking is the same</a:t>
            </a:r>
          </a:p>
        </p:txBody>
      </p:sp>
      <p:sp>
        <p:nvSpPr>
          <p:cNvPr id="41" name="Footer Placeholder 12"/>
          <p:cNvSpPr>
            <a:spLocks noGrp="1"/>
          </p:cNvSpPr>
          <p:nvPr>
            <p:ph type="ftr" sz="quarter" idx="11"/>
          </p:nvPr>
        </p:nvSpPr>
        <p:spPr/>
        <p:txBody>
          <a:bodyPr/>
          <a:lstStyle/>
          <a:p>
            <a:r>
              <a:rPr lang="en-US"/>
              <a:t>By Mike Rother</a:t>
            </a:r>
          </a:p>
        </p:txBody>
      </p:sp>
      <p:sp>
        <p:nvSpPr>
          <p:cNvPr id="42" name="Slide Number Placeholder 13"/>
          <p:cNvSpPr>
            <a:spLocks noGrp="1"/>
          </p:cNvSpPr>
          <p:nvPr>
            <p:ph type="sldNum" sz="quarter" idx="12"/>
          </p:nvPr>
        </p:nvSpPr>
        <p:spPr/>
        <p:txBody>
          <a:bodyPr/>
          <a:lstStyle/>
          <a:p>
            <a:fld id="{1254D1E6-34D6-5C4C-A7E3-AB2F6F87675C}" type="slidenum">
              <a:rPr lang="en-US"/>
              <a:pPr/>
              <a:t>89</a:t>
            </a:fld>
            <a:endParaRPr lang="en-US"/>
          </a:p>
        </p:txBody>
      </p:sp>
      <p:sp>
        <p:nvSpPr>
          <p:cNvPr id="2" name="TextBox 1"/>
          <p:cNvSpPr txBox="1"/>
          <p:nvPr/>
        </p:nvSpPr>
        <p:spPr>
          <a:xfrm>
            <a:off x="2527692" y="2270963"/>
            <a:ext cx="5958475" cy="400110"/>
          </a:xfrm>
          <a:prstGeom prst="rect">
            <a:avLst/>
          </a:prstGeom>
          <a:noFill/>
        </p:spPr>
        <p:txBody>
          <a:bodyPr wrap="square" lIns="91407" tIns="45704" rIns="91407" bIns="45704" rtlCol="0">
            <a:spAutoFit/>
          </a:bodyPr>
          <a:lstStyle/>
          <a:p>
            <a:pPr algn="ctr"/>
            <a:r>
              <a:rPr lang="en-US" sz="2000" b="1" i="1">
                <a:solidFill>
                  <a:schemeClr val="tx1">
                    <a:lumMod val="50000"/>
                    <a:lumOff val="50000"/>
                  </a:schemeClr>
                </a:solidFill>
              </a:rPr>
              <a:t>(Organization’s vision and strategic objectives)</a:t>
            </a:r>
          </a:p>
        </p:txBody>
      </p:sp>
    </p:spTree>
    <p:extLst>
      <p:ext uri="{BB962C8B-B14F-4D97-AF65-F5344CB8AC3E}">
        <p14:creationId xmlns:p14="http://schemas.microsoft.com/office/powerpoint/2010/main" val="42869361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2" name="Content Placeholder 1"/>
          <p:cNvSpPr>
            <a:spLocks noGrp="1"/>
          </p:cNvSpPr>
          <p:nvPr>
            <p:ph idx="1"/>
          </p:nvPr>
        </p:nvSpPr>
        <p:spPr/>
        <p:txBody>
          <a:bodyPr/>
          <a:lstStyle/>
          <a:p>
            <a:endParaRPr lang="pt-BR" dirty="0"/>
          </a:p>
        </p:txBody>
      </p:sp>
      <p:sp>
        <p:nvSpPr>
          <p:cNvPr id="3" name="Text Placeholder 2"/>
          <p:cNvSpPr>
            <a:spLocks noGrp="1"/>
          </p:cNvSpPr>
          <p:nvPr>
            <p:ph type="body" sz="quarter" idx="12"/>
          </p:nvPr>
        </p:nvSpPr>
        <p:spPr/>
        <p:txBody>
          <a:bodyPr/>
          <a:lstStyle/>
          <a:p>
            <a:r>
              <a:rPr lang="pt-BR" dirty="0" smtClean="0"/>
              <a:t>Modelo Cascata - </a:t>
            </a:r>
            <a:r>
              <a:rPr lang="pt-BR" dirty="0" err="1" smtClean="0"/>
              <a:t>Waterfall</a:t>
            </a:r>
            <a:endParaRPr lang="pt-BR" dirty="0"/>
          </a:p>
        </p:txBody>
      </p:sp>
      <p:pic>
        <p:nvPicPr>
          <p:cNvPr id="116" name="Shape 116"/>
          <p:cNvPicPr preferRelativeResize="0"/>
          <p:nvPr/>
        </p:nvPicPr>
        <p:blipFill>
          <a:blip r:embed="rId3">
            <a:alphaModFix/>
          </a:blip>
          <a:stretch>
            <a:fillRect/>
          </a:stretch>
        </p:blipFill>
        <p:spPr>
          <a:xfrm>
            <a:off x="1691680" y="1772816"/>
            <a:ext cx="5472608" cy="4248472"/>
          </a:xfrm>
          <a:prstGeom prst="rect">
            <a:avLst/>
          </a:prstGeom>
          <a:noFill/>
          <a:ln>
            <a:noFill/>
          </a:ln>
        </p:spPr>
      </p:pic>
      <p:sp>
        <p:nvSpPr>
          <p:cNvPr id="117" name="Shape 117"/>
          <p:cNvSpPr txBox="1"/>
          <p:nvPr/>
        </p:nvSpPr>
        <p:spPr>
          <a:xfrm>
            <a:off x="6444208" y="4941168"/>
            <a:ext cx="237900" cy="315783"/>
          </a:xfrm>
          <a:prstGeom prst="rect">
            <a:avLst/>
          </a:prstGeom>
          <a:noFill/>
          <a:ln>
            <a:noFill/>
          </a:ln>
        </p:spPr>
        <p:txBody>
          <a:bodyPr lIns="91425" tIns="91425" rIns="91425" bIns="91425" anchor="t" anchorCtr="0">
            <a:noAutofit/>
          </a:bodyPr>
          <a:lstStyle/>
          <a:p>
            <a:r>
              <a:rPr lang="en" b="1" dirty="0">
                <a:latin typeface="Comic Sans MS"/>
                <a:ea typeface="Comic Sans MS"/>
                <a:cs typeface="Comic Sans MS"/>
                <a:sym typeface="Comic Sans MS"/>
              </a:rPr>
              <a:t>?</a:t>
            </a:r>
          </a:p>
        </p:txBody>
      </p:sp>
    </p:spTree>
    <p:extLst>
      <p:ext uri="{BB962C8B-B14F-4D97-AF65-F5344CB8AC3E}">
        <p14:creationId xmlns:p14="http://schemas.microsoft.com/office/powerpoint/2010/main" val="2531924774"/>
      </p:ext>
    </p:extLst>
  </p:cSld>
  <p:clrMapOvr>
    <a:masterClrMapping/>
  </p:clrMapOvr>
  <p:transition spd="slow">
    <p:cu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Picture 163" descr="Stick Person.jpeg"/>
          <p:cNvPicPr>
            <a:picLocks noChangeAspect="1"/>
          </p:cNvPicPr>
          <p:nvPr/>
        </p:nvPicPr>
        <p:blipFill rotWithShape="1">
          <a:blip r:embed="rId2">
            <a:extLst>
              <a:ext uri="{28A0092B-C50C-407E-A947-70E740481C1C}">
                <a14:useLocalDpi xmlns:a14="http://schemas.microsoft.com/office/drawing/2010/main" val="0"/>
              </a:ext>
            </a:extLst>
          </a:blip>
          <a:srcRect l="18168" r="42509"/>
          <a:stretch/>
        </p:blipFill>
        <p:spPr>
          <a:xfrm>
            <a:off x="2046167" y="3193945"/>
            <a:ext cx="359912" cy="678744"/>
          </a:xfrm>
          <a:prstGeom prst="rect">
            <a:avLst/>
          </a:prstGeom>
        </p:spPr>
      </p:pic>
      <p:pic>
        <p:nvPicPr>
          <p:cNvPr id="165" name="Picture 164" descr="Stick Person.jpeg"/>
          <p:cNvPicPr>
            <a:picLocks noChangeAspect="1"/>
          </p:cNvPicPr>
          <p:nvPr/>
        </p:nvPicPr>
        <p:blipFill rotWithShape="1">
          <a:blip r:embed="rId2">
            <a:extLst>
              <a:ext uri="{28A0092B-C50C-407E-A947-70E740481C1C}">
                <a14:useLocalDpi xmlns:a14="http://schemas.microsoft.com/office/drawing/2010/main" val="0"/>
              </a:ext>
            </a:extLst>
          </a:blip>
          <a:srcRect l="18168" r="42509"/>
          <a:stretch/>
        </p:blipFill>
        <p:spPr>
          <a:xfrm>
            <a:off x="2034839" y="4240832"/>
            <a:ext cx="359912" cy="678744"/>
          </a:xfrm>
          <a:prstGeom prst="rect">
            <a:avLst/>
          </a:prstGeom>
        </p:spPr>
      </p:pic>
      <p:pic>
        <p:nvPicPr>
          <p:cNvPr id="166" name="Picture 165" descr="Stick Person.jpeg"/>
          <p:cNvPicPr>
            <a:picLocks noChangeAspect="1"/>
          </p:cNvPicPr>
          <p:nvPr/>
        </p:nvPicPr>
        <p:blipFill rotWithShape="1">
          <a:blip r:embed="rId2">
            <a:extLst>
              <a:ext uri="{28A0092B-C50C-407E-A947-70E740481C1C}">
                <a14:useLocalDpi xmlns:a14="http://schemas.microsoft.com/office/drawing/2010/main" val="0"/>
              </a:ext>
            </a:extLst>
          </a:blip>
          <a:srcRect l="18168" r="42509"/>
          <a:stretch/>
        </p:blipFill>
        <p:spPr>
          <a:xfrm>
            <a:off x="2023517" y="5272155"/>
            <a:ext cx="359912" cy="678744"/>
          </a:xfrm>
          <a:prstGeom prst="rect">
            <a:avLst/>
          </a:prstGeom>
        </p:spPr>
      </p:pic>
      <p:cxnSp>
        <p:nvCxnSpPr>
          <p:cNvPr id="99" name="Straight Connector 98"/>
          <p:cNvCxnSpPr/>
          <p:nvPr/>
        </p:nvCxnSpPr>
        <p:spPr>
          <a:xfrm>
            <a:off x="2760132" y="6311710"/>
            <a:ext cx="3714044" cy="0"/>
          </a:xfrm>
          <a:prstGeom prst="line">
            <a:avLst/>
          </a:prstGeom>
          <a:ln w="19050" cmpd="sng">
            <a:solidFill>
              <a:schemeClr val="tx1">
                <a:lumMod val="75000"/>
                <a:lumOff val="2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37" name="Rechthoek 79"/>
          <p:cNvSpPr/>
          <p:nvPr/>
        </p:nvSpPr>
        <p:spPr>
          <a:xfrm>
            <a:off x="3952330" y="6094223"/>
            <a:ext cx="1345310" cy="390636"/>
          </a:xfrm>
          <a:prstGeom prst="rect">
            <a:avLst/>
          </a:prstGeom>
          <a:solidFill>
            <a:schemeClr val="bg1"/>
          </a:solidFill>
        </p:spPr>
        <p:txBody>
          <a:bodyPr wrap="square" lIns="82030" tIns="41015" rIns="82030" bIns="41015">
            <a:spAutoFit/>
          </a:bodyPr>
          <a:lstStyle/>
          <a:p>
            <a:pPr algn="ctr"/>
            <a:r>
              <a:rPr lang="nl-NL" sz="2000" b="1" dirty="0">
                <a:solidFill>
                  <a:schemeClr val="tx1">
                    <a:lumMod val="65000"/>
                    <a:lumOff val="35000"/>
                  </a:schemeClr>
                </a:solidFill>
              </a:rPr>
              <a:t>PLANNING</a:t>
            </a:r>
            <a:endParaRPr lang="en-US" sz="2000" b="1" dirty="0">
              <a:solidFill>
                <a:schemeClr val="tx1">
                  <a:lumMod val="65000"/>
                  <a:lumOff val="35000"/>
                </a:schemeClr>
              </a:solidFill>
            </a:endParaRPr>
          </a:p>
        </p:txBody>
      </p:sp>
      <p:sp>
        <p:nvSpPr>
          <p:cNvPr id="138" name="Rechthoek 67"/>
          <p:cNvSpPr/>
          <p:nvPr/>
        </p:nvSpPr>
        <p:spPr>
          <a:xfrm>
            <a:off x="6608352" y="6094223"/>
            <a:ext cx="1969920" cy="390636"/>
          </a:xfrm>
          <a:prstGeom prst="rect">
            <a:avLst/>
          </a:prstGeom>
        </p:spPr>
        <p:txBody>
          <a:bodyPr wrap="square" lIns="82030" tIns="41015" rIns="82030" bIns="41015">
            <a:spAutoFit/>
          </a:bodyPr>
          <a:lstStyle/>
          <a:p>
            <a:pPr algn="ctr"/>
            <a:r>
              <a:rPr lang="nl-NL" sz="2000" b="1" dirty="0" err="1">
                <a:solidFill>
                  <a:srgbClr val="595959"/>
                </a:solidFill>
              </a:rPr>
              <a:t>EXECUTING</a:t>
            </a:r>
            <a:endParaRPr lang="en-US" sz="2000" b="1" dirty="0">
              <a:solidFill>
                <a:srgbClr val="595959"/>
              </a:solidFill>
            </a:endParaRPr>
          </a:p>
        </p:txBody>
      </p:sp>
      <p:grpSp>
        <p:nvGrpSpPr>
          <p:cNvPr id="10" name="Group 9"/>
          <p:cNvGrpSpPr/>
          <p:nvPr/>
        </p:nvGrpSpPr>
        <p:grpSpPr>
          <a:xfrm>
            <a:off x="2553351" y="2082792"/>
            <a:ext cx="5958475" cy="847910"/>
            <a:chOff x="2652125" y="1066800"/>
            <a:chExt cx="5958475" cy="847910"/>
          </a:xfrm>
        </p:grpSpPr>
        <p:sp>
          <p:nvSpPr>
            <p:cNvPr id="5" name="Rectangle 4"/>
            <p:cNvSpPr/>
            <p:nvPr/>
          </p:nvSpPr>
          <p:spPr>
            <a:xfrm>
              <a:off x="2652125" y="1066800"/>
              <a:ext cx="5958475" cy="838200"/>
            </a:xfrm>
            <a:prstGeom prst="rect">
              <a:avLst/>
            </a:prstGeom>
            <a:solidFill>
              <a:srgbClr val="EEECE1"/>
            </a:solidFill>
            <a:ln>
              <a:solidFill>
                <a:schemeClr val="tx1"/>
              </a:solidFill>
            </a:ln>
            <a:effectLst>
              <a:outerShdw blurRad="40000" dist="23000" dir="396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064903" y="1285127"/>
              <a:ext cx="0" cy="384048"/>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438422" y="1285127"/>
              <a:ext cx="0" cy="384048"/>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6797830" y="1073462"/>
              <a:ext cx="0" cy="841248"/>
            </a:xfrm>
            <a:prstGeom prst="line">
              <a:avLst/>
            </a:prstGeom>
            <a:ln w="19050"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a:xfrm>
            <a:off x="2494844" y="1157105"/>
            <a:ext cx="1535290" cy="923843"/>
          </a:xfrm>
          <a:prstGeom prst="rect">
            <a:avLst/>
          </a:prstGeom>
          <a:noFill/>
        </p:spPr>
        <p:txBody>
          <a:bodyPr wrap="square" lIns="91407" tIns="45704" rIns="91407" bIns="45704" rtlCol="0">
            <a:spAutoFit/>
          </a:bodyPr>
          <a:lstStyle/>
          <a:p>
            <a:pPr algn="ctr">
              <a:lnSpc>
                <a:spcPct val="80000"/>
              </a:lnSpc>
            </a:pPr>
            <a:r>
              <a:rPr lang="en-US" b="1"/>
              <a:t>Understand</a:t>
            </a:r>
          </a:p>
          <a:p>
            <a:pPr algn="ctr">
              <a:lnSpc>
                <a:spcPct val="80000"/>
              </a:lnSpc>
            </a:pPr>
            <a:r>
              <a:rPr lang="en-US" b="1"/>
              <a:t>the Direction</a:t>
            </a:r>
          </a:p>
          <a:p>
            <a:pPr algn="ctr">
              <a:lnSpc>
                <a:spcPct val="80000"/>
              </a:lnSpc>
            </a:pPr>
            <a:r>
              <a:rPr lang="en-US" b="1"/>
              <a:t>or Challenge</a:t>
            </a:r>
          </a:p>
          <a:p>
            <a:pPr algn="ctr">
              <a:lnSpc>
                <a:spcPct val="80000"/>
              </a:lnSpc>
            </a:pPr>
            <a:r>
              <a:rPr lang="en-US" sz="1300" b="1"/>
              <a:t>(from level above)</a:t>
            </a:r>
          </a:p>
        </p:txBody>
      </p:sp>
      <p:sp>
        <p:nvSpPr>
          <p:cNvPr id="67" name="TextBox 66"/>
          <p:cNvSpPr txBox="1"/>
          <p:nvPr/>
        </p:nvSpPr>
        <p:spPr>
          <a:xfrm>
            <a:off x="3980238" y="1300018"/>
            <a:ext cx="1371600" cy="766364"/>
          </a:xfrm>
          <a:prstGeom prst="rect">
            <a:avLst/>
          </a:prstGeom>
          <a:noFill/>
        </p:spPr>
        <p:txBody>
          <a:bodyPr wrap="square" lIns="91407" tIns="45704" rIns="91407" bIns="45704" rtlCol="0">
            <a:spAutoFit/>
          </a:bodyPr>
          <a:lstStyle/>
          <a:p>
            <a:pPr algn="ctr">
              <a:lnSpc>
                <a:spcPct val="80000"/>
              </a:lnSpc>
            </a:pPr>
            <a:r>
              <a:rPr lang="en-US" b="1"/>
              <a:t>Grasp the</a:t>
            </a:r>
          </a:p>
          <a:p>
            <a:pPr algn="ctr">
              <a:lnSpc>
                <a:spcPct val="80000"/>
              </a:lnSpc>
            </a:pPr>
            <a:r>
              <a:rPr lang="en-US" b="1"/>
              <a:t>Current</a:t>
            </a:r>
          </a:p>
          <a:p>
            <a:pPr algn="ctr">
              <a:lnSpc>
                <a:spcPct val="80000"/>
              </a:lnSpc>
            </a:pPr>
            <a:r>
              <a:rPr lang="en-US" b="1"/>
              <a:t>Condition</a:t>
            </a:r>
          </a:p>
        </p:txBody>
      </p:sp>
      <p:sp>
        <p:nvSpPr>
          <p:cNvPr id="68" name="TextBox 67"/>
          <p:cNvSpPr txBox="1"/>
          <p:nvPr/>
        </p:nvSpPr>
        <p:spPr>
          <a:xfrm>
            <a:off x="5240868" y="1288729"/>
            <a:ext cx="1580444" cy="766364"/>
          </a:xfrm>
          <a:prstGeom prst="rect">
            <a:avLst/>
          </a:prstGeom>
          <a:noFill/>
        </p:spPr>
        <p:txBody>
          <a:bodyPr wrap="square" lIns="91407" tIns="45704" rIns="91407" bIns="45704" rtlCol="0">
            <a:spAutoFit/>
          </a:bodyPr>
          <a:lstStyle/>
          <a:p>
            <a:pPr algn="ctr">
              <a:lnSpc>
                <a:spcPct val="80000"/>
              </a:lnSpc>
            </a:pPr>
            <a:r>
              <a:rPr lang="en-US" b="1"/>
              <a:t>Establish the Next Target Condition</a:t>
            </a:r>
          </a:p>
        </p:txBody>
      </p:sp>
      <p:sp>
        <p:nvSpPr>
          <p:cNvPr id="69" name="TextBox 68"/>
          <p:cNvSpPr txBox="1"/>
          <p:nvPr/>
        </p:nvSpPr>
        <p:spPr>
          <a:xfrm>
            <a:off x="6920089" y="1080907"/>
            <a:ext cx="1371600" cy="987963"/>
          </a:xfrm>
          <a:prstGeom prst="rect">
            <a:avLst/>
          </a:prstGeom>
          <a:noFill/>
        </p:spPr>
        <p:txBody>
          <a:bodyPr wrap="square" lIns="91407" tIns="45704" rIns="91407" bIns="45704" rtlCol="0">
            <a:spAutoFit/>
          </a:bodyPr>
          <a:lstStyle/>
          <a:p>
            <a:pPr algn="ctr">
              <a:lnSpc>
                <a:spcPct val="80000"/>
              </a:lnSpc>
            </a:pPr>
            <a:r>
              <a:rPr lang="en-US" b="1"/>
              <a:t>Iterate Toward the Target Condition</a:t>
            </a:r>
          </a:p>
        </p:txBody>
      </p:sp>
      <p:grpSp>
        <p:nvGrpSpPr>
          <p:cNvPr id="86" name="Group 85"/>
          <p:cNvGrpSpPr/>
          <p:nvPr/>
        </p:nvGrpSpPr>
        <p:grpSpPr>
          <a:xfrm>
            <a:off x="2544884" y="3113146"/>
            <a:ext cx="5958475" cy="847910"/>
            <a:chOff x="2652125" y="1066800"/>
            <a:chExt cx="5958475" cy="847910"/>
          </a:xfrm>
        </p:grpSpPr>
        <p:sp>
          <p:nvSpPr>
            <p:cNvPr id="87" name="Rectangle 86"/>
            <p:cNvSpPr/>
            <p:nvPr/>
          </p:nvSpPr>
          <p:spPr>
            <a:xfrm>
              <a:off x="2652125" y="1066800"/>
              <a:ext cx="5958475" cy="838200"/>
            </a:xfrm>
            <a:prstGeom prst="rect">
              <a:avLst/>
            </a:prstGeom>
            <a:solidFill>
              <a:srgbClr val="EEECE1"/>
            </a:solidFill>
            <a:ln>
              <a:solidFill>
                <a:schemeClr val="tx1"/>
              </a:solidFill>
            </a:ln>
            <a:effectLst>
              <a:outerShdw blurRad="40000" dist="23000" dir="396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8" name="Straight Connector 87"/>
            <p:cNvCxnSpPr/>
            <p:nvPr/>
          </p:nvCxnSpPr>
          <p:spPr>
            <a:xfrm>
              <a:off x="4064903" y="1285127"/>
              <a:ext cx="0" cy="384048"/>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5438422" y="1285127"/>
              <a:ext cx="0" cy="384048"/>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6797830" y="1073462"/>
              <a:ext cx="0" cy="841248"/>
            </a:xfrm>
            <a:prstGeom prst="line">
              <a:avLst/>
            </a:prstGeom>
            <a:ln w="19050"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91" name="Group 90"/>
          <p:cNvGrpSpPr/>
          <p:nvPr/>
        </p:nvGrpSpPr>
        <p:grpSpPr>
          <a:xfrm>
            <a:off x="2536417" y="4143503"/>
            <a:ext cx="5958475" cy="847910"/>
            <a:chOff x="2652125" y="1066800"/>
            <a:chExt cx="5958475" cy="847910"/>
          </a:xfrm>
        </p:grpSpPr>
        <p:sp>
          <p:nvSpPr>
            <p:cNvPr id="92" name="Rectangle 91"/>
            <p:cNvSpPr/>
            <p:nvPr/>
          </p:nvSpPr>
          <p:spPr>
            <a:xfrm>
              <a:off x="2652125" y="1066800"/>
              <a:ext cx="5958475" cy="838200"/>
            </a:xfrm>
            <a:prstGeom prst="rect">
              <a:avLst/>
            </a:prstGeom>
            <a:solidFill>
              <a:srgbClr val="EEECE1"/>
            </a:solidFill>
            <a:ln>
              <a:solidFill>
                <a:schemeClr val="tx1"/>
              </a:solidFill>
            </a:ln>
            <a:effectLst>
              <a:outerShdw blurRad="40000" dist="23000" dir="396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3" name="Straight Connector 92"/>
            <p:cNvCxnSpPr/>
            <p:nvPr/>
          </p:nvCxnSpPr>
          <p:spPr>
            <a:xfrm>
              <a:off x="4064903" y="1285127"/>
              <a:ext cx="0" cy="384048"/>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5438422" y="1285127"/>
              <a:ext cx="0" cy="384048"/>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6797830" y="1073462"/>
              <a:ext cx="0" cy="841248"/>
            </a:xfrm>
            <a:prstGeom prst="line">
              <a:avLst/>
            </a:prstGeom>
            <a:ln w="19050"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51" name="Group 150"/>
          <p:cNvGrpSpPr/>
          <p:nvPr/>
        </p:nvGrpSpPr>
        <p:grpSpPr>
          <a:xfrm>
            <a:off x="2527950" y="5173854"/>
            <a:ext cx="5958475" cy="847910"/>
            <a:chOff x="2652125" y="1066800"/>
            <a:chExt cx="5958475" cy="847910"/>
          </a:xfrm>
        </p:grpSpPr>
        <p:sp>
          <p:nvSpPr>
            <p:cNvPr id="152" name="Rectangle 151"/>
            <p:cNvSpPr/>
            <p:nvPr/>
          </p:nvSpPr>
          <p:spPr>
            <a:xfrm>
              <a:off x="2652125" y="1066800"/>
              <a:ext cx="5958475" cy="838200"/>
            </a:xfrm>
            <a:prstGeom prst="rect">
              <a:avLst/>
            </a:prstGeom>
            <a:solidFill>
              <a:srgbClr val="EEECE1"/>
            </a:solidFill>
            <a:ln>
              <a:solidFill>
                <a:schemeClr val="tx1"/>
              </a:solidFill>
            </a:ln>
            <a:effectLst>
              <a:outerShdw blurRad="40000" dist="23000" dir="396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3" name="Straight Connector 152"/>
            <p:cNvCxnSpPr/>
            <p:nvPr/>
          </p:nvCxnSpPr>
          <p:spPr>
            <a:xfrm>
              <a:off x="4064903" y="1285127"/>
              <a:ext cx="0" cy="384048"/>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5438422" y="1285127"/>
              <a:ext cx="0" cy="384048"/>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6797830" y="1073462"/>
              <a:ext cx="0" cy="841248"/>
            </a:xfrm>
            <a:prstGeom prst="line">
              <a:avLst/>
            </a:prstGeom>
            <a:ln w="19050" cmpd="sng">
              <a:solidFill>
                <a:srgbClr val="000000"/>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156" name="TextBox 155"/>
          <p:cNvSpPr txBox="1"/>
          <p:nvPr/>
        </p:nvSpPr>
        <p:spPr>
          <a:xfrm>
            <a:off x="3952015" y="3190366"/>
            <a:ext cx="1371600" cy="691471"/>
          </a:xfrm>
          <a:prstGeom prst="rect">
            <a:avLst/>
          </a:prstGeom>
          <a:noFill/>
        </p:spPr>
        <p:txBody>
          <a:bodyPr wrap="square" lIns="91407" tIns="45704" rIns="91407" bIns="45704" rtlCol="0">
            <a:spAutoFit/>
          </a:bodyPr>
          <a:lstStyle/>
          <a:p>
            <a:pPr algn="ctr">
              <a:lnSpc>
                <a:spcPct val="80000"/>
              </a:lnSpc>
            </a:pPr>
            <a:r>
              <a:rPr lang="en-US" sz="1600" b="1">
                <a:solidFill>
                  <a:srgbClr val="FF0000"/>
                </a:solidFill>
              </a:rPr>
              <a:t>Current State</a:t>
            </a:r>
            <a:r>
              <a:rPr lang="en-US" sz="1600" b="1"/>
              <a:t> Value Stream Mapping</a:t>
            </a:r>
          </a:p>
        </p:txBody>
      </p:sp>
      <p:sp>
        <p:nvSpPr>
          <p:cNvPr id="157" name="TextBox 156"/>
          <p:cNvSpPr txBox="1"/>
          <p:nvPr/>
        </p:nvSpPr>
        <p:spPr>
          <a:xfrm>
            <a:off x="5323616" y="3195152"/>
            <a:ext cx="1371600" cy="691471"/>
          </a:xfrm>
          <a:prstGeom prst="rect">
            <a:avLst/>
          </a:prstGeom>
          <a:noFill/>
        </p:spPr>
        <p:txBody>
          <a:bodyPr wrap="square" lIns="91407" tIns="45704" rIns="91407" bIns="45704" rtlCol="0">
            <a:spAutoFit/>
          </a:bodyPr>
          <a:lstStyle/>
          <a:p>
            <a:pPr algn="ctr">
              <a:lnSpc>
                <a:spcPct val="80000"/>
              </a:lnSpc>
            </a:pPr>
            <a:r>
              <a:rPr lang="en-US" sz="1600" b="1">
                <a:solidFill>
                  <a:srgbClr val="FF0000"/>
                </a:solidFill>
              </a:rPr>
              <a:t>Future State </a:t>
            </a:r>
            <a:r>
              <a:rPr lang="en-US" sz="1600" b="1"/>
              <a:t>Value Stream Mapping</a:t>
            </a:r>
          </a:p>
        </p:txBody>
      </p:sp>
      <p:sp>
        <p:nvSpPr>
          <p:cNvPr id="13" name="Oval 12"/>
          <p:cNvSpPr/>
          <p:nvPr/>
        </p:nvSpPr>
        <p:spPr>
          <a:xfrm>
            <a:off x="5365044" y="2111537"/>
            <a:ext cx="1325880" cy="777240"/>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sp>
        <p:nvSpPr>
          <p:cNvPr id="160" name="Oval 159"/>
          <p:cNvSpPr/>
          <p:nvPr/>
        </p:nvSpPr>
        <p:spPr>
          <a:xfrm>
            <a:off x="5348102" y="3137075"/>
            <a:ext cx="1325880" cy="777240"/>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sp>
        <p:nvSpPr>
          <p:cNvPr id="161" name="Oval 160"/>
          <p:cNvSpPr/>
          <p:nvPr/>
        </p:nvSpPr>
        <p:spPr>
          <a:xfrm>
            <a:off x="5331160" y="4162613"/>
            <a:ext cx="1325880" cy="777240"/>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cxnSp>
        <p:nvCxnSpPr>
          <p:cNvPr id="15" name="Straight Arrow Connector 14"/>
          <p:cNvCxnSpPr>
            <a:stCxn id="13" idx="2"/>
          </p:cNvCxnSpPr>
          <p:nvPr/>
        </p:nvCxnSpPr>
        <p:spPr>
          <a:xfrm flipH="1">
            <a:off x="3265450" y="2500157"/>
            <a:ext cx="2099597" cy="940130"/>
          </a:xfrm>
          <a:prstGeom prst="straightConnector1">
            <a:avLst/>
          </a:prstGeom>
          <a:ln w="381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H="1">
            <a:off x="3234397" y="3545949"/>
            <a:ext cx="2099597" cy="940130"/>
          </a:xfrm>
          <a:prstGeom prst="straightConnector1">
            <a:avLst/>
          </a:prstGeom>
          <a:ln w="381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flipH="1">
            <a:off x="3203344" y="4591737"/>
            <a:ext cx="2099597" cy="940130"/>
          </a:xfrm>
          <a:prstGeom prst="straightConnector1">
            <a:avLst/>
          </a:prstGeom>
          <a:ln w="381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42" name="Rectangle 141"/>
          <p:cNvSpPr/>
          <p:nvPr/>
        </p:nvSpPr>
        <p:spPr>
          <a:xfrm>
            <a:off x="425652" y="3224065"/>
            <a:ext cx="1620556" cy="595035"/>
          </a:xfrm>
          <a:prstGeom prst="rect">
            <a:avLst/>
          </a:prstGeom>
        </p:spPr>
        <p:txBody>
          <a:bodyPr wrap="none" lIns="91407" tIns="45704" rIns="91407" bIns="45704">
            <a:spAutoFit/>
          </a:bodyPr>
          <a:lstStyle/>
          <a:p>
            <a:pPr>
              <a:lnSpc>
                <a:spcPct val="80000"/>
              </a:lnSpc>
            </a:pPr>
            <a:r>
              <a:rPr lang="de-DE" sz="2000" b="1" dirty="0"/>
              <a:t>Value Stream</a:t>
            </a:r>
          </a:p>
          <a:p>
            <a:pPr>
              <a:lnSpc>
                <a:spcPct val="80000"/>
              </a:lnSpc>
            </a:pPr>
            <a:r>
              <a:rPr lang="de-DE" sz="2000" b="1" dirty="0"/>
              <a:t>Level</a:t>
            </a:r>
          </a:p>
        </p:txBody>
      </p:sp>
      <p:sp>
        <p:nvSpPr>
          <p:cNvPr id="143" name="Rectangle 142"/>
          <p:cNvSpPr/>
          <p:nvPr/>
        </p:nvSpPr>
        <p:spPr>
          <a:xfrm>
            <a:off x="429861" y="4276754"/>
            <a:ext cx="1616348" cy="595035"/>
          </a:xfrm>
          <a:prstGeom prst="rect">
            <a:avLst/>
          </a:prstGeom>
        </p:spPr>
        <p:txBody>
          <a:bodyPr wrap="none" lIns="91407" tIns="45704" rIns="91407" bIns="45704">
            <a:spAutoFit/>
          </a:bodyPr>
          <a:lstStyle/>
          <a:p>
            <a:pPr>
              <a:lnSpc>
                <a:spcPct val="80000"/>
              </a:lnSpc>
            </a:pPr>
            <a:r>
              <a:rPr lang="de-DE" sz="2000" b="1" dirty="0"/>
              <a:t>Value Stream</a:t>
            </a:r>
          </a:p>
          <a:p>
            <a:pPr>
              <a:lnSpc>
                <a:spcPct val="80000"/>
              </a:lnSpc>
            </a:pPr>
            <a:r>
              <a:rPr lang="de-DE" sz="2000" b="1" dirty="0"/>
              <a:t>Loop Level</a:t>
            </a:r>
          </a:p>
        </p:txBody>
      </p:sp>
      <p:sp>
        <p:nvSpPr>
          <p:cNvPr id="144" name="Rectangle 143"/>
          <p:cNvSpPr/>
          <p:nvPr/>
        </p:nvSpPr>
        <p:spPr>
          <a:xfrm>
            <a:off x="429863" y="5291343"/>
            <a:ext cx="992579" cy="595035"/>
          </a:xfrm>
          <a:prstGeom prst="rect">
            <a:avLst/>
          </a:prstGeom>
        </p:spPr>
        <p:txBody>
          <a:bodyPr wrap="none" lIns="91407" tIns="45704" rIns="91407" bIns="45704">
            <a:spAutoFit/>
          </a:bodyPr>
          <a:lstStyle/>
          <a:p>
            <a:pPr>
              <a:lnSpc>
                <a:spcPct val="80000"/>
              </a:lnSpc>
            </a:pPr>
            <a:r>
              <a:rPr lang="de-DE" sz="2000" b="1" dirty="0"/>
              <a:t>Process</a:t>
            </a:r>
          </a:p>
          <a:p>
            <a:pPr>
              <a:lnSpc>
                <a:spcPct val="80000"/>
              </a:lnSpc>
            </a:pPr>
            <a:r>
              <a:rPr lang="de-DE" sz="2000" b="1" dirty="0"/>
              <a:t>Level</a:t>
            </a:r>
          </a:p>
        </p:txBody>
      </p:sp>
      <p:sp>
        <p:nvSpPr>
          <p:cNvPr id="141" name="Rectangle 140"/>
          <p:cNvSpPr/>
          <p:nvPr/>
        </p:nvSpPr>
        <p:spPr>
          <a:xfrm>
            <a:off x="425652" y="2184076"/>
            <a:ext cx="1556436" cy="595035"/>
          </a:xfrm>
          <a:prstGeom prst="rect">
            <a:avLst/>
          </a:prstGeom>
        </p:spPr>
        <p:txBody>
          <a:bodyPr wrap="none" lIns="91407" tIns="45704" rIns="91407" bIns="45704">
            <a:spAutoFit/>
          </a:bodyPr>
          <a:lstStyle/>
          <a:p>
            <a:pPr>
              <a:lnSpc>
                <a:spcPct val="80000"/>
              </a:lnSpc>
            </a:pPr>
            <a:r>
              <a:rPr lang="de-DE" sz="2000" b="1" dirty="0"/>
              <a:t>Organization</a:t>
            </a:r>
          </a:p>
          <a:p>
            <a:pPr>
              <a:lnSpc>
                <a:spcPct val="80000"/>
              </a:lnSpc>
            </a:pPr>
            <a:r>
              <a:rPr lang="de-DE" sz="2000" b="1" dirty="0"/>
              <a:t>Level</a:t>
            </a:r>
          </a:p>
        </p:txBody>
      </p:sp>
      <p:pic>
        <p:nvPicPr>
          <p:cNvPr id="17" name="Picture 16" descr="Stick Person.jpeg"/>
          <p:cNvPicPr>
            <a:picLocks noChangeAspect="1"/>
          </p:cNvPicPr>
          <p:nvPr/>
        </p:nvPicPr>
        <p:blipFill rotWithShape="1">
          <a:blip r:embed="rId2">
            <a:extLst>
              <a:ext uri="{28A0092B-C50C-407E-A947-70E740481C1C}">
                <a14:useLocalDpi xmlns:a14="http://schemas.microsoft.com/office/drawing/2010/main" val="0"/>
              </a:ext>
            </a:extLst>
          </a:blip>
          <a:srcRect l="18168" r="42509"/>
          <a:stretch/>
        </p:blipFill>
        <p:spPr>
          <a:xfrm>
            <a:off x="2043379" y="2153872"/>
            <a:ext cx="359912" cy="678744"/>
          </a:xfrm>
          <a:prstGeom prst="rect">
            <a:avLst/>
          </a:prstGeom>
        </p:spPr>
      </p:pic>
      <p:sp>
        <p:nvSpPr>
          <p:cNvPr id="169" name="TextBox 168"/>
          <p:cNvSpPr txBox="1"/>
          <p:nvPr/>
        </p:nvSpPr>
        <p:spPr>
          <a:xfrm>
            <a:off x="335852" y="163957"/>
            <a:ext cx="8503351" cy="534196"/>
          </a:xfrm>
          <a:prstGeom prst="rect">
            <a:avLst/>
          </a:prstGeom>
          <a:noFill/>
        </p:spPr>
        <p:txBody>
          <a:bodyPr wrap="square" lIns="81994" tIns="40995" rIns="81994" bIns="40995" rtlCol="0">
            <a:spAutoFit/>
          </a:bodyPr>
          <a:lstStyle/>
          <a:p>
            <a:pPr algn="ctr">
              <a:lnSpc>
                <a:spcPct val="90000"/>
              </a:lnSpc>
            </a:pPr>
            <a:r>
              <a:rPr lang="en-US" sz="3200" b="1">
                <a:latin typeface="Helvetica"/>
                <a:cs typeface="Helvetica"/>
              </a:rPr>
              <a:t>THE IK PATTERN CONNECTS THE LEVELS</a:t>
            </a:r>
          </a:p>
        </p:txBody>
      </p:sp>
      <p:sp>
        <p:nvSpPr>
          <p:cNvPr id="50" name="TextBox 49"/>
          <p:cNvSpPr txBox="1"/>
          <p:nvPr/>
        </p:nvSpPr>
        <p:spPr>
          <a:xfrm>
            <a:off x="275122" y="660912"/>
            <a:ext cx="8564078" cy="390628"/>
          </a:xfrm>
          <a:prstGeom prst="rect">
            <a:avLst/>
          </a:prstGeom>
          <a:noFill/>
        </p:spPr>
        <p:txBody>
          <a:bodyPr wrap="square" lIns="82021" tIns="41010" rIns="82021" bIns="41010" rtlCol="0">
            <a:spAutoFit/>
          </a:bodyPr>
          <a:lstStyle/>
          <a:p>
            <a:pPr algn="ctr">
              <a:lnSpc>
                <a:spcPct val="80000"/>
              </a:lnSpc>
            </a:pPr>
            <a:r>
              <a:rPr lang="en-US" sz="2400" b="1" dirty="0"/>
              <a:t>A </a:t>
            </a:r>
            <a:r>
              <a:rPr lang="en-US" sz="2400" b="1" i="1" dirty="0"/>
              <a:t>Target Condition</a:t>
            </a:r>
            <a:r>
              <a:rPr lang="en-US" sz="2400" b="1" dirty="0"/>
              <a:t> at one level is the </a:t>
            </a:r>
            <a:r>
              <a:rPr lang="en-US" sz="2400" b="1" i="1" dirty="0"/>
              <a:t>Direction</a:t>
            </a:r>
            <a:r>
              <a:rPr lang="en-US" sz="2400" b="1" dirty="0"/>
              <a:t> for the next level</a:t>
            </a:r>
          </a:p>
        </p:txBody>
      </p:sp>
      <p:sp>
        <p:nvSpPr>
          <p:cNvPr id="3" name="TextBox 2"/>
          <p:cNvSpPr txBox="1"/>
          <p:nvPr/>
        </p:nvSpPr>
        <p:spPr>
          <a:xfrm rot="20525140">
            <a:off x="544937" y="1326733"/>
            <a:ext cx="1674165" cy="544765"/>
          </a:xfrm>
          <a:prstGeom prst="rect">
            <a:avLst/>
          </a:prstGeom>
          <a:solidFill>
            <a:schemeClr val="bg1"/>
          </a:solidFill>
          <a:ln>
            <a:solidFill>
              <a:srgbClr val="FF0000"/>
            </a:solidFill>
          </a:ln>
          <a:effectLst>
            <a:outerShdw blurRad="50800" dist="38100" dir="2700000" algn="tl" rotWithShape="0">
              <a:srgbClr val="000000">
                <a:alpha val="43000"/>
              </a:srgbClr>
            </a:outerShdw>
          </a:effectLst>
        </p:spPr>
        <p:txBody>
          <a:bodyPr wrap="square" lIns="91407" tIns="45704" rIns="91407" bIns="45704" rtlCol="0">
            <a:spAutoFit/>
          </a:bodyPr>
          <a:lstStyle/>
          <a:p>
            <a:pPr algn="ctr">
              <a:lnSpc>
                <a:spcPct val="80000"/>
              </a:lnSpc>
            </a:pPr>
            <a:r>
              <a:rPr lang="en-US" b="1">
                <a:solidFill>
                  <a:srgbClr val="FF0000"/>
                </a:solidFill>
              </a:rPr>
              <a:t>Coach/Learner</a:t>
            </a:r>
          </a:p>
          <a:p>
            <a:pPr algn="ctr">
              <a:lnSpc>
                <a:spcPct val="80000"/>
              </a:lnSpc>
            </a:pPr>
            <a:r>
              <a:rPr lang="en-US" b="1">
                <a:solidFill>
                  <a:srgbClr val="FF0000"/>
                </a:solidFill>
              </a:rPr>
              <a:t>relationships</a:t>
            </a:r>
          </a:p>
        </p:txBody>
      </p:sp>
      <p:cxnSp>
        <p:nvCxnSpPr>
          <p:cNvPr id="6" name="Straight Arrow Connector 5"/>
          <p:cNvCxnSpPr/>
          <p:nvPr/>
        </p:nvCxnSpPr>
        <p:spPr>
          <a:xfrm>
            <a:off x="1828026" y="1745057"/>
            <a:ext cx="146304" cy="411480"/>
          </a:xfrm>
          <a:prstGeom prst="straightConnector1">
            <a:avLst/>
          </a:prstGeom>
          <a:ln w="38100">
            <a:solidFill>
              <a:srgbClr val="FF0000"/>
            </a:solidFill>
            <a:tailEnd type="triangle" w="lg" len="lg"/>
          </a:ln>
          <a:effectLst>
            <a:outerShdw blurRad="40005" dist="19939" dir="27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2149642" y="2860668"/>
            <a:ext cx="126742" cy="310896"/>
            <a:chOff x="2175300" y="2835012"/>
            <a:chExt cx="126742" cy="334404"/>
          </a:xfrm>
        </p:grpSpPr>
        <p:cxnSp>
          <p:nvCxnSpPr>
            <p:cNvPr id="11" name="Straight Arrow Connector 10"/>
            <p:cNvCxnSpPr/>
            <p:nvPr/>
          </p:nvCxnSpPr>
          <p:spPr>
            <a:xfrm>
              <a:off x="2175300" y="2849376"/>
              <a:ext cx="0" cy="320040"/>
            </a:xfrm>
            <a:prstGeom prst="straightConnector1">
              <a:avLst/>
            </a:prstGeom>
            <a:ln w="41275">
              <a:solidFill>
                <a:srgbClr val="FF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2302042" y="2835012"/>
              <a:ext cx="0" cy="320040"/>
            </a:xfrm>
            <a:prstGeom prst="straightConnector1">
              <a:avLst/>
            </a:prstGeom>
            <a:ln w="41275">
              <a:solidFill>
                <a:srgbClr val="FF0000"/>
              </a:solidFill>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65" name="Group 64"/>
          <p:cNvGrpSpPr/>
          <p:nvPr/>
        </p:nvGrpSpPr>
        <p:grpSpPr>
          <a:xfrm>
            <a:off x="2150971" y="4942306"/>
            <a:ext cx="126742" cy="310896"/>
            <a:chOff x="2175300" y="2835012"/>
            <a:chExt cx="126742" cy="334404"/>
          </a:xfrm>
        </p:grpSpPr>
        <p:cxnSp>
          <p:nvCxnSpPr>
            <p:cNvPr id="66" name="Straight Arrow Connector 65"/>
            <p:cNvCxnSpPr/>
            <p:nvPr/>
          </p:nvCxnSpPr>
          <p:spPr>
            <a:xfrm>
              <a:off x="2175300" y="2849376"/>
              <a:ext cx="0" cy="320040"/>
            </a:xfrm>
            <a:prstGeom prst="straightConnector1">
              <a:avLst/>
            </a:prstGeom>
            <a:ln w="41275">
              <a:solidFill>
                <a:srgbClr val="FF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2302042" y="2835012"/>
              <a:ext cx="0" cy="320040"/>
            </a:xfrm>
            <a:prstGeom prst="straightConnector1">
              <a:avLst/>
            </a:prstGeom>
            <a:ln w="41275">
              <a:solidFill>
                <a:srgbClr val="FF0000"/>
              </a:solidFill>
              <a:tailEnd type="triangle" w="med" len="med"/>
            </a:ln>
            <a:effectLst/>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2150971" y="3895718"/>
            <a:ext cx="126742" cy="310896"/>
            <a:chOff x="2175300" y="2835012"/>
            <a:chExt cx="126742" cy="334404"/>
          </a:xfrm>
        </p:grpSpPr>
        <p:cxnSp>
          <p:nvCxnSpPr>
            <p:cNvPr id="72" name="Straight Arrow Connector 71"/>
            <p:cNvCxnSpPr/>
            <p:nvPr/>
          </p:nvCxnSpPr>
          <p:spPr>
            <a:xfrm>
              <a:off x="2175300" y="2849376"/>
              <a:ext cx="0" cy="320040"/>
            </a:xfrm>
            <a:prstGeom prst="straightConnector1">
              <a:avLst/>
            </a:prstGeom>
            <a:ln w="41275">
              <a:solidFill>
                <a:srgbClr val="FF0000"/>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V="1">
              <a:off x="2302042" y="2835012"/>
              <a:ext cx="0" cy="320040"/>
            </a:xfrm>
            <a:prstGeom prst="straightConnector1">
              <a:avLst/>
            </a:prstGeom>
            <a:ln w="41275">
              <a:solidFill>
                <a:srgbClr val="FF0000"/>
              </a:solidFill>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74" name="TextBox 73"/>
          <p:cNvSpPr txBox="1"/>
          <p:nvPr/>
        </p:nvSpPr>
        <p:spPr>
          <a:xfrm>
            <a:off x="6719877" y="2192545"/>
            <a:ext cx="1766547" cy="595002"/>
          </a:xfrm>
          <a:prstGeom prst="rect">
            <a:avLst/>
          </a:prstGeom>
          <a:noFill/>
        </p:spPr>
        <p:txBody>
          <a:bodyPr wrap="square" lIns="91407" tIns="45704" rIns="91407" bIns="45704" rtlCol="0">
            <a:spAutoFit/>
          </a:bodyPr>
          <a:lstStyle/>
          <a:p>
            <a:pPr algn="ctr">
              <a:lnSpc>
                <a:spcPct val="80000"/>
              </a:lnSpc>
            </a:pPr>
            <a:r>
              <a:rPr lang="en-US" sz="2000" b="1">
                <a:solidFill>
                  <a:srgbClr val="FF0000"/>
                </a:solidFill>
              </a:rPr>
              <a:t>Longer-Cycle Experiments</a:t>
            </a:r>
            <a:endParaRPr lang="en-US" sz="2000" b="1"/>
          </a:p>
        </p:txBody>
      </p:sp>
      <p:sp>
        <p:nvSpPr>
          <p:cNvPr id="121" name="TextBox 120"/>
          <p:cNvSpPr txBox="1"/>
          <p:nvPr/>
        </p:nvSpPr>
        <p:spPr>
          <a:xfrm>
            <a:off x="6706948" y="5279829"/>
            <a:ext cx="1779475" cy="595002"/>
          </a:xfrm>
          <a:prstGeom prst="rect">
            <a:avLst/>
          </a:prstGeom>
          <a:noFill/>
        </p:spPr>
        <p:txBody>
          <a:bodyPr wrap="square" lIns="91407" tIns="45704" rIns="91407" bIns="45704" rtlCol="0">
            <a:spAutoFit/>
          </a:bodyPr>
          <a:lstStyle/>
          <a:p>
            <a:pPr algn="ctr">
              <a:lnSpc>
                <a:spcPct val="80000"/>
              </a:lnSpc>
            </a:pPr>
            <a:r>
              <a:rPr lang="en-US" sz="2000" b="1">
                <a:solidFill>
                  <a:srgbClr val="FF0000"/>
                </a:solidFill>
              </a:rPr>
              <a:t>Short-Cycle Experiments</a:t>
            </a:r>
            <a:endParaRPr lang="en-US" sz="2000" b="1"/>
          </a:p>
        </p:txBody>
      </p:sp>
      <p:sp>
        <p:nvSpPr>
          <p:cNvPr id="123" name="Footer Placeholder 12"/>
          <p:cNvSpPr>
            <a:spLocks noGrp="1"/>
          </p:cNvSpPr>
          <p:nvPr>
            <p:ph type="ftr" sz="quarter" idx="11"/>
          </p:nvPr>
        </p:nvSpPr>
        <p:spPr/>
        <p:txBody>
          <a:bodyPr/>
          <a:lstStyle/>
          <a:p>
            <a:r>
              <a:rPr lang="en-US"/>
              <a:t>By Mike Rother</a:t>
            </a:r>
          </a:p>
        </p:txBody>
      </p:sp>
      <p:sp>
        <p:nvSpPr>
          <p:cNvPr id="124" name="Slide Number Placeholder 13"/>
          <p:cNvSpPr>
            <a:spLocks noGrp="1"/>
          </p:cNvSpPr>
          <p:nvPr>
            <p:ph type="sldNum" sz="quarter" idx="12"/>
          </p:nvPr>
        </p:nvSpPr>
        <p:spPr/>
        <p:txBody>
          <a:bodyPr/>
          <a:lstStyle/>
          <a:p>
            <a:fld id="{1254D1E6-34D6-5C4C-A7E3-AB2F6F87675C}" type="slidenum">
              <a:rPr lang="en-US"/>
              <a:pPr/>
              <a:t>90</a:t>
            </a:fld>
            <a:endParaRPr lang="en-US"/>
          </a:p>
        </p:txBody>
      </p:sp>
    </p:spTree>
    <p:extLst>
      <p:ext uri="{BB962C8B-B14F-4D97-AF65-F5344CB8AC3E}">
        <p14:creationId xmlns:p14="http://schemas.microsoft.com/office/powerpoint/2010/main" val="415904625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am Silhouett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138" y="1676401"/>
            <a:ext cx="1737360" cy="1135593"/>
          </a:xfrm>
          <a:prstGeom prst="rect">
            <a:avLst/>
          </a:prstGeom>
        </p:spPr>
      </p:pic>
      <p:pic>
        <p:nvPicPr>
          <p:cNvPr id="71" name="Picture 70" descr="Team Silhouett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342" y="2965065"/>
            <a:ext cx="1737360" cy="1135593"/>
          </a:xfrm>
          <a:prstGeom prst="rect">
            <a:avLst/>
          </a:prstGeom>
        </p:spPr>
      </p:pic>
      <p:pic>
        <p:nvPicPr>
          <p:cNvPr id="72" name="Picture 71" descr="Team Silhouett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546" y="4253729"/>
            <a:ext cx="1737360" cy="1135593"/>
          </a:xfrm>
          <a:prstGeom prst="rect">
            <a:avLst/>
          </a:prstGeom>
        </p:spPr>
      </p:pic>
      <p:sp>
        <p:nvSpPr>
          <p:cNvPr id="2" name="Rectangle 1"/>
          <p:cNvSpPr/>
          <p:nvPr/>
        </p:nvSpPr>
        <p:spPr>
          <a:xfrm>
            <a:off x="317629" y="2171535"/>
            <a:ext cx="1783080" cy="274320"/>
          </a:xfrm>
          <a:prstGeom prst="rect">
            <a:avLst/>
          </a:prstGeom>
          <a:solidFill>
            <a:schemeClr val="bg1"/>
          </a:solidFill>
          <a:ln w="0">
            <a:no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sp>
        <p:nvSpPr>
          <p:cNvPr id="56" name="Rectangle 55"/>
          <p:cNvSpPr/>
          <p:nvPr/>
        </p:nvSpPr>
        <p:spPr>
          <a:xfrm>
            <a:off x="304800" y="3464660"/>
            <a:ext cx="1783080" cy="274320"/>
          </a:xfrm>
          <a:prstGeom prst="rect">
            <a:avLst/>
          </a:prstGeom>
          <a:solidFill>
            <a:schemeClr val="bg1"/>
          </a:solidFill>
          <a:ln w="0">
            <a:no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sp>
        <p:nvSpPr>
          <p:cNvPr id="57" name="Rectangle 56"/>
          <p:cNvSpPr/>
          <p:nvPr/>
        </p:nvSpPr>
        <p:spPr>
          <a:xfrm>
            <a:off x="304800" y="4757785"/>
            <a:ext cx="1783080" cy="274320"/>
          </a:xfrm>
          <a:prstGeom prst="rect">
            <a:avLst/>
          </a:prstGeom>
          <a:solidFill>
            <a:schemeClr val="bg1"/>
          </a:solidFill>
          <a:ln w="0">
            <a:no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sp>
        <p:nvSpPr>
          <p:cNvPr id="16" name="TextBox 15"/>
          <p:cNvSpPr txBox="1"/>
          <p:nvPr/>
        </p:nvSpPr>
        <p:spPr>
          <a:xfrm>
            <a:off x="228600" y="2171654"/>
            <a:ext cx="1856222" cy="297517"/>
          </a:xfrm>
          <a:prstGeom prst="rect">
            <a:avLst/>
          </a:prstGeom>
          <a:noFill/>
        </p:spPr>
        <p:txBody>
          <a:bodyPr wrap="square" lIns="91407" tIns="45704" rIns="91407" bIns="45704" rtlCol="0">
            <a:spAutoFit/>
          </a:bodyPr>
          <a:lstStyle/>
          <a:p>
            <a:pPr algn="ctr">
              <a:lnSpc>
                <a:spcPct val="60000"/>
              </a:lnSpc>
            </a:pPr>
            <a:r>
              <a:rPr lang="en-US" sz="2000" b="1"/>
              <a:t>Process Team A</a:t>
            </a:r>
          </a:p>
        </p:txBody>
      </p:sp>
      <p:sp>
        <p:nvSpPr>
          <p:cNvPr id="73" name="TextBox 72"/>
          <p:cNvSpPr txBox="1"/>
          <p:nvPr/>
        </p:nvSpPr>
        <p:spPr>
          <a:xfrm>
            <a:off x="228600" y="3473451"/>
            <a:ext cx="1856222" cy="297517"/>
          </a:xfrm>
          <a:prstGeom prst="rect">
            <a:avLst/>
          </a:prstGeom>
          <a:noFill/>
        </p:spPr>
        <p:txBody>
          <a:bodyPr wrap="square" lIns="91407" tIns="45704" rIns="91407" bIns="45704" rtlCol="0">
            <a:spAutoFit/>
          </a:bodyPr>
          <a:lstStyle/>
          <a:p>
            <a:pPr algn="ctr">
              <a:lnSpc>
                <a:spcPct val="60000"/>
              </a:lnSpc>
            </a:pPr>
            <a:r>
              <a:rPr lang="en-US" sz="2000" b="1"/>
              <a:t>Process Team B</a:t>
            </a:r>
          </a:p>
        </p:txBody>
      </p:sp>
      <p:sp>
        <p:nvSpPr>
          <p:cNvPr id="74" name="TextBox 73"/>
          <p:cNvSpPr txBox="1"/>
          <p:nvPr/>
        </p:nvSpPr>
        <p:spPr>
          <a:xfrm>
            <a:off x="228600" y="4762419"/>
            <a:ext cx="1856222" cy="297517"/>
          </a:xfrm>
          <a:prstGeom prst="rect">
            <a:avLst/>
          </a:prstGeom>
          <a:noFill/>
        </p:spPr>
        <p:txBody>
          <a:bodyPr wrap="square" lIns="91407" tIns="45704" rIns="91407" bIns="45704" rtlCol="0">
            <a:spAutoFit/>
          </a:bodyPr>
          <a:lstStyle/>
          <a:p>
            <a:pPr algn="ctr">
              <a:lnSpc>
                <a:spcPct val="60000"/>
              </a:lnSpc>
            </a:pPr>
            <a:r>
              <a:rPr lang="en-US" sz="2000" b="1"/>
              <a:t>Process Team C</a:t>
            </a:r>
          </a:p>
        </p:txBody>
      </p:sp>
      <p:sp>
        <p:nvSpPr>
          <p:cNvPr id="69" name="Right Arrow 68"/>
          <p:cNvSpPr/>
          <p:nvPr/>
        </p:nvSpPr>
        <p:spPr>
          <a:xfrm rot="19386722">
            <a:off x="3969108" y="3880205"/>
            <a:ext cx="2477005" cy="731520"/>
          </a:xfrm>
          <a:prstGeom prst="rightArrow">
            <a:avLst/>
          </a:prstGeom>
          <a:solidFill>
            <a:srgbClr val="FFFFFF"/>
          </a:solidFill>
          <a:ln w="28575">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a:lstStyle/>
          <a:p>
            <a:endParaRPr lang="en-US"/>
          </a:p>
        </p:txBody>
      </p:sp>
      <p:sp>
        <p:nvSpPr>
          <p:cNvPr id="68" name="Right Arrow 67"/>
          <p:cNvSpPr/>
          <p:nvPr/>
        </p:nvSpPr>
        <p:spPr>
          <a:xfrm rot="2147915">
            <a:off x="3893288" y="2580705"/>
            <a:ext cx="2477005" cy="731520"/>
          </a:xfrm>
          <a:prstGeom prst="rightArrow">
            <a:avLst/>
          </a:prstGeom>
          <a:solidFill>
            <a:srgbClr val="FFFFFF"/>
          </a:solidFill>
          <a:ln w="28575">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a:lstStyle/>
          <a:p>
            <a:endParaRPr lang="en-US"/>
          </a:p>
        </p:txBody>
      </p:sp>
      <p:sp>
        <p:nvSpPr>
          <p:cNvPr id="67" name="Right Arrow 66"/>
          <p:cNvSpPr/>
          <p:nvPr/>
        </p:nvSpPr>
        <p:spPr>
          <a:xfrm>
            <a:off x="2532207" y="4542951"/>
            <a:ext cx="1865685" cy="731520"/>
          </a:xfrm>
          <a:prstGeom prst="rightArrow">
            <a:avLst/>
          </a:prstGeom>
          <a:solidFill>
            <a:srgbClr val="FFFFFF"/>
          </a:solidFill>
          <a:ln w="28575">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a:lstStyle/>
          <a:p>
            <a:endParaRPr lang="en-US"/>
          </a:p>
        </p:txBody>
      </p:sp>
      <p:sp>
        <p:nvSpPr>
          <p:cNvPr id="66" name="Right Arrow 65"/>
          <p:cNvSpPr/>
          <p:nvPr/>
        </p:nvSpPr>
        <p:spPr>
          <a:xfrm>
            <a:off x="2553918" y="1938219"/>
            <a:ext cx="1865685" cy="731520"/>
          </a:xfrm>
          <a:prstGeom prst="rightArrow">
            <a:avLst/>
          </a:prstGeom>
          <a:solidFill>
            <a:srgbClr val="FFFFFF"/>
          </a:solidFill>
          <a:ln w="28575">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a:lstStyle/>
          <a:p>
            <a:endParaRPr lang="en-US"/>
          </a:p>
        </p:txBody>
      </p:sp>
      <p:sp>
        <p:nvSpPr>
          <p:cNvPr id="51" name="Right Arrow 50"/>
          <p:cNvSpPr/>
          <p:nvPr/>
        </p:nvSpPr>
        <p:spPr>
          <a:xfrm>
            <a:off x="2667002" y="3271494"/>
            <a:ext cx="5216079" cy="731520"/>
          </a:xfrm>
          <a:prstGeom prst="rightArrow">
            <a:avLst/>
          </a:prstGeom>
          <a:solidFill>
            <a:srgbClr val="FFFFFF"/>
          </a:solidFill>
          <a:ln w="28575">
            <a:solidFill>
              <a:srgbClr val="000000"/>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a:lstStyle/>
          <a:p>
            <a:endParaRPr lang="en-US"/>
          </a:p>
        </p:txBody>
      </p:sp>
      <p:sp>
        <p:nvSpPr>
          <p:cNvPr id="47" name="Oval 46"/>
          <p:cNvSpPr>
            <a:spLocks noChangeAspect="1"/>
          </p:cNvSpPr>
          <p:nvPr/>
        </p:nvSpPr>
        <p:spPr>
          <a:xfrm>
            <a:off x="7961879" y="3086811"/>
            <a:ext cx="1051560" cy="1051560"/>
          </a:xfrm>
          <a:prstGeom prst="ellipse">
            <a:avLst/>
          </a:prstGeom>
          <a:solidFill>
            <a:schemeClr val="bg1"/>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sp>
        <p:nvSpPr>
          <p:cNvPr id="48" name="TextBox 47"/>
          <p:cNvSpPr txBox="1"/>
          <p:nvPr/>
        </p:nvSpPr>
        <p:spPr>
          <a:xfrm>
            <a:off x="7949052" y="3466522"/>
            <a:ext cx="1051561" cy="297517"/>
          </a:xfrm>
          <a:prstGeom prst="rect">
            <a:avLst/>
          </a:prstGeom>
          <a:noFill/>
        </p:spPr>
        <p:txBody>
          <a:bodyPr wrap="square" lIns="91407" tIns="45704" rIns="91407" bIns="45704" rtlCol="0">
            <a:spAutoFit/>
          </a:bodyPr>
          <a:lstStyle/>
          <a:p>
            <a:pPr algn="ctr">
              <a:lnSpc>
                <a:spcPct val="80000"/>
              </a:lnSpc>
            </a:pPr>
            <a:r>
              <a:rPr lang="en-US" sz="1600" b="1" i="1">
                <a:latin typeface="Helvetica"/>
                <a:cs typeface="Helvetica"/>
              </a:rPr>
              <a:t>Vision</a:t>
            </a:r>
          </a:p>
        </p:txBody>
      </p:sp>
      <p:sp>
        <p:nvSpPr>
          <p:cNvPr id="55" name="Rectangle 54"/>
          <p:cNvSpPr/>
          <p:nvPr/>
        </p:nvSpPr>
        <p:spPr>
          <a:xfrm rot="1140000">
            <a:off x="6847981" y="3301843"/>
            <a:ext cx="228600" cy="6858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407" tIns="45704" rIns="91407" bIns="45704" rtlCol="0" anchor="ctr"/>
          <a:lstStyle/>
          <a:p>
            <a:pPr algn="ctr"/>
            <a:endParaRPr lang="en-US"/>
          </a:p>
        </p:txBody>
      </p:sp>
      <p:cxnSp>
        <p:nvCxnSpPr>
          <p:cNvPr id="53" name="Straight Connector 52"/>
          <p:cNvCxnSpPr/>
          <p:nvPr/>
        </p:nvCxnSpPr>
        <p:spPr>
          <a:xfrm flipH="1">
            <a:off x="6685663" y="3181698"/>
            <a:ext cx="304800" cy="914400"/>
          </a:xfrm>
          <a:prstGeom prst="line">
            <a:avLst/>
          </a:prstGeom>
          <a:ln w="41275">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a:off x="6939147" y="3181698"/>
            <a:ext cx="304800" cy="914400"/>
          </a:xfrm>
          <a:prstGeom prst="line">
            <a:avLst/>
          </a:prstGeom>
          <a:ln w="41275">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3468143" y="3099639"/>
            <a:ext cx="1143118" cy="1051560"/>
            <a:chOff x="2552313" y="2866205"/>
            <a:chExt cx="1143118" cy="1051560"/>
          </a:xfrm>
        </p:grpSpPr>
        <p:sp>
          <p:nvSpPr>
            <p:cNvPr id="40" name="Oval 39"/>
            <p:cNvSpPr>
              <a:spLocks noChangeAspect="1"/>
            </p:cNvSpPr>
            <p:nvPr/>
          </p:nvSpPr>
          <p:spPr>
            <a:xfrm>
              <a:off x="2616458" y="2866205"/>
              <a:ext cx="1051560" cy="1051560"/>
            </a:xfrm>
            <a:prstGeom prst="ellipse">
              <a:avLst/>
            </a:prstGeom>
            <a:solidFill>
              <a:schemeClr val="bg1"/>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2552313" y="3015425"/>
              <a:ext cx="1143118" cy="691471"/>
            </a:xfrm>
            <a:prstGeom prst="rect">
              <a:avLst/>
            </a:prstGeom>
            <a:noFill/>
          </p:spPr>
          <p:txBody>
            <a:bodyPr wrap="square" rtlCol="0">
              <a:spAutoFit/>
            </a:bodyPr>
            <a:lstStyle/>
            <a:p>
              <a:pPr algn="ctr">
                <a:lnSpc>
                  <a:spcPct val="80000"/>
                </a:lnSpc>
              </a:pPr>
              <a:r>
                <a:rPr lang="en-US" sz="1600" b="1" i="1">
                  <a:latin typeface="Helvetica"/>
                  <a:cs typeface="Helvetica"/>
                </a:rPr>
                <a:t>Next</a:t>
              </a:r>
            </a:p>
            <a:p>
              <a:pPr algn="ctr">
                <a:lnSpc>
                  <a:spcPct val="80000"/>
                </a:lnSpc>
              </a:pPr>
              <a:r>
                <a:rPr lang="en-US" sz="1600" b="1" i="1">
                  <a:latin typeface="Helvetica"/>
                  <a:cs typeface="Helvetica"/>
                </a:rPr>
                <a:t>Target</a:t>
              </a:r>
            </a:p>
            <a:p>
              <a:pPr algn="ctr">
                <a:lnSpc>
                  <a:spcPct val="80000"/>
                </a:lnSpc>
              </a:pPr>
              <a:r>
                <a:rPr lang="en-US" sz="1600" b="1" i="1">
                  <a:latin typeface="Helvetica"/>
                  <a:cs typeface="Helvetica"/>
                </a:rPr>
                <a:t>Condition</a:t>
              </a:r>
            </a:p>
          </p:txBody>
        </p:sp>
      </p:grpSp>
      <p:sp>
        <p:nvSpPr>
          <p:cNvPr id="52" name="Footer Placeholder 12"/>
          <p:cNvSpPr>
            <a:spLocks noGrp="1"/>
          </p:cNvSpPr>
          <p:nvPr>
            <p:ph type="ftr" sz="quarter" idx="11"/>
          </p:nvPr>
        </p:nvSpPr>
        <p:spPr/>
        <p:txBody>
          <a:bodyPr/>
          <a:lstStyle/>
          <a:p>
            <a:r>
              <a:rPr lang="en-US"/>
              <a:t>By Mike Rother</a:t>
            </a:r>
          </a:p>
        </p:txBody>
      </p:sp>
      <p:sp>
        <p:nvSpPr>
          <p:cNvPr id="58" name="Slide Number Placeholder 13"/>
          <p:cNvSpPr>
            <a:spLocks noGrp="1"/>
          </p:cNvSpPr>
          <p:nvPr>
            <p:ph type="sldNum" sz="quarter" idx="12"/>
          </p:nvPr>
        </p:nvSpPr>
        <p:spPr/>
        <p:txBody>
          <a:bodyPr/>
          <a:lstStyle/>
          <a:p>
            <a:fld id="{1254D1E6-34D6-5C4C-A7E3-AB2F6F87675C}" type="slidenum">
              <a:rPr lang="en-US"/>
              <a:pPr/>
              <a:t>91</a:t>
            </a:fld>
            <a:endParaRPr lang="en-US"/>
          </a:p>
        </p:txBody>
      </p:sp>
      <p:grpSp>
        <p:nvGrpSpPr>
          <p:cNvPr id="30" name="Group 29"/>
          <p:cNvGrpSpPr/>
          <p:nvPr/>
        </p:nvGrpSpPr>
        <p:grpSpPr>
          <a:xfrm>
            <a:off x="2107942" y="3097995"/>
            <a:ext cx="1143118" cy="1051560"/>
            <a:chOff x="2552313" y="2866205"/>
            <a:chExt cx="1143118" cy="1051560"/>
          </a:xfrm>
        </p:grpSpPr>
        <p:sp>
          <p:nvSpPr>
            <p:cNvPr id="31" name="Oval 30"/>
            <p:cNvSpPr>
              <a:spLocks noChangeAspect="1"/>
            </p:cNvSpPr>
            <p:nvPr/>
          </p:nvSpPr>
          <p:spPr>
            <a:xfrm>
              <a:off x="2616458" y="2866205"/>
              <a:ext cx="1051560" cy="1051560"/>
            </a:xfrm>
            <a:prstGeom prst="ellipse">
              <a:avLst/>
            </a:prstGeom>
            <a:solidFill>
              <a:schemeClr val="bg1"/>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2552313" y="3130464"/>
              <a:ext cx="1143118" cy="494494"/>
            </a:xfrm>
            <a:prstGeom prst="rect">
              <a:avLst/>
            </a:prstGeom>
            <a:noFill/>
          </p:spPr>
          <p:txBody>
            <a:bodyPr wrap="square" rtlCol="0">
              <a:spAutoFit/>
            </a:bodyPr>
            <a:lstStyle/>
            <a:p>
              <a:pPr algn="ctr">
                <a:lnSpc>
                  <a:spcPct val="80000"/>
                </a:lnSpc>
              </a:pPr>
              <a:r>
                <a:rPr lang="en-US" sz="1600" b="1" i="1">
                  <a:latin typeface="Helvetica"/>
                  <a:cs typeface="Helvetica"/>
                </a:rPr>
                <a:t>Target</a:t>
              </a:r>
            </a:p>
            <a:p>
              <a:pPr algn="ctr">
                <a:lnSpc>
                  <a:spcPct val="80000"/>
                </a:lnSpc>
              </a:pPr>
              <a:r>
                <a:rPr lang="en-US" sz="1600" b="1" i="1">
                  <a:latin typeface="Helvetica"/>
                  <a:cs typeface="Helvetica"/>
                </a:rPr>
                <a:t>Condition</a:t>
              </a:r>
            </a:p>
          </p:txBody>
        </p:sp>
      </p:grpSp>
      <p:grpSp>
        <p:nvGrpSpPr>
          <p:cNvPr id="34" name="Group 33"/>
          <p:cNvGrpSpPr/>
          <p:nvPr/>
        </p:nvGrpSpPr>
        <p:grpSpPr>
          <a:xfrm>
            <a:off x="3466595" y="4380903"/>
            <a:ext cx="1143118" cy="1051560"/>
            <a:chOff x="2552313" y="2866205"/>
            <a:chExt cx="1143118" cy="1051560"/>
          </a:xfrm>
        </p:grpSpPr>
        <p:sp>
          <p:nvSpPr>
            <p:cNvPr id="35" name="Oval 34"/>
            <p:cNvSpPr>
              <a:spLocks noChangeAspect="1"/>
            </p:cNvSpPr>
            <p:nvPr/>
          </p:nvSpPr>
          <p:spPr>
            <a:xfrm>
              <a:off x="2616458" y="2866205"/>
              <a:ext cx="1051560" cy="1051560"/>
            </a:xfrm>
            <a:prstGeom prst="ellipse">
              <a:avLst/>
            </a:prstGeom>
            <a:solidFill>
              <a:schemeClr val="bg1"/>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2552313" y="3015425"/>
              <a:ext cx="1143118" cy="691471"/>
            </a:xfrm>
            <a:prstGeom prst="rect">
              <a:avLst/>
            </a:prstGeom>
            <a:noFill/>
          </p:spPr>
          <p:txBody>
            <a:bodyPr wrap="square" rtlCol="0">
              <a:spAutoFit/>
            </a:bodyPr>
            <a:lstStyle/>
            <a:p>
              <a:pPr algn="ctr">
                <a:lnSpc>
                  <a:spcPct val="80000"/>
                </a:lnSpc>
              </a:pPr>
              <a:r>
                <a:rPr lang="en-US" sz="1600" b="1" i="1">
                  <a:latin typeface="Helvetica"/>
                  <a:cs typeface="Helvetica"/>
                </a:rPr>
                <a:t>Next</a:t>
              </a:r>
            </a:p>
            <a:p>
              <a:pPr algn="ctr">
                <a:lnSpc>
                  <a:spcPct val="80000"/>
                </a:lnSpc>
              </a:pPr>
              <a:r>
                <a:rPr lang="en-US" sz="1600" b="1" i="1">
                  <a:latin typeface="Helvetica"/>
                  <a:cs typeface="Helvetica"/>
                </a:rPr>
                <a:t>Target</a:t>
              </a:r>
            </a:p>
            <a:p>
              <a:pPr algn="ctr">
                <a:lnSpc>
                  <a:spcPct val="80000"/>
                </a:lnSpc>
              </a:pPr>
              <a:r>
                <a:rPr lang="en-US" sz="1600" b="1" i="1">
                  <a:latin typeface="Helvetica"/>
                  <a:cs typeface="Helvetica"/>
                </a:rPr>
                <a:t>Condition</a:t>
              </a:r>
            </a:p>
          </p:txBody>
        </p:sp>
      </p:grpSp>
      <p:grpSp>
        <p:nvGrpSpPr>
          <p:cNvPr id="49" name="Group 48"/>
          <p:cNvGrpSpPr/>
          <p:nvPr/>
        </p:nvGrpSpPr>
        <p:grpSpPr>
          <a:xfrm>
            <a:off x="2106394" y="4379259"/>
            <a:ext cx="1143118" cy="1051560"/>
            <a:chOff x="2552313" y="2866205"/>
            <a:chExt cx="1143118" cy="1051560"/>
          </a:xfrm>
        </p:grpSpPr>
        <p:sp>
          <p:nvSpPr>
            <p:cNvPr id="50" name="Oval 49"/>
            <p:cNvSpPr>
              <a:spLocks noChangeAspect="1"/>
            </p:cNvSpPr>
            <p:nvPr/>
          </p:nvSpPr>
          <p:spPr>
            <a:xfrm>
              <a:off x="2616458" y="2866205"/>
              <a:ext cx="1051560" cy="1051560"/>
            </a:xfrm>
            <a:prstGeom prst="ellipse">
              <a:avLst/>
            </a:prstGeom>
            <a:solidFill>
              <a:schemeClr val="bg1"/>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2552313" y="3130464"/>
              <a:ext cx="1143118" cy="494494"/>
            </a:xfrm>
            <a:prstGeom prst="rect">
              <a:avLst/>
            </a:prstGeom>
            <a:noFill/>
          </p:spPr>
          <p:txBody>
            <a:bodyPr wrap="square" rtlCol="0">
              <a:spAutoFit/>
            </a:bodyPr>
            <a:lstStyle/>
            <a:p>
              <a:pPr algn="ctr">
                <a:lnSpc>
                  <a:spcPct val="80000"/>
                </a:lnSpc>
              </a:pPr>
              <a:r>
                <a:rPr lang="en-US" sz="1600" b="1" i="1">
                  <a:latin typeface="Helvetica"/>
                  <a:cs typeface="Helvetica"/>
                </a:rPr>
                <a:t>Target</a:t>
              </a:r>
            </a:p>
            <a:p>
              <a:pPr algn="ctr">
                <a:lnSpc>
                  <a:spcPct val="80000"/>
                </a:lnSpc>
              </a:pPr>
              <a:r>
                <a:rPr lang="en-US" sz="1600" b="1" i="1">
                  <a:latin typeface="Helvetica"/>
                  <a:cs typeface="Helvetica"/>
                </a:rPr>
                <a:t>Condition</a:t>
              </a:r>
            </a:p>
          </p:txBody>
        </p:sp>
      </p:grpSp>
      <p:grpSp>
        <p:nvGrpSpPr>
          <p:cNvPr id="60" name="Group 59"/>
          <p:cNvGrpSpPr/>
          <p:nvPr/>
        </p:nvGrpSpPr>
        <p:grpSpPr>
          <a:xfrm>
            <a:off x="3465047" y="1788999"/>
            <a:ext cx="1143118" cy="1051560"/>
            <a:chOff x="2552313" y="2866205"/>
            <a:chExt cx="1143118" cy="1051560"/>
          </a:xfrm>
        </p:grpSpPr>
        <p:sp>
          <p:nvSpPr>
            <p:cNvPr id="61" name="Oval 60"/>
            <p:cNvSpPr>
              <a:spLocks noChangeAspect="1"/>
            </p:cNvSpPr>
            <p:nvPr/>
          </p:nvSpPr>
          <p:spPr>
            <a:xfrm>
              <a:off x="2616458" y="2866205"/>
              <a:ext cx="1051560" cy="1051560"/>
            </a:xfrm>
            <a:prstGeom prst="ellipse">
              <a:avLst/>
            </a:prstGeom>
            <a:solidFill>
              <a:schemeClr val="bg1"/>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2552313" y="3015425"/>
              <a:ext cx="1143118" cy="691471"/>
            </a:xfrm>
            <a:prstGeom prst="rect">
              <a:avLst/>
            </a:prstGeom>
            <a:noFill/>
          </p:spPr>
          <p:txBody>
            <a:bodyPr wrap="square" rtlCol="0">
              <a:spAutoFit/>
            </a:bodyPr>
            <a:lstStyle/>
            <a:p>
              <a:pPr algn="ctr">
                <a:lnSpc>
                  <a:spcPct val="80000"/>
                </a:lnSpc>
              </a:pPr>
              <a:r>
                <a:rPr lang="en-US" sz="1600" b="1" i="1">
                  <a:latin typeface="Helvetica"/>
                  <a:cs typeface="Helvetica"/>
                </a:rPr>
                <a:t>Next</a:t>
              </a:r>
            </a:p>
            <a:p>
              <a:pPr algn="ctr">
                <a:lnSpc>
                  <a:spcPct val="80000"/>
                </a:lnSpc>
              </a:pPr>
              <a:r>
                <a:rPr lang="en-US" sz="1600" b="1" i="1">
                  <a:latin typeface="Helvetica"/>
                  <a:cs typeface="Helvetica"/>
                </a:rPr>
                <a:t>Target</a:t>
              </a:r>
            </a:p>
            <a:p>
              <a:pPr algn="ctr">
                <a:lnSpc>
                  <a:spcPct val="80000"/>
                </a:lnSpc>
              </a:pPr>
              <a:r>
                <a:rPr lang="en-US" sz="1600" b="1" i="1">
                  <a:latin typeface="Helvetica"/>
                  <a:cs typeface="Helvetica"/>
                </a:rPr>
                <a:t>Condition</a:t>
              </a:r>
            </a:p>
          </p:txBody>
        </p:sp>
      </p:grpSp>
      <p:grpSp>
        <p:nvGrpSpPr>
          <p:cNvPr id="63" name="Group 62"/>
          <p:cNvGrpSpPr/>
          <p:nvPr/>
        </p:nvGrpSpPr>
        <p:grpSpPr>
          <a:xfrm>
            <a:off x="2104846" y="1787355"/>
            <a:ext cx="1143118" cy="1051560"/>
            <a:chOff x="2552313" y="2866205"/>
            <a:chExt cx="1143118" cy="1051560"/>
          </a:xfrm>
        </p:grpSpPr>
        <p:sp>
          <p:nvSpPr>
            <p:cNvPr id="64" name="Oval 63"/>
            <p:cNvSpPr>
              <a:spLocks noChangeAspect="1"/>
            </p:cNvSpPr>
            <p:nvPr/>
          </p:nvSpPr>
          <p:spPr>
            <a:xfrm>
              <a:off x="2616458" y="2866205"/>
              <a:ext cx="1051560" cy="1051560"/>
            </a:xfrm>
            <a:prstGeom prst="ellipse">
              <a:avLst/>
            </a:prstGeom>
            <a:solidFill>
              <a:schemeClr val="bg1"/>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2552313" y="3130464"/>
              <a:ext cx="1143118" cy="494494"/>
            </a:xfrm>
            <a:prstGeom prst="rect">
              <a:avLst/>
            </a:prstGeom>
            <a:noFill/>
          </p:spPr>
          <p:txBody>
            <a:bodyPr wrap="square" rtlCol="0">
              <a:spAutoFit/>
            </a:bodyPr>
            <a:lstStyle/>
            <a:p>
              <a:pPr algn="ctr">
                <a:lnSpc>
                  <a:spcPct val="80000"/>
                </a:lnSpc>
              </a:pPr>
              <a:r>
                <a:rPr lang="en-US" sz="1600" b="1" i="1">
                  <a:latin typeface="Helvetica"/>
                  <a:cs typeface="Helvetica"/>
                </a:rPr>
                <a:t>Target</a:t>
              </a:r>
            </a:p>
            <a:p>
              <a:pPr algn="ctr">
                <a:lnSpc>
                  <a:spcPct val="80000"/>
                </a:lnSpc>
              </a:pPr>
              <a:r>
                <a:rPr lang="en-US" sz="1600" b="1" i="1">
                  <a:latin typeface="Helvetica"/>
                  <a:cs typeface="Helvetica"/>
                </a:rPr>
                <a:t>Condition</a:t>
              </a:r>
            </a:p>
          </p:txBody>
        </p:sp>
      </p:grpSp>
      <p:sp>
        <p:nvSpPr>
          <p:cNvPr id="7" name="TextBox 6"/>
          <p:cNvSpPr txBox="1"/>
          <p:nvPr/>
        </p:nvSpPr>
        <p:spPr>
          <a:xfrm>
            <a:off x="6579935" y="1941402"/>
            <a:ext cx="1497266" cy="1087477"/>
          </a:xfrm>
          <a:prstGeom prst="rect">
            <a:avLst/>
          </a:prstGeom>
          <a:noFill/>
        </p:spPr>
        <p:txBody>
          <a:bodyPr wrap="square" lIns="91407" tIns="45704" rIns="91407" bIns="45704" rtlCol="0">
            <a:spAutoFit/>
          </a:bodyPr>
          <a:lstStyle/>
          <a:p>
            <a:pPr>
              <a:lnSpc>
                <a:spcPct val="80000"/>
              </a:lnSpc>
            </a:pPr>
            <a:r>
              <a:rPr lang="en-US" sz="2000" b="1" dirty="0">
                <a:solidFill>
                  <a:srgbClr val="FF0000"/>
                </a:solidFill>
              </a:rPr>
              <a:t>Typically a</a:t>
            </a:r>
          </a:p>
          <a:p>
            <a:pPr>
              <a:lnSpc>
                <a:spcPct val="80000"/>
              </a:lnSpc>
            </a:pPr>
            <a:r>
              <a:rPr lang="en-US" sz="2000" b="1" dirty="0">
                <a:solidFill>
                  <a:srgbClr val="FF0000"/>
                </a:solidFill>
              </a:rPr>
              <a:t>6-month</a:t>
            </a:r>
          </a:p>
          <a:p>
            <a:pPr>
              <a:lnSpc>
                <a:spcPct val="80000"/>
              </a:lnSpc>
            </a:pPr>
            <a:r>
              <a:rPr lang="en-US" sz="2000" b="1" dirty="0">
                <a:solidFill>
                  <a:srgbClr val="FF0000"/>
                </a:solidFill>
              </a:rPr>
              <a:t>to 3-year</a:t>
            </a:r>
          </a:p>
          <a:p>
            <a:pPr>
              <a:lnSpc>
                <a:spcPct val="80000"/>
              </a:lnSpc>
            </a:pPr>
            <a:r>
              <a:rPr lang="en-US" sz="2000" b="1" dirty="0">
                <a:solidFill>
                  <a:srgbClr val="FF0000"/>
                </a:solidFill>
              </a:rPr>
              <a:t>time frame</a:t>
            </a:r>
          </a:p>
        </p:txBody>
      </p:sp>
      <p:cxnSp>
        <p:nvCxnSpPr>
          <p:cNvPr id="9" name="Straight Arrow Connector 8"/>
          <p:cNvCxnSpPr/>
          <p:nvPr/>
        </p:nvCxnSpPr>
        <p:spPr>
          <a:xfrm flipH="1">
            <a:off x="6154124" y="2593309"/>
            <a:ext cx="434498" cy="491215"/>
          </a:xfrm>
          <a:prstGeom prst="straightConnector1">
            <a:avLst/>
          </a:prstGeom>
          <a:ln w="508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5181600" y="3086811"/>
            <a:ext cx="1244976" cy="1051560"/>
            <a:chOff x="4786879" y="2853377"/>
            <a:chExt cx="1244976" cy="1051560"/>
          </a:xfrm>
        </p:grpSpPr>
        <p:sp>
          <p:nvSpPr>
            <p:cNvPr id="43" name="Oval 42"/>
            <p:cNvSpPr>
              <a:spLocks noChangeAspect="1"/>
            </p:cNvSpPr>
            <p:nvPr/>
          </p:nvSpPr>
          <p:spPr>
            <a:xfrm>
              <a:off x="4903232" y="2853377"/>
              <a:ext cx="1051560" cy="1051560"/>
            </a:xfrm>
            <a:prstGeom prst="ellipse">
              <a:avLst/>
            </a:prstGeom>
            <a:solidFill>
              <a:schemeClr val="bg1"/>
            </a:solid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4786879" y="3233088"/>
              <a:ext cx="1244976" cy="297517"/>
            </a:xfrm>
            <a:prstGeom prst="rect">
              <a:avLst/>
            </a:prstGeom>
            <a:noFill/>
          </p:spPr>
          <p:txBody>
            <a:bodyPr wrap="square" rtlCol="0">
              <a:spAutoFit/>
            </a:bodyPr>
            <a:lstStyle/>
            <a:p>
              <a:pPr algn="ctr">
                <a:lnSpc>
                  <a:spcPct val="80000"/>
                </a:lnSpc>
              </a:pPr>
              <a:r>
                <a:rPr lang="en-US" sz="1600" b="1" i="1">
                  <a:solidFill>
                    <a:srgbClr val="FF0000"/>
                  </a:solidFill>
                  <a:latin typeface="Helvetica"/>
                  <a:cs typeface="Helvetica"/>
                </a:rPr>
                <a:t>Challenge</a:t>
              </a:r>
            </a:p>
          </p:txBody>
        </p:sp>
      </p:grpSp>
      <p:sp>
        <p:nvSpPr>
          <p:cNvPr id="76" name="TextBox 75"/>
          <p:cNvSpPr txBox="1"/>
          <p:nvPr/>
        </p:nvSpPr>
        <p:spPr>
          <a:xfrm>
            <a:off x="0" y="266917"/>
            <a:ext cx="9144000" cy="977405"/>
          </a:xfrm>
          <a:prstGeom prst="rect">
            <a:avLst/>
          </a:prstGeom>
          <a:noFill/>
        </p:spPr>
        <p:txBody>
          <a:bodyPr wrap="square" lIns="81994" tIns="40995" rIns="81994" bIns="40995" rtlCol="0">
            <a:spAutoFit/>
          </a:bodyPr>
          <a:lstStyle/>
          <a:p>
            <a:pPr algn="ctr">
              <a:lnSpc>
                <a:spcPct val="90000"/>
              </a:lnSpc>
            </a:pPr>
            <a:r>
              <a:rPr lang="en-US" sz="3200" b="1">
                <a:latin typeface="Helvetica"/>
                <a:cs typeface="Helvetica"/>
              </a:rPr>
              <a:t>THE ROLE OF</a:t>
            </a:r>
          </a:p>
          <a:p>
            <a:pPr algn="ctr">
              <a:lnSpc>
                <a:spcPct val="90000"/>
              </a:lnSpc>
            </a:pPr>
            <a:r>
              <a:rPr lang="en-US" sz="3200" b="1">
                <a:latin typeface="Helvetica"/>
                <a:cs typeface="Helvetica"/>
              </a:rPr>
              <a:t>VALUE STREAM MAPPING</a:t>
            </a:r>
          </a:p>
        </p:txBody>
      </p:sp>
      <p:sp>
        <p:nvSpPr>
          <p:cNvPr id="70" name="TextBox 69"/>
          <p:cNvSpPr txBox="1"/>
          <p:nvPr/>
        </p:nvSpPr>
        <p:spPr>
          <a:xfrm>
            <a:off x="5005993" y="5524248"/>
            <a:ext cx="1497266" cy="1083341"/>
          </a:xfrm>
          <a:prstGeom prst="rect">
            <a:avLst/>
          </a:prstGeom>
          <a:noFill/>
        </p:spPr>
        <p:txBody>
          <a:bodyPr wrap="square" lIns="91407" tIns="45704" rIns="91407" bIns="45704" rtlCol="0">
            <a:spAutoFit/>
          </a:bodyPr>
          <a:lstStyle/>
          <a:p>
            <a:pPr>
              <a:lnSpc>
                <a:spcPct val="80000"/>
              </a:lnSpc>
            </a:pPr>
            <a:r>
              <a:rPr lang="en-US" sz="2000" b="1" dirty="0">
                <a:solidFill>
                  <a:srgbClr val="FF0000"/>
                </a:solidFill>
              </a:rPr>
              <a:t>Typically </a:t>
            </a:r>
            <a:r>
              <a:rPr lang="en-US" sz="2000" b="1" dirty="0" smtClean="0">
                <a:solidFill>
                  <a:srgbClr val="FF0000"/>
                </a:solidFill>
              </a:rPr>
              <a:t>a</a:t>
            </a:r>
          </a:p>
          <a:p>
            <a:pPr>
              <a:lnSpc>
                <a:spcPct val="80000"/>
              </a:lnSpc>
            </a:pPr>
            <a:r>
              <a:rPr lang="en-US" sz="2000" b="1" dirty="0" smtClean="0">
                <a:solidFill>
                  <a:srgbClr val="FF0000"/>
                </a:solidFill>
              </a:rPr>
              <a:t>1-week</a:t>
            </a:r>
            <a:endParaRPr lang="en-US" sz="2000" b="1" dirty="0">
              <a:solidFill>
                <a:srgbClr val="FF0000"/>
              </a:solidFill>
            </a:endParaRPr>
          </a:p>
          <a:p>
            <a:pPr>
              <a:lnSpc>
                <a:spcPct val="80000"/>
              </a:lnSpc>
            </a:pPr>
            <a:r>
              <a:rPr lang="en-US" sz="2000" b="1" dirty="0">
                <a:solidFill>
                  <a:srgbClr val="FF0000"/>
                </a:solidFill>
              </a:rPr>
              <a:t>to 2-month</a:t>
            </a:r>
          </a:p>
          <a:p>
            <a:pPr>
              <a:lnSpc>
                <a:spcPct val="80000"/>
              </a:lnSpc>
            </a:pPr>
            <a:r>
              <a:rPr lang="en-US" sz="2000" b="1" dirty="0" smtClean="0">
                <a:solidFill>
                  <a:srgbClr val="FF0000"/>
                </a:solidFill>
              </a:rPr>
              <a:t>time </a:t>
            </a:r>
            <a:r>
              <a:rPr lang="en-US" sz="2000" b="1" dirty="0">
                <a:solidFill>
                  <a:srgbClr val="FF0000"/>
                </a:solidFill>
              </a:rPr>
              <a:t>frame</a:t>
            </a:r>
          </a:p>
        </p:txBody>
      </p:sp>
      <p:cxnSp>
        <p:nvCxnSpPr>
          <p:cNvPr id="77" name="Straight Arrow Connector 76"/>
          <p:cNvCxnSpPr/>
          <p:nvPr/>
        </p:nvCxnSpPr>
        <p:spPr>
          <a:xfrm flipH="1" flipV="1">
            <a:off x="4393048" y="5358278"/>
            <a:ext cx="578050" cy="397122"/>
          </a:xfrm>
          <a:prstGeom prst="straightConnector1">
            <a:avLst/>
          </a:prstGeom>
          <a:ln w="508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425121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370927" y="984457"/>
            <a:ext cx="5304595" cy="5413520"/>
          </a:xfrm>
          <a:prstGeom prst="rect">
            <a:avLst/>
          </a:prstGeom>
          <a:noFill/>
        </p:spPr>
        <p:txBody>
          <a:bodyPr wrap="square" lIns="82030" tIns="41015" rIns="82030" bIns="41015" rtlCol="0">
            <a:spAutoFit/>
          </a:bodyPr>
          <a:lstStyle/>
          <a:p>
            <a:pPr marL="342780" indent="-342780">
              <a:lnSpc>
                <a:spcPct val="80000"/>
              </a:lnSpc>
              <a:buFont typeface="Wingdings" charset="2"/>
              <a:buChar char="q"/>
            </a:pPr>
            <a:r>
              <a:rPr lang="en-US" sz="2400" b="1"/>
              <a:t>Itʼs practice designed specifically to improve performance over time.</a:t>
            </a:r>
          </a:p>
          <a:p>
            <a:pPr marL="342780" indent="-342780">
              <a:lnSpc>
                <a:spcPct val="80000"/>
              </a:lnSpc>
              <a:buFont typeface="Wingdings" charset="2"/>
              <a:buChar char="q"/>
            </a:pPr>
            <a:endParaRPr lang="en-US" sz="1600" b="1"/>
          </a:p>
          <a:p>
            <a:pPr marL="342780" indent="-342780">
              <a:lnSpc>
                <a:spcPct val="80000"/>
              </a:lnSpc>
              <a:buFont typeface="Wingdings" charset="2"/>
              <a:buChar char="q"/>
            </a:pPr>
            <a:r>
              <a:rPr lang="en-US" sz="2400" b="1"/>
              <a:t>Itʼs practice that involves continual evaluation of your weaknesses and targeting specific weaknesses, rather than repeatedly doing what you already know how to do.</a:t>
            </a:r>
          </a:p>
          <a:p>
            <a:pPr marL="342780" indent="-342780">
              <a:lnSpc>
                <a:spcPct val="80000"/>
              </a:lnSpc>
              <a:buFont typeface="Wingdings" charset="2"/>
              <a:buChar char="q"/>
            </a:pPr>
            <a:endParaRPr lang="en-US" sz="1600" b="1"/>
          </a:p>
          <a:p>
            <a:pPr marL="342780" indent="-342780">
              <a:lnSpc>
                <a:spcPct val="80000"/>
              </a:lnSpc>
              <a:buFont typeface="Wingdings" charset="2"/>
              <a:buChar char="q"/>
            </a:pPr>
            <a:r>
              <a:rPr lang="en-US" sz="2400" b="1"/>
              <a:t>Itʼs practice that requires a coach. Observation and specific feedback on your current performance is critical to understanding what to work on and acquiring new skill.</a:t>
            </a:r>
          </a:p>
          <a:p>
            <a:pPr marL="342780" indent="-342780">
              <a:lnSpc>
                <a:spcPct val="80000"/>
              </a:lnSpc>
              <a:buFont typeface="Wingdings" charset="2"/>
              <a:buChar char="q"/>
            </a:pPr>
            <a:endParaRPr lang="en-US" sz="1600" b="1"/>
          </a:p>
          <a:p>
            <a:pPr marL="342780" indent="-342780">
              <a:lnSpc>
                <a:spcPct val="80000"/>
              </a:lnSpc>
              <a:buFont typeface="Wingdings" charset="2"/>
              <a:buChar char="q"/>
            </a:pPr>
            <a:r>
              <a:rPr lang="en-US" sz="2400" b="1"/>
              <a:t>Itʼs practice where you donʼt move on to the next part of the routine youʼre trying to learn until you master the part youʼre currently working on.</a:t>
            </a:r>
            <a:endParaRPr lang="en-US" sz="2400" b="1" dirty="0"/>
          </a:p>
        </p:txBody>
      </p:sp>
      <p:sp>
        <p:nvSpPr>
          <p:cNvPr id="6" name="TextBox 5"/>
          <p:cNvSpPr txBox="1"/>
          <p:nvPr/>
        </p:nvSpPr>
        <p:spPr>
          <a:xfrm>
            <a:off x="260729" y="238669"/>
            <a:ext cx="8653588" cy="636857"/>
          </a:xfrm>
          <a:prstGeom prst="rect">
            <a:avLst/>
          </a:prstGeom>
          <a:noFill/>
        </p:spPr>
        <p:txBody>
          <a:bodyPr wrap="square" lIns="82030" tIns="41015" rIns="82030" bIns="41015" rtlCol="0">
            <a:spAutoFit/>
          </a:bodyPr>
          <a:lstStyle/>
          <a:p>
            <a:pPr algn="ctr"/>
            <a:r>
              <a:rPr lang="en-US" sz="3600" b="1"/>
              <a:t>WHAT IS “DELIBERATE PRACTICE”?</a:t>
            </a:r>
          </a:p>
        </p:txBody>
      </p:sp>
      <p:sp>
        <p:nvSpPr>
          <p:cNvPr id="3" name="Footer Placeholder 2"/>
          <p:cNvSpPr>
            <a:spLocks noGrp="1"/>
          </p:cNvSpPr>
          <p:nvPr>
            <p:ph type="ftr" sz="quarter" idx="11"/>
          </p:nvPr>
        </p:nvSpPr>
        <p:spPr/>
        <p:txBody>
          <a:bodyPr/>
          <a:lstStyle/>
          <a:p>
            <a:r>
              <a:rPr lang="en-US"/>
              <a:t>By Mike Rother</a:t>
            </a:r>
          </a:p>
        </p:txBody>
      </p:sp>
      <p:sp>
        <p:nvSpPr>
          <p:cNvPr id="4" name="Slide Number Placeholder 3"/>
          <p:cNvSpPr>
            <a:spLocks noGrp="1"/>
          </p:cNvSpPr>
          <p:nvPr>
            <p:ph type="sldNum" sz="quarter" idx="12"/>
          </p:nvPr>
        </p:nvSpPr>
        <p:spPr/>
        <p:txBody>
          <a:bodyPr/>
          <a:lstStyle/>
          <a:p>
            <a:fld id="{1254D1E6-34D6-5C4C-A7E3-AB2F6F87675C}" type="slidenum">
              <a:rPr lang="en-US"/>
              <a:pPr/>
              <a:t>92</a:t>
            </a:fld>
            <a:endParaRPr lang="en-US"/>
          </a:p>
        </p:txBody>
      </p:sp>
      <p:pic>
        <p:nvPicPr>
          <p:cNvPr id="2" name="Picture 1" descr="Deliberate Practi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3" y="1586606"/>
            <a:ext cx="3135855" cy="2933541"/>
          </a:xfrm>
          <a:prstGeom prst="rect">
            <a:avLst/>
          </a:prstGeom>
        </p:spPr>
      </p:pic>
    </p:spTree>
    <p:extLst>
      <p:ext uri="{BB962C8B-B14F-4D97-AF65-F5344CB8AC3E}">
        <p14:creationId xmlns:p14="http://schemas.microsoft.com/office/powerpoint/2010/main" val="220528066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91321" y="1264841"/>
            <a:ext cx="5551941" cy="4404527"/>
          </a:xfrm>
          <a:prstGeom prst="rect">
            <a:avLst/>
          </a:prstGeom>
          <a:noFill/>
        </p:spPr>
        <p:txBody>
          <a:bodyPr wrap="square" lIns="82030" tIns="41015" rIns="82030" bIns="41015" rtlCol="0">
            <a:spAutoFit/>
          </a:bodyPr>
          <a:lstStyle/>
          <a:p>
            <a:pPr marL="205074" indent="-205074">
              <a:lnSpc>
                <a:spcPct val="80000"/>
              </a:lnSpc>
              <a:buFont typeface="Arial"/>
              <a:buChar char="•"/>
            </a:pPr>
            <a:r>
              <a:rPr lang="en-US" sz="2500" b="1" dirty="0"/>
              <a:t>Any complex performance requires skill.</a:t>
            </a:r>
          </a:p>
          <a:p>
            <a:pPr marL="205074" indent="-205074">
              <a:lnSpc>
                <a:spcPct val="80000"/>
              </a:lnSpc>
              <a:buFont typeface="Arial"/>
              <a:buChar char="•"/>
            </a:pPr>
            <a:endParaRPr lang="en-US" sz="2500" b="1" dirty="0"/>
          </a:p>
          <a:p>
            <a:pPr marL="205074" indent="-205074">
              <a:lnSpc>
                <a:spcPct val="80000"/>
              </a:lnSpc>
              <a:buFont typeface="Arial"/>
              <a:buChar char="•"/>
            </a:pPr>
            <a:r>
              <a:rPr lang="en-US" sz="2500" b="1" dirty="0"/>
              <a:t>We develop new skill through practice.</a:t>
            </a:r>
          </a:p>
          <a:p>
            <a:pPr marL="205074" indent="-205074">
              <a:lnSpc>
                <a:spcPct val="80000"/>
              </a:lnSpc>
              <a:buFont typeface="Arial"/>
              <a:buChar char="•"/>
            </a:pPr>
            <a:endParaRPr lang="en-US" sz="2500" b="1" dirty="0"/>
          </a:p>
          <a:p>
            <a:pPr marL="205074" indent="-205074">
              <a:lnSpc>
                <a:spcPct val="80000"/>
              </a:lnSpc>
              <a:buFont typeface="Arial"/>
              <a:buChar char="•"/>
            </a:pPr>
            <a:r>
              <a:rPr lang="en-US" sz="2500" b="1" dirty="0"/>
              <a:t>Long time-gaps between practice sessions diminishes the effectiveness of practice.  </a:t>
            </a:r>
            <a:r>
              <a:rPr lang="en-US" sz="2500" b="1" u="sng" dirty="0"/>
              <a:t>Daily</a:t>
            </a:r>
            <a:r>
              <a:rPr lang="en-US" sz="2500" b="1" dirty="0"/>
              <a:t> often seems to be a good frequency.</a:t>
            </a:r>
          </a:p>
          <a:p>
            <a:pPr marL="205074" indent="-205074">
              <a:lnSpc>
                <a:spcPct val="80000"/>
              </a:lnSpc>
              <a:buFont typeface="Arial"/>
              <a:buChar char="•"/>
            </a:pPr>
            <a:endParaRPr lang="en-US" sz="2500" b="1" dirty="0"/>
          </a:p>
          <a:p>
            <a:pPr marL="205074" indent="-205074">
              <a:lnSpc>
                <a:spcPct val="80000"/>
              </a:lnSpc>
              <a:buFont typeface="Arial"/>
              <a:buChar char="•"/>
            </a:pPr>
            <a:r>
              <a:rPr lang="en-US" sz="2500" b="1" dirty="0"/>
              <a:t>We are not good at self-feedback to understand where we are deviating from good practice and need corrective action.</a:t>
            </a:r>
          </a:p>
        </p:txBody>
      </p:sp>
      <p:sp>
        <p:nvSpPr>
          <p:cNvPr id="6" name="TextBox 5"/>
          <p:cNvSpPr txBox="1"/>
          <p:nvPr/>
        </p:nvSpPr>
        <p:spPr>
          <a:xfrm>
            <a:off x="260729" y="277153"/>
            <a:ext cx="8653588" cy="636857"/>
          </a:xfrm>
          <a:prstGeom prst="rect">
            <a:avLst/>
          </a:prstGeom>
          <a:noFill/>
        </p:spPr>
        <p:txBody>
          <a:bodyPr wrap="square" lIns="82030" tIns="41015" rIns="82030" bIns="41015" rtlCol="0">
            <a:spAutoFit/>
          </a:bodyPr>
          <a:lstStyle/>
          <a:p>
            <a:pPr algn="ctr"/>
            <a:r>
              <a:rPr lang="en-US" sz="3600" b="1"/>
              <a:t>A FEW SKILL-DEVELOPMENT BASICS</a:t>
            </a:r>
          </a:p>
        </p:txBody>
      </p:sp>
      <p:pic>
        <p:nvPicPr>
          <p:cNvPr id="8" name="Picture 7" descr="Brain Pumping Iron.jpg"/>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372209" y="1724296"/>
            <a:ext cx="2695812" cy="2616523"/>
          </a:xfrm>
          <a:prstGeom prst="rect">
            <a:avLst/>
          </a:prstGeom>
        </p:spPr>
      </p:pic>
      <p:sp>
        <p:nvSpPr>
          <p:cNvPr id="3" name="Footer Placeholder 2"/>
          <p:cNvSpPr>
            <a:spLocks noGrp="1"/>
          </p:cNvSpPr>
          <p:nvPr>
            <p:ph type="ftr" sz="quarter" idx="11"/>
          </p:nvPr>
        </p:nvSpPr>
        <p:spPr/>
        <p:txBody>
          <a:bodyPr/>
          <a:lstStyle/>
          <a:p>
            <a:r>
              <a:rPr lang="en-US"/>
              <a:t>By Mike Rother</a:t>
            </a:r>
          </a:p>
        </p:txBody>
      </p:sp>
      <p:sp>
        <p:nvSpPr>
          <p:cNvPr id="2" name="Slide Number Placeholder 1"/>
          <p:cNvSpPr>
            <a:spLocks noGrp="1"/>
          </p:cNvSpPr>
          <p:nvPr>
            <p:ph type="sldNum" sz="quarter" idx="12"/>
          </p:nvPr>
        </p:nvSpPr>
        <p:spPr/>
        <p:txBody>
          <a:bodyPr/>
          <a:lstStyle/>
          <a:p>
            <a:fld id="{1254D1E6-34D6-5C4C-A7E3-AB2F6F87675C}" type="slidenum">
              <a:rPr lang="en-US"/>
              <a:pPr/>
              <a:t>93</a:t>
            </a:fld>
            <a:endParaRPr lang="en-US"/>
          </a:p>
        </p:txBody>
      </p:sp>
    </p:spTree>
    <p:extLst>
      <p:ext uri="{BB962C8B-B14F-4D97-AF65-F5344CB8AC3E}">
        <p14:creationId xmlns:p14="http://schemas.microsoft.com/office/powerpoint/2010/main" val="13697396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08727" y="1255060"/>
            <a:ext cx="5795818" cy="4896971"/>
          </a:xfrm>
          <a:prstGeom prst="rect">
            <a:avLst/>
          </a:prstGeom>
        </p:spPr>
      </p:pic>
      <p:sp>
        <p:nvSpPr>
          <p:cNvPr id="3" name="TextBox 2"/>
          <p:cNvSpPr txBox="1"/>
          <p:nvPr/>
        </p:nvSpPr>
        <p:spPr>
          <a:xfrm>
            <a:off x="1385458" y="268942"/>
            <a:ext cx="6234545" cy="934118"/>
          </a:xfrm>
          <a:prstGeom prst="rect">
            <a:avLst/>
          </a:prstGeom>
          <a:noFill/>
        </p:spPr>
        <p:txBody>
          <a:bodyPr wrap="square" lIns="82030" tIns="41015" rIns="82030" bIns="41015" rtlCol="0">
            <a:spAutoFit/>
          </a:bodyPr>
          <a:lstStyle/>
          <a:p>
            <a:pPr algn="ctr">
              <a:lnSpc>
                <a:spcPct val="90000"/>
              </a:lnSpc>
            </a:pPr>
            <a:r>
              <a:rPr lang="en-US" sz="3600" b="1"/>
              <a:t>The Learner's Storyboard</a:t>
            </a:r>
          </a:p>
          <a:p>
            <a:pPr algn="ctr">
              <a:lnSpc>
                <a:spcPct val="90000"/>
              </a:lnSpc>
            </a:pPr>
            <a:r>
              <a:rPr lang="en-US" sz="2500" b="1"/>
              <a:t>Start with this format</a:t>
            </a:r>
          </a:p>
        </p:txBody>
      </p:sp>
      <p:sp>
        <p:nvSpPr>
          <p:cNvPr id="5" name="Footer Placeholder 4"/>
          <p:cNvSpPr>
            <a:spLocks noGrp="1"/>
          </p:cNvSpPr>
          <p:nvPr>
            <p:ph type="ftr" sz="quarter" idx="11"/>
          </p:nvPr>
        </p:nvSpPr>
        <p:spPr/>
        <p:txBody>
          <a:bodyPr/>
          <a:lstStyle/>
          <a:p>
            <a:r>
              <a:rPr lang="en-US"/>
              <a:t>By Mike Rother</a:t>
            </a:r>
          </a:p>
        </p:txBody>
      </p:sp>
      <p:sp>
        <p:nvSpPr>
          <p:cNvPr id="4" name="Slide Number Placeholder 3"/>
          <p:cNvSpPr>
            <a:spLocks noGrp="1"/>
          </p:cNvSpPr>
          <p:nvPr>
            <p:ph type="sldNum" sz="quarter" idx="12"/>
          </p:nvPr>
        </p:nvSpPr>
        <p:spPr/>
        <p:txBody>
          <a:bodyPr/>
          <a:lstStyle/>
          <a:p>
            <a:fld id="{1254D1E6-34D6-5C4C-A7E3-AB2F6F87675C}" type="slidenum">
              <a:rPr lang="en-US"/>
              <a:pPr/>
              <a:t>94</a:t>
            </a:fld>
            <a:endParaRPr lang="en-US"/>
          </a:p>
        </p:txBody>
      </p:sp>
    </p:spTree>
    <p:extLst>
      <p:ext uri="{BB962C8B-B14F-4D97-AF65-F5344CB8AC3E}">
        <p14:creationId xmlns:p14="http://schemas.microsoft.com/office/powerpoint/2010/main" val="142849870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4343400" cy="563562"/>
          </a:xfrm>
          <a:ln w="28575">
            <a:solidFill>
              <a:schemeClr val="tx1"/>
            </a:solidFill>
          </a:ln>
        </p:spPr>
        <p:txBody>
          <a:bodyPr anchor="t">
            <a:normAutofit/>
          </a:bodyPr>
          <a:lstStyle/>
          <a:p>
            <a:pPr algn="l"/>
            <a:r>
              <a:rPr lang="en-US" sz="2000" b="1" i="1" dirty="0"/>
              <a:t>Focus Process:</a:t>
            </a:r>
          </a:p>
        </p:txBody>
      </p:sp>
      <p:sp>
        <p:nvSpPr>
          <p:cNvPr id="5" name="Title 1"/>
          <p:cNvSpPr txBox="1">
            <a:spLocks/>
          </p:cNvSpPr>
          <p:nvPr/>
        </p:nvSpPr>
        <p:spPr>
          <a:xfrm>
            <a:off x="4572000" y="152400"/>
            <a:ext cx="4343400" cy="563562"/>
          </a:xfrm>
          <a:prstGeom prst="rect">
            <a:avLst/>
          </a:prstGeom>
          <a:ln w="28575">
            <a:solidFill>
              <a:schemeClr val="tx1"/>
            </a:solidFill>
          </a:ln>
        </p:spPr>
        <p:txBody>
          <a:bodyPr vert="horz" lIns="91365" tIns="45683" rIns="91365" bIns="45683"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i="1" dirty="0"/>
              <a:t>Challenge:</a:t>
            </a:r>
          </a:p>
        </p:txBody>
      </p:sp>
      <p:sp>
        <p:nvSpPr>
          <p:cNvPr id="6" name="Title 1"/>
          <p:cNvSpPr txBox="1">
            <a:spLocks/>
          </p:cNvSpPr>
          <p:nvPr/>
        </p:nvSpPr>
        <p:spPr>
          <a:xfrm>
            <a:off x="228600" y="716973"/>
            <a:ext cx="2895600" cy="5922819"/>
          </a:xfrm>
          <a:prstGeom prst="rect">
            <a:avLst/>
          </a:prstGeom>
          <a:ln w="28575">
            <a:solidFill>
              <a:schemeClr val="tx1"/>
            </a:solidFill>
          </a:ln>
        </p:spPr>
        <p:txBody>
          <a:bodyPr vert="horz" lIns="91365" tIns="45683" rIns="91365" bIns="45683" rtlCol="0" anchor="t" anchorCtr="0">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90000"/>
              </a:lnSpc>
            </a:pPr>
            <a:r>
              <a:rPr lang="en-US" sz="2000" b="1" i="1" dirty="0"/>
              <a:t>Target Condition</a:t>
            </a:r>
          </a:p>
          <a:p>
            <a:pPr algn="l">
              <a:lnSpc>
                <a:spcPct val="90000"/>
              </a:lnSpc>
            </a:pPr>
            <a:r>
              <a:rPr lang="en-US" sz="1800" dirty="0"/>
              <a:t>Achieve by:</a:t>
            </a:r>
          </a:p>
        </p:txBody>
      </p:sp>
      <p:sp>
        <p:nvSpPr>
          <p:cNvPr id="7" name="Title 1"/>
          <p:cNvSpPr txBox="1">
            <a:spLocks/>
          </p:cNvSpPr>
          <p:nvPr/>
        </p:nvSpPr>
        <p:spPr>
          <a:xfrm>
            <a:off x="3124200" y="716973"/>
            <a:ext cx="2895600" cy="5922819"/>
          </a:xfrm>
          <a:prstGeom prst="rect">
            <a:avLst/>
          </a:prstGeom>
          <a:ln w="28575">
            <a:solidFill>
              <a:schemeClr val="tx1"/>
            </a:solidFill>
          </a:ln>
        </p:spPr>
        <p:txBody>
          <a:bodyPr vert="horz" lIns="91365" tIns="45683" rIns="91365" bIns="45683" rtlCol="0" anchor="t" anchorCtr="0">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i="1" dirty="0"/>
              <a:t>Current Condition</a:t>
            </a:r>
          </a:p>
        </p:txBody>
      </p:sp>
      <p:sp>
        <p:nvSpPr>
          <p:cNvPr id="8" name="Title 1"/>
          <p:cNvSpPr txBox="1">
            <a:spLocks/>
          </p:cNvSpPr>
          <p:nvPr/>
        </p:nvSpPr>
        <p:spPr>
          <a:xfrm>
            <a:off x="6019800" y="720436"/>
            <a:ext cx="2895600" cy="2961409"/>
          </a:xfrm>
          <a:prstGeom prst="rect">
            <a:avLst/>
          </a:prstGeom>
          <a:ln w="28575">
            <a:solidFill>
              <a:schemeClr val="tx1"/>
            </a:solidFill>
          </a:ln>
        </p:spPr>
        <p:txBody>
          <a:bodyPr vert="horz" lIns="91365" tIns="45683" rIns="91365" bIns="45683" rtlCol="0" anchor="t" anchorCtr="0">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i="1" dirty="0"/>
              <a:t>PDCA Cycles Record</a:t>
            </a:r>
          </a:p>
        </p:txBody>
      </p:sp>
      <p:sp>
        <p:nvSpPr>
          <p:cNvPr id="9" name="Title 1"/>
          <p:cNvSpPr txBox="1">
            <a:spLocks/>
          </p:cNvSpPr>
          <p:nvPr/>
        </p:nvSpPr>
        <p:spPr>
          <a:xfrm>
            <a:off x="6019800" y="3678382"/>
            <a:ext cx="2895600" cy="2961409"/>
          </a:xfrm>
          <a:prstGeom prst="rect">
            <a:avLst/>
          </a:prstGeom>
          <a:ln w="28575">
            <a:solidFill>
              <a:schemeClr val="tx1"/>
            </a:solidFill>
          </a:ln>
        </p:spPr>
        <p:txBody>
          <a:bodyPr vert="horz" lIns="91365" tIns="45683" rIns="91365" bIns="45683" rtlCol="0" anchor="t" anchorCtr="0">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i="1" dirty="0"/>
              <a:t>Obstacles Parking Lot</a:t>
            </a:r>
          </a:p>
        </p:txBody>
      </p:sp>
    </p:spTree>
    <p:extLst>
      <p:ext uri="{BB962C8B-B14F-4D97-AF65-F5344CB8AC3E}">
        <p14:creationId xmlns:p14="http://schemas.microsoft.com/office/powerpoint/2010/main" val="72330656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5Q Card (shar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556" y="1295400"/>
            <a:ext cx="4156769" cy="3200400"/>
          </a:xfrm>
          <a:prstGeom prst="rect">
            <a:avLst/>
          </a:prstGeom>
        </p:spPr>
      </p:pic>
      <p:pic>
        <p:nvPicPr>
          <p:cNvPr id="10" name="Picture 9" descr="Screen shot 2014-07-01 at 5.15.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6150" y="1295400"/>
            <a:ext cx="4053840" cy="3200400"/>
          </a:xfrm>
          <a:prstGeom prst="rect">
            <a:avLst/>
          </a:prstGeom>
          <a:ln>
            <a:solidFill>
              <a:schemeClr val="tx1"/>
            </a:solidFill>
          </a:ln>
        </p:spPr>
      </p:pic>
      <p:sp>
        <p:nvSpPr>
          <p:cNvPr id="12" name="TextBox 11"/>
          <p:cNvSpPr txBox="1"/>
          <p:nvPr/>
        </p:nvSpPr>
        <p:spPr>
          <a:xfrm>
            <a:off x="1143000" y="5029202"/>
            <a:ext cx="7162800" cy="646331"/>
          </a:xfrm>
          <a:prstGeom prst="rect">
            <a:avLst/>
          </a:prstGeom>
          <a:noFill/>
        </p:spPr>
        <p:txBody>
          <a:bodyPr wrap="square" lIns="91407" tIns="45704" rIns="91407" bIns="45704" rtlCol="0">
            <a:spAutoFit/>
          </a:bodyPr>
          <a:lstStyle/>
          <a:p>
            <a:r>
              <a:rPr lang="en-US"/>
              <a:t>Card is downloadable at:</a:t>
            </a:r>
          </a:p>
          <a:p>
            <a:r>
              <a:rPr lang="en-US"/>
              <a:t>http://www-personal.umich.edu/~mrother/KATA_Files/5Q_Card.pdf  </a:t>
            </a:r>
          </a:p>
        </p:txBody>
      </p:sp>
      <p:sp>
        <p:nvSpPr>
          <p:cNvPr id="2" name="Footer Placeholder 1"/>
          <p:cNvSpPr>
            <a:spLocks noGrp="1"/>
          </p:cNvSpPr>
          <p:nvPr>
            <p:ph type="ftr" sz="quarter" idx="11"/>
          </p:nvPr>
        </p:nvSpPr>
        <p:spPr/>
        <p:txBody>
          <a:bodyPr/>
          <a:lstStyle/>
          <a:p>
            <a:r>
              <a:rPr lang="en-US"/>
              <a:t>By Mike Rother</a:t>
            </a:r>
          </a:p>
        </p:txBody>
      </p:sp>
      <p:sp>
        <p:nvSpPr>
          <p:cNvPr id="3" name="Slide Number Placeholder 2"/>
          <p:cNvSpPr>
            <a:spLocks noGrp="1"/>
          </p:cNvSpPr>
          <p:nvPr>
            <p:ph type="sldNum" sz="quarter" idx="12"/>
          </p:nvPr>
        </p:nvSpPr>
        <p:spPr/>
        <p:txBody>
          <a:bodyPr/>
          <a:lstStyle/>
          <a:p>
            <a:fld id="{1254D1E6-34D6-5C4C-A7E3-AB2F6F87675C}" type="slidenum">
              <a:rPr lang="en-US"/>
              <a:pPr/>
              <a:t>96</a:t>
            </a:fld>
            <a:endParaRPr lang="en-US"/>
          </a:p>
        </p:txBody>
      </p:sp>
    </p:spTree>
    <p:extLst>
      <p:ext uri="{BB962C8B-B14F-4D97-AF65-F5344CB8AC3E}">
        <p14:creationId xmlns:p14="http://schemas.microsoft.com/office/powerpoint/2010/main" val="33863466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208798" y="667616"/>
            <a:ext cx="8717205"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08798" y="1723399"/>
            <a:ext cx="8717205" cy="0"/>
          </a:xfrm>
          <a:prstGeom prst="line">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910132" y="1251789"/>
            <a:ext cx="0" cy="5292762"/>
          </a:xfrm>
          <a:prstGeom prst="line">
            <a:avLst/>
          </a:prstGeom>
          <a:ln w="19050">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177403" y="1251789"/>
            <a:ext cx="0" cy="5292762"/>
          </a:xfrm>
          <a:prstGeom prst="line">
            <a:avLst/>
          </a:prstGeom>
          <a:ln w="19050">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96258" y="2687058"/>
            <a:ext cx="8729745" cy="0"/>
          </a:xfrm>
          <a:prstGeom prst="line">
            <a:avLst/>
          </a:prstGeom>
          <a:ln w="1905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96258" y="3650716"/>
            <a:ext cx="8729745" cy="0"/>
          </a:xfrm>
          <a:prstGeom prst="line">
            <a:avLst/>
          </a:prstGeom>
          <a:ln w="1905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08798" y="4614374"/>
            <a:ext cx="8717205" cy="0"/>
          </a:xfrm>
          <a:prstGeom prst="line">
            <a:avLst/>
          </a:prstGeom>
          <a:ln w="1905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96258" y="5578032"/>
            <a:ext cx="8729745" cy="0"/>
          </a:xfrm>
          <a:prstGeom prst="line">
            <a:avLst/>
          </a:prstGeom>
          <a:ln w="19050">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4177675" y="1255120"/>
            <a:ext cx="372680" cy="5288501"/>
          </a:xfrm>
          <a:prstGeom prst="rect">
            <a:avLst/>
          </a:prstGeom>
          <a:pattFill prst="pct50">
            <a:fgClr>
              <a:schemeClr val="bg1">
                <a:lumMod val="75000"/>
              </a:schemeClr>
            </a:fgClr>
            <a:bgClr>
              <a:prstClr val="white"/>
            </a:bgClr>
          </a:patt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lIns="82030" tIns="41015" rIns="82030" bIns="41015" rtlCol="0" anchor="ctr"/>
          <a:lstStyle/>
          <a:p>
            <a:pPr algn="ctr"/>
            <a:endParaRPr lang="en-US"/>
          </a:p>
        </p:txBody>
      </p:sp>
      <p:sp>
        <p:nvSpPr>
          <p:cNvPr id="26" name="Rectangle 25"/>
          <p:cNvSpPr/>
          <p:nvPr/>
        </p:nvSpPr>
        <p:spPr>
          <a:xfrm>
            <a:off x="4542792" y="1255120"/>
            <a:ext cx="372680" cy="5288501"/>
          </a:xfrm>
          <a:prstGeom prst="rect">
            <a:avLst/>
          </a:prstGeom>
          <a:pattFill prst="pct50">
            <a:fgClr>
              <a:schemeClr val="bg1">
                <a:lumMod val="75000"/>
              </a:schemeClr>
            </a:fgClr>
            <a:bgClr>
              <a:prstClr val="white"/>
            </a:bgClr>
          </a:patt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lIns="82030" tIns="41015" rIns="82030" bIns="41015" rtlCol="0" anchor="ctr"/>
          <a:lstStyle/>
          <a:p>
            <a:pPr algn="ctr"/>
            <a:endParaRPr lang="en-US"/>
          </a:p>
        </p:txBody>
      </p:sp>
      <p:sp>
        <p:nvSpPr>
          <p:cNvPr id="39" name="TextBox 38"/>
          <p:cNvSpPr txBox="1"/>
          <p:nvPr/>
        </p:nvSpPr>
        <p:spPr>
          <a:xfrm>
            <a:off x="208798" y="226514"/>
            <a:ext cx="4360134" cy="467580"/>
          </a:xfrm>
          <a:prstGeom prst="rect">
            <a:avLst/>
          </a:prstGeom>
          <a:noFill/>
        </p:spPr>
        <p:txBody>
          <a:bodyPr wrap="square" lIns="82030" tIns="41015" rIns="82030" bIns="41015" rtlCol="0">
            <a:spAutoFit/>
          </a:bodyPr>
          <a:lstStyle/>
          <a:p>
            <a:r>
              <a:rPr lang="en-US" sz="2500" b="1"/>
              <a:t>PDCA CYCLES RECORD</a:t>
            </a:r>
          </a:p>
        </p:txBody>
      </p:sp>
      <p:sp>
        <p:nvSpPr>
          <p:cNvPr id="51" name="TextBox 50"/>
          <p:cNvSpPr txBox="1"/>
          <p:nvPr/>
        </p:nvSpPr>
        <p:spPr>
          <a:xfrm>
            <a:off x="196259" y="619965"/>
            <a:ext cx="1646052" cy="359858"/>
          </a:xfrm>
          <a:prstGeom prst="rect">
            <a:avLst/>
          </a:prstGeom>
          <a:noFill/>
        </p:spPr>
        <p:txBody>
          <a:bodyPr wrap="square" lIns="82030" tIns="41015" rIns="82030" bIns="41015" rtlCol="0">
            <a:spAutoFit/>
          </a:bodyPr>
          <a:lstStyle/>
          <a:p>
            <a:r>
              <a:rPr lang="en-US" b="1"/>
              <a:t>Obstacle:</a:t>
            </a:r>
          </a:p>
        </p:txBody>
      </p:sp>
      <p:cxnSp>
        <p:nvCxnSpPr>
          <p:cNvPr id="21" name="Straight Connector 20"/>
          <p:cNvCxnSpPr/>
          <p:nvPr/>
        </p:nvCxnSpPr>
        <p:spPr>
          <a:xfrm>
            <a:off x="4180066" y="667615"/>
            <a:ext cx="0" cy="5876005"/>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208539" y="298055"/>
            <a:ext cx="8728364" cy="6252882"/>
          </a:xfrm>
          <a:prstGeom prst="rect">
            <a:avLst/>
          </a:prstGeom>
          <a:noFill/>
          <a:ln w="31750">
            <a:solidFill>
              <a:schemeClr val="tx1"/>
            </a:solidFill>
          </a:ln>
          <a:effectLst/>
        </p:spPr>
        <p:style>
          <a:lnRef idx="1">
            <a:schemeClr val="accent1"/>
          </a:lnRef>
          <a:fillRef idx="3">
            <a:schemeClr val="accent1"/>
          </a:fillRef>
          <a:effectRef idx="2">
            <a:schemeClr val="accent1"/>
          </a:effectRef>
          <a:fontRef idx="minor">
            <a:schemeClr val="lt1"/>
          </a:fontRef>
        </p:style>
        <p:txBody>
          <a:bodyPr lIns="82030" tIns="41015" rIns="82030" bIns="41015" rtlCol="0" anchor="ctr"/>
          <a:lstStyle/>
          <a:p>
            <a:pPr algn="ctr"/>
            <a:endParaRPr lang="en-US"/>
          </a:p>
        </p:txBody>
      </p:sp>
      <p:cxnSp>
        <p:nvCxnSpPr>
          <p:cNvPr id="8" name="Straight Connector 7"/>
          <p:cNvCxnSpPr/>
          <p:nvPr/>
        </p:nvCxnSpPr>
        <p:spPr>
          <a:xfrm>
            <a:off x="196258" y="1255119"/>
            <a:ext cx="8729745" cy="0"/>
          </a:xfrm>
          <a:prstGeom prst="line">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208800" y="1321423"/>
            <a:ext cx="1968606" cy="293066"/>
          </a:xfrm>
          <a:prstGeom prst="rect">
            <a:avLst/>
          </a:prstGeom>
          <a:noFill/>
        </p:spPr>
        <p:txBody>
          <a:bodyPr wrap="square" lIns="82030" tIns="41015" rIns="82030" bIns="41015" rtlCol="0">
            <a:spAutoFit/>
          </a:bodyPr>
          <a:lstStyle/>
          <a:p>
            <a:pPr algn="ctr">
              <a:lnSpc>
                <a:spcPct val="90000"/>
              </a:lnSpc>
            </a:pPr>
            <a:r>
              <a:rPr lang="en-US" sz="1500" b="1">
                <a:latin typeface="Helvetica"/>
                <a:cs typeface="Helvetica"/>
              </a:rPr>
              <a:t>Date, step &amp; metric</a:t>
            </a:r>
          </a:p>
        </p:txBody>
      </p:sp>
      <p:sp>
        <p:nvSpPr>
          <p:cNvPr id="36" name="TextBox 35"/>
          <p:cNvSpPr txBox="1"/>
          <p:nvPr/>
        </p:nvSpPr>
        <p:spPr>
          <a:xfrm>
            <a:off x="2177403" y="1351867"/>
            <a:ext cx="2002664" cy="275191"/>
          </a:xfrm>
          <a:prstGeom prst="rect">
            <a:avLst/>
          </a:prstGeom>
          <a:noFill/>
        </p:spPr>
        <p:txBody>
          <a:bodyPr wrap="square" lIns="82030" tIns="41015" rIns="82030" bIns="41015" rtlCol="0">
            <a:spAutoFit/>
          </a:bodyPr>
          <a:lstStyle/>
          <a:p>
            <a:pPr algn="ctr">
              <a:lnSpc>
                <a:spcPct val="80000"/>
              </a:lnSpc>
            </a:pPr>
            <a:r>
              <a:rPr lang="en-US" sz="1500" b="1">
                <a:latin typeface="Helvetica"/>
                <a:cs typeface="Helvetica"/>
              </a:rPr>
              <a:t>What do we expect?</a:t>
            </a:r>
          </a:p>
        </p:txBody>
      </p:sp>
      <p:sp>
        <p:nvSpPr>
          <p:cNvPr id="37" name="TextBox 36"/>
          <p:cNvSpPr txBox="1"/>
          <p:nvPr/>
        </p:nvSpPr>
        <p:spPr>
          <a:xfrm>
            <a:off x="4915472" y="1328021"/>
            <a:ext cx="1994660" cy="308562"/>
          </a:xfrm>
          <a:prstGeom prst="rect">
            <a:avLst/>
          </a:prstGeom>
          <a:noFill/>
        </p:spPr>
        <p:txBody>
          <a:bodyPr wrap="square" lIns="82030" tIns="41015" rIns="82030" bIns="41015" rtlCol="0">
            <a:spAutoFit/>
          </a:bodyPr>
          <a:lstStyle/>
          <a:p>
            <a:pPr algn="ctr">
              <a:lnSpc>
                <a:spcPct val="90000"/>
              </a:lnSpc>
            </a:pPr>
            <a:r>
              <a:rPr lang="en-US" sz="1600" b="1">
                <a:latin typeface="Helvetica"/>
                <a:cs typeface="Helvetica"/>
              </a:rPr>
              <a:t>What happened</a:t>
            </a:r>
          </a:p>
        </p:txBody>
      </p:sp>
      <p:sp>
        <p:nvSpPr>
          <p:cNvPr id="38" name="TextBox 37"/>
          <p:cNvSpPr txBox="1"/>
          <p:nvPr/>
        </p:nvSpPr>
        <p:spPr>
          <a:xfrm>
            <a:off x="6910132" y="1321413"/>
            <a:ext cx="2015870" cy="308562"/>
          </a:xfrm>
          <a:prstGeom prst="rect">
            <a:avLst/>
          </a:prstGeom>
          <a:noFill/>
        </p:spPr>
        <p:txBody>
          <a:bodyPr wrap="square" lIns="82030" tIns="41015" rIns="82030" bIns="41015" rtlCol="0">
            <a:spAutoFit/>
          </a:bodyPr>
          <a:lstStyle/>
          <a:p>
            <a:pPr algn="ctr">
              <a:lnSpc>
                <a:spcPct val="90000"/>
              </a:lnSpc>
            </a:pPr>
            <a:r>
              <a:rPr lang="en-US" sz="1600" b="1">
                <a:latin typeface="Helvetica"/>
                <a:cs typeface="Helvetica"/>
              </a:rPr>
              <a:t>What we learned</a:t>
            </a:r>
          </a:p>
        </p:txBody>
      </p:sp>
      <p:sp>
        <p:nvSpPr>
          <p:cNvPr id="41" name="TextBox 40"/>
          <p:cNvSpPr txBox="1"/>
          <p:nvPr/>
        </p:nvSpPr>
        <p:spPr>
          <a:xfrm>
            <a:off x="4167788" y="912799"/>
            <a:ext cx="1646052" cy="329081"/>
          </a:xfrm>
          <a:prstGeom prst="rect">
            <a:avLst/>
          </a:prstGeom>
          <a:noFill/>
        </p:spPr>
        <p:txBody>
          <a:bodyPr wrap="square" lIns="82030" tIns="41015" rIns="82030" bIns="41015" rtlCol="0">
            <a:spAutoFit/>
          </a:bodyPr>
          <a:lstStyle/>
          <a:p>
            <a:r>
              <a:rPr lang="en-US" sz="1600" b="1"/>
              <a:t>Learner:</a:t>
            </a:r>
          </a:p>
        </p:txBody>
      </p:sp>
      <p:sp>
        <p:nvSpPr>
          <p:cNvPr id="42" name="TextBox 41"/>
          <p:cNvSpPr txBox="1"/>
          <p:nvPr/>
        </p:nvSpPr>
        <p:spPr>
          <a:xfrm>
            <a:off x="4163627" y="620942"/>
            <a:ext cx="1646052" cy="329081"/>
          </a:xfrm>
          <a:prstGeom prst="rect">
            <a:avLst/>
          </a:prstGeom>
          <a:noFill/>
        </p:spPr>
        <p:txBody>
          <a:bodyPr wrap="square" lIns="82030" tIns="41015" rIns="82030" bIns="41015" rtlCol="0">
            <a:spAutoFit/>
          </a:bodyPr>
          <a:lstStyle/>
          <a:p>
            <a:r>
              <a:rPr lang="en-US" sz="1600" b="1"/>
              <a:t>Process:</a:t>
            </a:r>
          </a:p>
        </p:txBody>
      </p:sp>
      <p:sp>
        <p:nvSpPr>
          <p:cNvPr id="43" name="TextBox 42"/>
          <p:cNvSpPr txBox="1"/>
          <p:nvPr/>
        </p:nvSpPr>
        <p:spPr>
          <a:xfrm>
            <a:off x="6531910" y="912799"/>
            <a:ext cx="1646052" cy="329081"/>
          </a:xfrm>
          <a:prstGeom prst="rect">
            <a:avLst/>
          </a:prstGeom>
          <a:noFill/>
        </p:spPr>
        <p:txBody>
          <a:bodyPr wrap="square" lIns="82030" tIns="41015" rIns="82030" bIns="41015" rtlCol="0">
            <a:spAutoFit/>
          </a:bodyPr>
          <a:lstStyle/>
          <a:p>
            <a:r>
              <a:rPr lang="en-US" sz="1600" b="1"/>
              <a:t>Coach:</a:t>
            </a:r>
          </a:p>
        </p:txBody>
      </p:sp>
      <p:cxnSp>
        <p:nvCxnSpPr>
          <p:cNvPr id="44" name="Straight Connector 43"/>
          <p:cNvCxnSpPr/>
          <p:nvPr/>
        </p:nvCxnSpPr>
        <p:spPr>
          <a:xfrm>
            <a:off x="4167790" y="959154"/>
            <a:ext cx="4770241" cy="0"/>
          </a:xfrm>
          <a:prstGeom prst="line">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6556474" y="948566"/>
            <a:ext cx="0" cy="291539"/>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3357047" y="345741"/>
            <a:ext cx="2612040" cy="298724"/>
          </a:xfrm>
          <a:prstGeom prst="rect">
            <a:avLst/>
          </a:prstGeom>
          <a:noFill/>
        </p:spPr>
        <p:txBody>
          <a:bodyPr wrap="square" lIns="82030" tIns="41015" rIns="82030" bIns="41015" rtlCol="0">
            <a:spAutoFit/>
          </a:bodyPr>
          <a:lstStyle/>
          <a:p>
            <a:r>
              <a:rPr lang="en-US" sz="1400" i="1"/>
              <a:t>(Each row = one experiment)</a:t>
            </a:r>
          </a:p>
        </p:txBody>
      </p:sp>
      <p:sp>
        <p:nvSpPr>
          <p:cNvPr id="49" name="TextBox 48"/>
          <p:cNvSpPr txBox="1"/>
          <p:nvPr/>
        </p:nvSpPr>
        <p:spPr>
          <a:xfrm rot="16200000">
            <a:off x="2589133" y="3648289"/>
            <a:ext cx="3497344" cy="433676"/>
          </a:xfrm>
          <a:prstGeom prst="rect">
            <a:avLst/>
          </a:prstGeom>
          <a:noFill/>
        </p:spPr>
        <p:txBody>
          <a:bodyPr wrap="square" lIns="82030" tIns="41015" rIns="82030" bIns="41015" rtlCol="0">
            <a:spAutoFit/>
          </a:bodyPr>
          <a:lstStyle/>
          <a:p>
            <a:pPr algn="ctr"/>
            <a:r>
              <a:rPr lang="en-US" sz="2200" b="1" i="1">
                <a:solidFill>
                  <a:schemeClr val="tx1">
                    <a:lumMod val="75000"/>
                    <a:lumOff val="25000"/>
                  </a:schemeClr>
                </a:solidFill>
              </a:rPr>
              <a:t>Do a Coaching Cycle</a:t>
            </a:r>
          </a:p>
        </p:txBody>
      </p:sp>
      <p:sp>
        <p:nvSpPr>
          <p:cNvPr id="50" name="TextBox 49"/>
          <p:cNvSpPr txBox="1"/>
          <p:nvPr/>
        </p:nvSpPr>
        <p:spPr>
          <a:xfrm rot="16200000">
            <a:off x="2946563" y="3661684"/>
            <a:ext cx="3497344" cy="433676"/>
          </a:xfrm>
          <a:prstGeom prst="rect">
            <a:avLst/>
          </a:prstGeom>
          <a:noFill/>
        </p:spPr>
        <p:txBody>
          <a:bodyPr wrap="square" lIns="82030" tIns="41015" rIns="82030" bIns="41015" rtlCol="0">
            <a:spAutoFit/>
          </a:bodyPr>
          <a:lstStyle/>
          <a:p>
            <a:pPr algn="ctr"/>
            <a:r>
              <a:rPr lang="en-US" sz="2200" b="1" i="1">
                <a:solidFill>
                  <a:schemeClr val="tx1">
                    <a:lumMod val="75000"/>
                    <a:lumOff val="25000"/>
                  </a:schemeClr>
                </a:solidFill>
              </a:rPr>
              <a:t>Conduct the Experiment</a:t>
            </a:r>
          </a:p>
        </p:txBody>
      </p:sp>
    </p:spTree>
    <p:extLst>
      <p:ext uri="{BB962C8B-B14F-4D97-AF65-F5344CB8AC3E}">
        <p14:creationId xmlns:p14="http://schemas.microsoft.com/office/powerpoint/2010/main" val="425985116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90245"/>
            <a:ext cx="8229600" cy="936142"/>
          </a:xfrm>
          <a:prstGeom prst="rect">
            <a:avLst/>
          </a:prstGeom>
          <a:noFill/>
        </p:spPr>
        <p:txBody>
          <a:bodyPr wrap="square" lIns="91376" tIns="45688" rIns="91376" bIns="45688" rtlCol="0">
            <a:spAutoFit/>
          </a:bodyPr>
          <a:lstStyle/>
          <a:p>
            <a:pPr algn="ctr">
              <a:lnSpc>
                <a:spcPts val="3240"/>
              </a:lnSpc>
            </a:pPr>
            <a:r>
              <a:rPr lang="en-US" sz="3200" b="1">
                <a:solidFill>
                  <a:schemeClr val="tx1">
                    <a:lumMod val="85000"/>
                    <a:lumOff val="15000"/>
                  </a:schemeClr>
                </a:solidFill>
              </a:rPr>
              <a:t>The Five Coaching Kata Questions and</a:t>
            </a:r>
          </a:p>
          <a:p>
            <a:pPr algn="ctr">
              <a:lnSpc>
                <a:spcPts val="3240"/>
              </a:lnSpc>
            </a:pPr>
            <a:r>
              <a:rPr lang="en-US" sz="3200" b="1">
                <a:solidFill>
                  <a:schemeClr val="tx1">
                    <a:lumMod val="85000"/>
                    <a:lumOff val="15000"/>
                  </a:schemeClr>
                </a:solidFill>
              </a:rPr>
              <a:t>the PDCA Cycles Record are used </a:t>
            </a:r>
            <a:r>
              <a:rPr lang="en-US" sz="3200" b="1" u="sng">
                <a:solidFill>
                  <a:schemeClr val="tx1">
                    <a:lumMod val="85000"/>
                    <a:lumOff val="15000"/>
                  </a:schemeClr>
                </a:solidFill>
              </a:rPr>
              <a:t>together </a:t>
            </a:r>
          </a:p>
        </p:txBody>
      </p:sp>
      <p:pic>
        <p:nvPicPr>
          <p:cNvPr id="11" name="Picture 10"/>
          <p:cNvPicPr>
            <a:picLocks noChangeAspect="1"/>
          </p:cNvPicPr>
          <p:nvPr/>
        </p:nvPicPr>
        <p:blipFill>
          <a:blip r:embed="rId2"/>
          <a:stretch>
            <a:fillRect/>
          </a:stretch>
        </p:blipFill>
        <p:spPr>
          <a:xfrm>
            <a:off x="890158" y="4798392"/>
            <a:ext cx="1068705" cy="1596771"/>
          </a:xfrm>
          <a:prstGeom prst="rect">
            <a:avLst/>
          </a:prstGeom>
        </p:spPr>
      </p:pic>
      <p:pic>
        <p:nvPicPr>
          <p:cNvPr id="12" name="Picture 11"/>
          <p:cNvPicPr>
            <a:picLocks noChangeAspect="1"/>
          </p:cNvPicPr>
          <p:nvPr/>
        </p:nvPicPr>
        <p:blipFill>
          <a:blip r:embed="rId3"/>
          <a:stretch>
            <a:fillRect/>
          </a:stretch>
        </p:blipFill>
        <p:spPr>
          <a:xfrm flipH="1">
            <a:off x="7379855" y="4820806"/>
            <a:ext cx="1079500" cy="1663700"/>
          </a:xfrm>
          <a:prstGeom prst="rect">
            <a:avLst/>
          </a:prstGeom>
        </p:spPr>
      </p:pic>
      <p:sp>
        <p:nvSpPr>
          <p:cNvPr id="13" name="TextBox 12"/>
          <p:cNvSpPr txBox="1"/>
          <p:nvPr/>
        </p:nvSpPr>
        <p:spPr>
          <a:xfrm>
            <a:off x="1741055" y="4731159"/>
            <a:ext cx="2590800" cy="461665"/>
          </a:xfrm>
          <a:prstGeom prst="rect">
            <a:avLst/>
          </a:prstGeom>
          <a:noFill/>
        </p:spPr>
        <p:txBody>
          <a:bodyPr wrap="square" lIns="91376" tIns="45688" rIns="91376" bIns="45688" rtlCol="0">
            <a:spAutoFit/>
          </a:bodyPr>
          <a:lstStyle/>
          <a:p>
            <a:r>
              <a:rPr lang="en-US" sz="2400" b="1" i="1">
                <a:solidFill>
                  <a:schemeClr val="tx1">
                    <a:lumMod val="95000"/>
                    <a:lumOff val="5000"/>
                  </a:schemeClr>
                </a:solidFill>
              </a:rPr>
              <a:t>Used by the Coach</a:t>
            </a:r>
          </a:p>
        </p:txBody>
      </p:sp>
      <p:sp>
        <p:nvSpPr>
          <p:cNvPr id="14" name="TextBox 13"/>
          <p:cNvSpPr txBox="1"/>
          <p:nvPr/>
        </p:nvSpPr>
        <p:spPr>
          <a:xfrm>
            <a:off x="4865255" y="4686334"/>
            <a:ext cx="2895600" cy="461665"/>
          </a:xfrm>
          <a:prstGeom prst="rect">
            <a:avLst/>
          </a:prstGeom>
          <a:noFill/>
        </p:spPr>
        <p:txBody>
          <a:bodyPr wrap="square" lIns="91376" tIns="45688" rIns="91376" bIns="45688" rtlCol="0">
            <a:spAutoFit/>
          </a:bodyPr>
          <a:lstStyle/>
          <a:p>
            <a:r>
              <a:rPr lang="en-US" sz="2400" b="1" i="1">
                <a:solidFill>
                  <a:srgbClr val="0D0D0D"/>
                </a:solidFill>
              </a:rPr>
              <a:t>Used by the Learner</a:t>
            </a:r>
          </a:p>
        </p:txBody>
      </p:sp>
      <p:sp>
        <p:nvSpPr>
          <p:cNvPr id="9" name="TextBox 8"/>
          <p:cNvSpPr txBox="1"/>
          <p:nvPr/>
        </p:nvSpPr>
        <p:spPr>
          <a:xfrm>
            <a:off x="484909" y="1429849"/>
            <a:ext cx="3810000" cy="443811"/>
          </a:xfrm>
          <a:prstGeom prst="rect">
            <a:avLst/>
          </a:prstGeom>
          <a:noFill/>
        </p:spPr>
        <p:txBody>
          <a:bodyPr wrap="square" lIns="91376" tIns="45688" rIns="91376" bIns="45688" rtlCol="0">
            <a:spAutoFit/>
          </a:bodyPr>
          <a:lstStyle/>
          <a:p>
            <a:pPr algn="ctr"/>
            <a:r>
              <a:rPr lang="en-US" sz="2300" b="1">
                <a:solidFill>
                  <a:schemeClr val="tx1">
                    <a:lumMod val="95000"/>
                    <a:lumOff val="5000"/>
                  </a:schemeClr>
                </a:solidFill>
              </a:rPr>
              <a:t>5-Question Coaching Dialog</a:t>
            </a:r>
          </a:p>
        </p:txBody>
      </p:sp>
      <p:sp>
        <p:nvSpPr>
          <p:cNvPr id="10" name="TextBox 9"/>
          <p:cNvSpPr txBox="1"/>
          <p:nvPr/>
        </p:nvSpPr>
        <p:spPr>
          <a:xfrm>
            <a:off x="4761345" y="1429849"/>
            <a:ext cx="3810000" cy="443811"/>
          </a:xfrm>
          <a:prstGeom prst="rect">
            <a:avLst/>
          </a:prstGeom>
          <a:noFill/>
        </p:spPr>
        <p:txBody>
          <a:bodyPr wrap="square" lIns="91376" tIns="45688" rIns="91376" bIns="45688" rtlCol="0">
            <a:spAutoFit/>
          </a:bodyPr>
          <a:lstStyle/>
          <a:p>
            <a:pPr algn="ctr"/>
            <a:r>
              <a:rPr lang="en-US" sz="2300" b="1">
                <a:solidFill>
                  <a:schemeClr val="tx1">
                    <a:lumMod val="95000"/>
                    <a:lumOff val="5000"/>
                  </a:schemeClr>
                </a:solidFill>
              </a:rPr>
              <a:t>Rapid PDCA Cycles</a:t>
            </a:r>
          </a:p>
        </p:txBody>
      </p:sp>
      <p:pic>
        <p:nvPicPr>
          <p:cNvPr id="7" name="Picture 6" descr="PDCA Cycles Recor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0996" y="1862450"/>
            <a:ext cx="4121989" cy="2835088"/>
          </a:xfrm>
          <a:prstGeom prst="rect">
            <a:avLst/>
          </a:prstGeom>
        </p:spPr>
      </p:pic>
      <p:pic>
        <p:nvPicPr>
          <p:cNvPr id="8" name="Picture 7" descr="5Q Card (shar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712" y="1860708"/>
            <a:ext cx="3871190" cy="2892862"/>
          </a:xfrm>
          <a:prstGeom prst="rect">
            <a:avLst/>
          </a:prstGeom>
        </p:spPr>
      </p:pic>
      <p:pic>
        <p:nvPicPr>
          <p:cNvPr id="6" name="Picture 5" descr="6779008-three-dimensional-circular-arrows-isolated-on-white-background.jpg"/>
          <p:cNvPicPr>
            <a:picLocks noChangeAspect="1"/>
          </p:cNvPicPr>
          <p:nvPr/>
        </p:nvPicPr>
        <p:blipFill rotWithShape="1">
          <a:blip r:embed="rId6">
            <a:extLst>
              <a:ext uri="{28A0092B-C50C-407E-A947-70E740481C1C}">
                <a14:useLocalDpi xmlns:a14="http://schemas.microsoft.com/office/drawing/2010/main" val="0"/>
              </a:ext>
            </a:extLst>
          </a:blip>
          <a:srcRect l="22619" t="6638" r="22024" b="8407"/>
          <a:stretch/>
        </p:blipFill>
        <p:spPr>
          <a:xfrm rot="5400000">
            <a:off x="4024632" y="2829874"/>
            <a:ext cx="941294" cy="1001103"/>
          </a:xfrm>
          <a:prstGeom prst="rect">
            <a:avLst/>
          </a:prstGeom>
        </p:spPr>
      </p:pic>
      <p:sp>
        <p:nvSpPr>
          <p:cNvPr id="16" name="Footer Placeholder 12"/>
          <p:cNvSpPr>
            <a:spLocks noGrp="1"/>
          </p:cNvSpPr>
          <p:nvPr>
            <p:ph type="ftr" sz="quarter" idx="11"/>
          </p:nvPr>
        </p:nvSpPr>
        <p:spPr/>
        <p:txBody>
          <a:bodyPr/>
          <a:lstStyle/>
          <a:p>
            <a:r>
              <a:rPr lang="en-US"/>
              <a:t>By Mike Rother</a:t>
            </a:r>
          </a:p>
        </p:txBody>
      </p:sp>
      <p:sp>
        <p:nvSpPr>
          <p:cNvPr id="17" name="Slide Number Placeholder 13"/>
          <p:cNvSpPr>
            <a:spLocks noGrp="1"/>
          </p:cNvSpPr>
          <p:nvPr>
            <p:ph type="sldNum" sz="quarter" idx="12"/>
          </p:nvPr>
        </p:nvSpPr>
        <p:spPr/>
        <p:txBody>
          <a:bodyPr/>
          <a:lstStyle/>
          <a:p>
            <a:fld id="{1254D1E6-34D6-5C4C-A7E3-AB2F6F87675C}" type="slidenum">
              <a:rPr lang="en-US"/>
              <a:pPr/>
              <a:t>98</a:t>
            </a:fld>
            <a:endParaRPr lang="en-US"/>
          </a:p>
        </p:txBody>
      </p:sp>
    </p:spTree>
    <p:extLst>
      <p:ext uri="{BB962C8B-B14F-4D97-AF65-F5344CB8AC3E}">
        <p14:creationId xmlns:p14="http://schemas.microsoft.com/office/powerpoint/2010/main" val="326434739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Q Card Graphics.pdf"/>
          <p:cNvPicPr>
            <a:picLocks noChangeAspect="1"/>
          </p:cNvPicPr>
          <p:nvPr/>
        </p:nvPicPr>
        <p:blipFill rotWithShape="1">
          <a:blip r:embed="rId2">
            <a:extLst>
              <a:ext uri="{28A0092B-C50C-407E-A947-70E740481C1C}">
                <a14:useLocalDpi xmlns:a14="http://schemas.microsoft.com/office/drawing/2010/main" val="0"/>
              </a:ext>
            </a:extLst>
          </a:blip>
          <a:srcRect l="2652" t="10948" r="3156" b="8824"/>
          <a:stretch/>
        </p:blipFill>
        <p:spPr>
          <a:xfrm>
            <a:off x="265546" y="974912"/>
            <a:ext cx="8612909" cy="5502088"/>
          </a:xfrm>
          <a:prstGeom prst="rect">
            <a:avLst/>
          </a:prstGeom>
        </p:spPr>
      </p:pic>
      <p:sp>
        <p:nvSpPr>
          <p:cNvPr id="4" name="TextBox 3"/>
          <p:cNvSpPr txBox="1"/>
          <p:nvPr/>
        </p:nvSpPr>
        <p:spPr>
          <a:xfrm>
            <a:off x="457200" y="361414"/>
            <a:ext cx="8229600" cy="520643"/>
          </a:xfrm>
          <a:prstGeom prst="rect">
            <a:avLst/>
          </a:prstGeom>
          <a:noFill/>
        </p:spPr>
        <p:txBody>
          <a:bodyPr wrap="square" lIns="91387" tIns="45693" rIns="91387" bIns="45693" rtlCol="0">
            <a:spAutoFit/>
          </a:bodyPr>
          <a:lstStyle/>
          <a:p>
            <a:pPr algn="ctr">
              <a:lnSpc>
                <a:spcPts val="3240"/>
              </a:lnSpc>
            </a:pPr>
            <a:r>
              <a:rPr lang="en-US" sz="3200" b="1">
                <a:solidFill>
                  <a:schemeClr val="tx1">
                    <a:lumMod val="85000"/>
                    <a:lumOff val="15000"/>
                  </a:schemeClr>
                </a:solidFill>
              </a:rPr>
              <a:t>ASK THE FIVE QUESTIONS AT EACH STEP</a:t>
            </a:r>
            <a:endParaRPr lang="en-US" sz="3200" b="1" u="sng">
              <a:solidFill>
                <a:schemeClr val="tx1">
                  <a:lumMod val="85000"/>
                  <a:lumOff val="15000"/>
                </a:schemeClr>
              </a:solidFill>
            </a:endParaRPr>
          </a:p>
        </p:txBody>
      </p:sp>
      <p:pic>
        <p:nvPicPr>
          <p:cNvPr id="2" name="Picture 1" descr="PDCA Cycles Record.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0818" y="1109383"/>
            <a:ext cx="2492745" cy="1714500"/>
          </a:xfrm>
          <a:prstGeom prst="rect">
            <a:avLst/>
          </a:prstGeom>
        </p:spPr>
      </p:pic>
      <p:sp>
        <p:nvSpPr>
          <p:cNvPr id="3" name="Footer Placeholder 2"/>
          <p:cNvSpPr>
            <a:spLocks noGrp="1"/>
          </p:cNvSpPr>
          <p:nvPr>
            <p:ph type="ftr" sz="quarter" idx="11"/>
          </p:nvPr>
        </p:nvSpPr>
        <p:spPr/>
        <p:txBody>
          <a:bodyPr/>
          <a:lstStyle/>
          <a:p>
            <a:r>
              <a:rPr lang="en-US"/>
              <a:t>By Mike Rother</a:t>
            </a:r>
          </a:p>
        </p:txBody>
      </p:sp>
      <p:sp>
        <p:nvSpPr>
          <p:cNvPr id="5" name="Slide Number Placeholder 4"/>
          <p:cNvSpPr>
            <a:spLocks noGrp="1"/>
          </p:cNvSpPr>
          <p:nvPr>
            <p:ph type="sldNum" sz="quarter" idx="12"/>
          </p:nvPr>
        </p:nvSpPr>
        <p:spPr/>
        <p:txBody>
          <a:bodyPr/>
          <a:lstStyle/>
          <a:p>
            <a:fld id="{1254D1E6-34D6-5C4C-A7E3-AB2F6F87675C}" type="slidenum">
              <a:rPr lang="en-US"/>
              <a:pPr/>
              <a:t>99</a:t>
            </a:fld>
            <a:endParaRPr lang="en-US"/>
          </a:p>
        </p:txBody>
      </p:sp>
    </p:spTree>
    <p:extLst>
      <p:ext uri="{BB962C8B-B14F-4D97-AF65-F5344CB8AC3E}">
        <p14:creationId xmlns:p14="http://schemas.microsoft.com/office/powerpoint/2010/main" val="30184430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dlc_DocId xmlns="834c69ea-083e-48db-ad68-b0d1d1b7bdff">35XCE2UHKFUV-599-472</_dlc_DocId>
    <_dlc_DocIdUrl xmlns="834c69ea-083e-48db-ad68-b0d1d1b7bdff">
      <Url>https://uolsa.intranet/uol-de-a-a-z/uolcs/manual-de-marcas-e-templates/_layouts/DocIdRedir.aspx?ID=35XCE2UHKFUV-599-472</Url>
      <Description>35XCE2UHKFUV-599-472</Description>
    </_dlc_DocIdUrl>
    <_dlc_DocIdPersistId xmlns="834c69ea-083e-48db-ad68-b0d1d1b7bdff">false</_dlc_DocIdPersistId>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8813EF428F79D847BE11729AACD00A9C" ma:contentTypeVersion="1" ma:contentTypeDescription="Crie um novo documento." ma:contentTypeScope="" ma:versionID="4b73ed9804174bfa8143ed92e6b22e70">
  <xsd:schema xmlns:xsd="http://www.w3.org/2001/XMLSchema" xmlns:xs="http://www.w3.org/2001/XMLSchema" xmlns:p="http://schemas.microsoft.com/office/2006/metadata/properties" xmlns:ns1="http://schemas.microsoft.com/sharepoint/v3" xmlns:ns2="834c69ea-083e-48db-ad68-b0d1d1b7bdff" targetNamespace="http://schemas.microsoft.com/office/2006/metadata/properties" ma:root="true" ma:fieldsID="9693511868e9f16d44b7d2ef56e5e54d" ns1:_="" ns2:_="">
    <xsd:import namespace="http://schemas.microsoft.com/sharepoint/v3"/>
    <xsd:import namespace="834c69ea-083e-48db-ad68-b0d1d1b7bdff"/>
    <xsd:element name="properties">
      <xsd:complexType>
        <xsd:sequence>
          <xsd:element name="documentManagement">
            <xsd:complexType>
              <xsd:all>
                <xsd:element ref="ns2:_dlc_DocId" minOccurs="0"/>
                <xsd:element ref="ns2:_dlc_DocIdUrl" minOccurs="0"/>
                <xsd:element ref="ns2:_dlc_DocIdPersistId"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1" nillable="true" ma:displayName="Agendamento de Data de Início" ma:description="" ma:internalName="PublishingStartDate">
      <xsd:simpleType>
        <xsd:restriction base="dms:Unknown"/>
      </xsd:simpleType>
    </xsd:element>
    <xsd:element name="PublishingExpirationDate" ma:index="12" nillable="true" ma:displayName="Agendamento de Data de Término" ma:description=""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34c69ea-083e-48db-ad68-b0d1d1b7bdff" elementFormDefault="qualified">
    <xsd:import namespace="http://schemas.microsoft.com/office/2006/documentManagement/types"/>
    <xsd:import namespace="http://schemas.microsoft.com/office/infopath/2007/PartnerControls"/>
    <xsd:element name="_dlc_DocId" ma:index="8" nillable="true" ma:displayName="Valor da ID do Documento" ma:description="O valor da ID do documento atribuída a este item." ma:internalName="_dlc_DocId" ma:readOnly="true">
      <xsd:simpleType>
        <xsd:restriction base="dms:Text"/>
      </xsd:simpleType>
    </xsd:element>
    <xsd:element name="_dlc_DocIdUrl" ma:index="9" nillable="true" ma:displayName="ID do Documento" ma:description="Link permanente para este documento."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78460DA-D8DA-4C5B-B611-D3F073E437C7}">
  <ds:schemaRefs>
    <ds:schemaRef ds:uri="http://schemas.microsoft.com/sharepoint/v3/contenttype/forms"/>
  </ds:schemaRefs>
</ds:datastoreItem>
</file>

<file path=customXml/itemProps2.xml><?xml version="1.0" encoding="utf-8"?>
<ds:datastoreItem xmlns:ds="http://schemas.openxmlformats.org/officeDocument/2006/customXml" ds:itemID="{310137C5-59B0-4B70-B0B9-8EB32752EB70}">
  <ds:schemaRefs>
    <ds:schemaRef ds:uri="http://schemas.microsoft.com/office/2006/metadata/properties"/>
    <ds:schemaRef ds:uri="http://schemas.microsoft.com/office/infopath/2007/PartnerControls"/>
    <ds:schemaRef ds:uri="http://schemas.microsoft.com/sharepoint/v3"/>
    <ds:schemaRef ds:uri="834c69ea-083e-48db-ad68-b0d1d1b7bdff"/>
  </ds:schemaRefs>
</ds:datastoreItem>
</file>

<file path=customXml/itemProps3.xml><?xml version="1.0" encoding="utf-8"?>
<ds:datastoreItem xmlns:ds="http://schemas.openxmlformats.org/officeDocument/2006/customXml" ds:itemID="{A5EC3F8C-F2B8-41BA-A896-AC673EBACD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34c69ea-083e-48db-ad68-b0d1d1b7bd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9F27217C-E8FF-4B4A-BE47-BE02D145AB75}">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301</TotalTime>
  <Words>2495</Words>
  <Application>Microsoft Office PowerPoint</Application>
  <PresentationFormat>On-screen Show (4:3)</PresentationFormat>
  <Paragraphs>807</Paragraphs>
  <Slides>100</Slides>
  <Notes>36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100</vt:i4>
      </vt:variant>
    </vt:vector>
  </HeadingPairs>
  <TitlesOfParts>
    <vt:vector size="109" baseType="lpstr">
      <vt:lpstr>Arial</vt:lpstr>
      <vt:lpstr>Calibri</vt:lpstr>
      <vt:lpstr>Comic Sans MS</vt:lpstr>
      <vt:lpstr>Georgia</vt:lpstr>
      <vt:lpstr>Helvetica</vt:lpstr>
      <vt:lpstr>Tahoma</vt:lpstr>
      <vt:lpstr>Wingdings</vt:lpstr>
      <vt:lpstr>Office Theme</vt:lpstr>
      <vt:lpstr>Custom Design</vt:lpstr>
      <vt:lpstr>LEAN Cultura e seus princípios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Kanban</vt:lpstr>
      <vt:lpstr>Kanban Princípios e métricas</vt:lpstr>
      <vt:lpstr>Dinâmica</vt:lpstr>
      <vt:lpstr>PowerPoint Presentation</vt:lpstr>
      <vt:lpstr>Papéis</vt:lpstr>
      <vt:lpstr>Processo</vt:lpstr>
      <vt:lpstr>1ª Rodada</vt:lpstr>
      <vt:lpstr>1ª Rodada</vt:lpstr>
      <vt:lpstr>2ª Rodada</vt:lpstr>
      <vt:lpstr>2ª Rodada</vt:lpstr>
      <vt:lpstr>Discussão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Lead Time de uma garrafa</vt:lpstr>
      <vt:lpstr>Métricas do processo Kanban</vt:lpstr>
      <vt:lpstr>Métricas do processo Kanban</vt:lpstr>
      <vt:lpstr>Dinâmica</vt:lpstr>
      <vt:lpstr>PowerPoint Presentation</vt:lpstr>
      <vt:lpstr>Bibliografia</vt:lpstr>
      <vt:lpstr>Kaizen  </vt:lpstr>
      <vt:lpstr>PowerPoint Presentation</vt:lpstr>
      <vt:lpstr>PowerPoint Presentation</vt:lpstr>
      <vt:lpstr>PowerPoint Presentation</vt:lpstr>
      <vt:lpstr>PowerPoint Presentation</vt:lpstr>
      <vt:lpstr>PowerPoint Presentation</vt:lpstr>
      <vt:lpstr>PowerPoint Presentation</vt:lpstr>
      <vt:lpstr>Improvement kata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Focus Process: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scooby</dc:creator>
  <cp:lastModifiedBy>Diego Paris de Oliveira</cp:lastModifiedBy>
  <cp:revision>26</cp:revision>
  <dcterms:created xsi:type="dcterms:W3CDTF">2013-01-24T19:34:44Z</dcterms:created>
  <dcterms:modified xsi:type="dcterms:W3CDTF">2015-06-16T21:56:07Z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0x0101008813EF428F79D847BE11729AACD00A9C</vt:lpwstr>
  </property>
  <property fmtid="{D5CDD505-2E9C-101B-9397-08002B2CF9AE}" pid="3" name="_dlc_DocIdItemGuid">
    <vt:lpwstr>d51b6e55-e847-4c41-bed0-ae09c09412e2</vt:lpwstr>
  </property>
  <property fmtid="{D5CDD505-2E9C-101B-9397-08002B2CF9AE}" pid="4" name="Order">
    <vt:r8>47200</vt:r8>
  </property>
  <property fmtid="{D5CDD505-2E9C-101B-9397-08002B2CF9AE}" pid="5" name="TemplateUrl">
    <vt:lpwstr/>
  </property>
  <property fmtid="{D5CDD505-2E9C-101B-9397-08002B2CF9AE}" pid="6" name="_SourceUrl">
    <vt:lpwstr/>
  </property>
  <property fmtid="{D5CDD505-2E9C-101B-9397-08002B2CF9AE}" pid="7" name="_SharedFileIndex">
    <vt:lpwstr/>
  </property>
  <property fmtid="{D5CDD505-2E9C-101B-9397-08002B2CF9AE}" pid="8" name="xd_Signature">
    <vt:bool>false</vt:bool>
  </property>
  <property fmtid="{D5CDD505-2E9C-101B-9397-08002B2CF9AE}" pid="9" name="xd_ProgID">
    <vt:lpwstr/>
  </property>
</Properties>
</file>